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2" r:id="rId6"/>
    <p:sldMasterId id="2147483676" r:id="rId7"/>
  </p:sldMasterIdLst>
  <p:handoutMasterIdLst>
    <p:handoutMasterId r:id="rId88"/>
  </p:handoutMasterIdLst>
  <p:sldIdLst>
    <p:sldId id="256" r:id="rId8"/>
    <p:sldId id="257" r:id="rId9"/>
    <p:sldId id="287" r:id="rId10"/>
    <p:sldId id="345" r:id="rId11"/>
    <p:sldId id="281" r:id="rId12"/>
    <p:sldId id="258" r:id="rId13"/>
    <p:sldId id="273" r:id="rId14"/>
    <p:sldId id="274" r:id="rId15"/>
    <p:sldId id="275" r:id="rId16"/>
    <p:sldId id="276" r:id="rId17"/>
    <p:sldId id="280" r:id="rId18"/>
    <p:sldId id="277" r:id="rId19"/>
    <p:sldId id="278" r:id="rId20"/>
    <p:sldId id="282" r:id="rId21"/>
    <p:sldId id="284" r:id="rId22"/>
    <p:sldId id="296" r:id="rId23"/>
    <p:sldId id="346" r:id="rId24"/>
    <p:sldId id="347" r:id="rId25"/>
    <p:sldId id="348" r:id="rId26"/>
    <p:sldId id="349" r:id="rId27"/>
    <p:sldId id="350" r:id="rId28"/>
    <p:sldId id="344" r:id="rId29"/>
    <p:sldId id="297" r:id="rId30"/>
    <p:sldId id="330" r:id="rId31"/>
    <p:sldId id="331" r:id="rId32"/>
    <p:sldId id="332" r:id="rId33"/>
    <p:sldId id="266" r:id="rId34"/>
    <p:sldId id="333" r:id="rId35"/>
    <p:sldId id="334" r:id="rId36"/>
    <p:sldId id="335" r:id="rId37"/>
    <p:sldId id="336" r:id="rId38"/>
    <p:sldId id="265" r:id="rId39"/>
    <p:sldId id="264" r:id="rId40"/>
    <p:sldId id="337" r:id="rId41"/>
    <p:sldId id="338" r:id="rId42"/>
    <p:sldId id="267" r:id="rId43"/>
    <p:sldId id="268" r:id="rId44"/>
    <p:sldId id="298" r:id="rId45"/>
    <p:sldId id="299" r:id="rId46"/>
    <p:sldId id="300" r:id="rId47"/>
    <p:sldId id="301" r:id="rId48"/>
    <p:sldId id="302" r:id="rId49"/>
    <p:sldId id="304" r:id="rId50"/>
    <p:sldId id="308" r:id="rId51"/>
    <p:sldId id="309" r:id="rId52"/>
    <p:sldId id="310" r:id="rId53"/>
    <p:sldId id="311" r:id="rId54"/>
    <p:sldId id="306" r:id="rId55"/>
    <p:sldId id="307" r:id="rId56"/>
    <p:sldId id="271" r:id="rId57"/>
    <p:sldId id="305" r:id="rId58"/>
    <p:sldId id="303" r:id="rId59"/>
    <p:sldId id="312" r:id="rId60"/>
    <p:sldId id="272" r:id="rId61"/>
    <p:sldId id="313" r:id="rId62"/>
    <p:sldId id="291" r:id="rId63"/>
    <p:sldId id="314" r:id="rId64"/>
    <p:sldId id="315" r:id="rId65"/>
    <p:sldId id="316" r:id="rId66"/>
    <p:sldId id="317" r:id="rId67"/>
    <p:sldId id="318" r:id="rId68"/>
    <p:sldId id="319" r:id="rId69"/>
    <p:sldId id="270" r:id="rId70"/>
    <p:sldId id="320" r:id="rId71"/>
    <p:sldId id="321" r:id="rId72"/>
    <p:sldId id="322" r:id="rId73"/>
    <p:sldId id="323" r:id="rId74"/>
    <p:sldId id="324" r:id="rId75"/>
    <p:sldId id="325" r:id="rId76"/>
    <p:sldId id="326" r:id="rId77"/>
    <p:sldId id="283" r:id="rId78"/>
    <p:sldId id="327" r:id="rId79"/>
    <p:sldId id="328" r:id="rId80"/>
    <p:sldId id="286" r:id="rId81"/>
    <p:sldId id="329" r:id="rId82"/>
    <p:sldId id="288" r:id="rId83"/>
    <p:sldId id="289" r:id="rId84"/>
    <p:sldId id="279" r:id="rId85"/>
    <p:sldId id="285" r:id="rId86"/>
    <p:sldId id="294" r:id="rId8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9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presProps" Target="pres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1.xml"/><Relationship Id="rId90" Type="http://schemas.openxmlformats.org/officeDocument/2006/relationships/viewProps" Target="viewProp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rol\Downloads\Informe%20Seguimiento%20Plan%20de%20Acci&#243;n%20II%20Trimestre%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rol\Downloads\Informe%20Seguimiento%20Plan%20de%20Acci&#243;n%20II%20Trimestre%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rol\Downloads\Informe%20Seguimiento%20Plan%20de%20Acci&#243;n%20II%20Trimestre%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lor.rocha\Downloads\ENCUESTA%20DE%20PERCEPCI&#211;N%20C&#211;DIGO%20DE%20INTEGRIDAD(1-9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CO" sz="1400" b="1" i="0" u="none" strike="noStrike" kern="1200" cap="none" spc="50" normalizeH="0" baseline="0">
                <a:solidFill>
                  <a:sysClr val="windowText" lastClr="000000"/>
                </a:solidFill>
                <a:latin typeface="+mn-lt"/>
              </a:rPr>
              <a:t>%  AVANCE EJECUCIÓN PLAN ACCIÓN INSTITUCIONAL 2023</a:t>
            </a:r>
          </a:p>
          <a:p>
            <a:pPr>
              <a:defRPr>
                <a:solidFill>
                  <a:schemeClr val="tx1"/>
                </a:solidFill>
              </a:defRPr>
            </a:pPr>
            <a:r>
              <a:rPr lang="es-CO" sz="1400" b="0" i="0" u="none" strike="noStrike" kern="1200" cap="none" spc="50" normalizeH="0" baseline="0">
                <a:solidFill>
                  <a:sysClr val="windowText" lastClr="000000"/>
                </a:solidFill>
                <a:latin typeface="+mn-lt"/>
              </a:rPr>
              <a:t>Acumulado a 30 de junio  </a:t>
            </a:r>
          </a:p>
          <a:p>
            <a:pPr>
              <a:defRPr>
                <a:solidFill>
                  <a:schemeClr val="tx1"/>
                </a:solidFill>
              </a:defRPr>
            </a:pPr>
            <a:endParaRPr lang="es-CO">
              <a:solidFill>
                <a:schemeClr val="tx1"/>
              </a:solidFill>
            </a:endParaRPr>
          </a:p>
        </c:rich>
      </c:tx>
      <c:layout>
        <c:manualLayout>
          <c:xMode val="edge"/>
          <c:yMode val="edge"/>
          <c:x val="0.34355248765710455"/>
          <c:y val="2.49890832980003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Hoja1!$B$265:$B$269</c:f>
              <c:strCache>
                <c:ptCount val="5"/>
                <c:pt idx="0">
                  <c:v>Viceministerio de Asuntos Agropecuarios</c:v>
                </c:pt>
                <c:pt idx="1">
                  <c:v>Viceministerio de Desarrollo Rural</c:v>
                </c:pt>
                <c:pt idx="2">
                  <c:v>Oficinas Asesoras o Adscritas al Despacho Ministro</c:v>
                </c:pt>
                <c:pt idx="3">
                  <c:v>Secretaria General</c:v>
                </c:pt>
                <c:pt idx="4">
                  <c:v>TOTAL % EJECUCION</c:v>
                </c:pt>
              </c:strCache>
            </c:strRef>
          </c:cat>
          <c:val>
            <c:numRef>
              <c:f>Hoja1!$C$265:$C$269</c:f>
              <c:numCache>
                <c:formatCode>_-* #,##0.0_-;\-* #,##0.0_-;_-* "-"??_-;_-@_-</c:formatCode>
                <c:ptCount val="5"/>
                <c:pt idx="0">
                  <c:v>14.362270716196198</c:v>
                </c:pt>
                <c:pt idx="1">
                  <c:v>10.6</c:v>
                </c:pt>
                <c:pt idx="2" formatCode="0.0">
                  <c:v>36.58957743471791</c:v>
                </c:pt>
                <c:pt idx="3" formatCode="0.0">
                  <c:v>63.610034096727645</c:v>
                </c:pt>
                <c:pt idx="4" formatCode="_-* #,##0.0_-;\-* #,##0.0_-;_-* &quot;-&quot;?_-;_-@_-">
                  <c:v>31.290470561910439</c:v>
                </c:pt>
              </c:numCache>
            </c:numRef>
          </c:val>
          <c:extLst>
            <c:ext xmlns:c16="http://schemas.microsoft.com/office/drawing/2014/chart" uri="{C3380CC4-5D6E-409C-BE32-E72D297353CC}">
              <c16:uniqueId val="{00000000-A32F-449D-B76B-56C960B73165}"/>
            </c:ext>
          </c:extLst>
        </c:ser>
        <c:dLbls>
          <c:showLegendKey val="0"/>
          <c:showVal val="1"/>
          <c:showCatName val="0"/>
          <c:showSerName val="0"/>
          <c:showPercent val="0"/>
          <c:showBubbleSize val="0"/>
        </c:dLbls>
        <c:gapWidth val="150"/>
        <c:shape val="box"/>
        <c:axId val="1211108096"/>
        <c:axId val="1211116000"/>
        <c:axId val="0"/>
      </c:bar3DChart>
      <c:catAx>
        <c:axId val="1211108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crossAx val="1211116000"/>
        <c:crosses val="autoZero"/>
        <c:auto val="1"/>
        <c:lblAlgn val="ctr"/>
        <c:lblOffset val="100"/>
        <c:noMultiLvlLbl val="0"/>
      </c:catAx>
      <c:valAx>
        <c:axId val="1211116000"/>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121110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CO" sz="1400" b="1" i="0" u="none" strike="noStrike" kern="1200" cap="none" spc="50" normalizeH="0" baseline="0">
                <a:solidFill>
                  <a:sysClr val="windowText" lastClr="000000"/>
                </a:solidFill>
                <a:latin typeface="+mn-lt"/>
              </a:rPr>
              <a:t>%  AVANCE EJECUCIÓN PLAN ACCIÓN INSTITUCIONAL 2023</a:t>
            </a:r>
          </a:p>
          <a:p>
            <a:pPr>
              <a:defRPr>
                <a:solidFill>
                  <a:schemeClr val="tx1"/>
                </a:solidFill>
              </a:defRPr>
            </a:pPr>
            <a:r>
              <a:rPr lang="es-CO" sz="1400" b="1" i="0" u="none" strike="noStrike" kern="1200" cap="none" spc="50" normalizeH="0" baseline="0">
                <a:solidFill>
                  <a:sysClr val="windowText" lastClr="000000"/>
                </a:solidFill>
                <a:latin typeface="+mn-lt"/>
              </a:rPr>
              <a:t>Viceministerios</a:t>
            </a:r>
          </a:p>
          <a:p>
            <a:pPr>
              <a:defRPr>
                <a:solidFill>
                  <a:schemeClr val="tx1"/>
                </a:solidFill>
              </a:defRPr>
            </a:pPr>
            <a:r>
              <a:rPr lang="es-CO" sz="1400" b="0" i="0" u="none" strike="noStrike" kern="1200" cap="none" spc="50" normalizeH="0" baseline="0">
                <a:solidFill>
                  <a:sysClr val="windowText" lastClr="000000"/>
                </a:solidFill>
                <a:latin typeface="+mn-lt"/>
              </a:rPr>
              <a:t>Acumulado a 30 de junio  </a:t>
            </a:r>
          </a:p>
          <a:p>
            <a:pPr>
              <a:defRPr>
                <a:solidFill>
                  <a:schemeClr val="tx1"/>
                </a:solidFill>
              </a:defRPr>
            </a:pPr>
            <a:endParaRPr lang="es-CO">
              <a:solidFill>
                <a:schemeClr val="tx1"/>
              </a:solidFill>
            </a:endParaRPr>
          </a:p>
        </c:rich>
      </c:tx>
      <c:layout>
        <c:manualLayout>
          <c:xMode val="edge"/>
          <c:yMode val="edge"/>
          <c:x val="0.268368934059454"/>
          <c:y val="3.66403970962725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solidFill>
            <a:ln>
              <a:noFill/>
            </a:ln>
            <a:effectLst/>
            <a:sp3d/>
          </c:spPr>
          <c:invertIfNegative val="0"/>
          <c:dPt>
            <c:idx val="0"/>
            <c:invertIfNegative val="0"/>
            <c:bubble3D val="0"/>
            <c:spPr>
              <a:solidFill>
                <a:schemeClr val="accent4">
                  <a:lumMod val="40000"/>
                  <a:lumOff val="60000"/>
                </a:schemeClr>
              </a:solidFill>
              <a:ln>
                <a:noFill/>
              </a:ln>
              <a:effectLst/>
              <a:sp3d/>
            </c:spPr>
            <c:extLst>
              <c:ext xmlns:c16="http://schemas.microsoft.com/office/drawing/2014/chart" uri="{C3380CC4-5D6E-409C-BE32-E72D297353CC}">
                <c16:uniqueId val="{00000001-79E9-450D-92DA-CE984D609CE5}"/>
              </c:ext>
            </c:extLst>
          </c:dPt>
          <c:dPt>
            <c:idx val="1"/>
            <c:invertIfNegative val="0"/>
            <c:bubble3D val="0"/>
            <c:spPr>
              <a:solidFill>
                <a:schemeClr val="accent4">
                  <a:lumMod val="40000"/>
                  <a:lumOff val="60000"/>
                </a:schemeClr>
              </a:solidFill>
              <a:ln>
                <a:noFill/>
              </a:ln>
              <a:effectLst/>
              <a:sp3d/>
            </c:spPr>
            <c:extLst>
              <c:ext xmlns:c16="http://schemas.microsoft.com/office/drawing/2014/chart" uri="{C3380CC4-5D6E-409C-BE32-E72D297353CC}">
                <c16:uniqueId val="{00000003-79E9-450D-92DA-CE984D609CE5}"/>
              </c:ext>
            </c:extLst>
          </c:dPt>
          <c:dPt>
            <c:idx val="2"/>
            <c:invertIfNegative val="0"/>
            <c:bubble3D val="0"/>
            <c:spPr>
              <a:solidFill>
                <a:schemeClr val="accent4">
                  <a:lumMod val="40000"/>
                  <a:lumOff val="60000"/>
                </a:schemeClr>
              </a:solidFill>
              <a:ln>
                <a:noFill/>
              </a:ln>
              <a:effectLst/>
              <a:sp3d/>
            </c:spPr>
            <c:extLst>
              <c:ext xmlns:c16="http://schemas.microsoft.com/office/drawing/2014/chart" uri="{C3380CC4-5D6E-409C-BE32-E72D297353CC}">
                <c16:uniqueId val="{00000005-79E9-450D-92DA-CE984D609CE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Hoja1!$B$314:$B$316</c:f>
              <c:strCache>
                <c:ptCount val="3"/>
                <c:pt idx="0">
                  <c:v>Viceministerio de Asuntos Agropecuarios</c:v>
                </c:pt>
                <c:pt idx="1">
                  <c:v>Viceministerio de Desarrollo Rural</c:v>
                </c:pt>
                <c:pt idx="2">
                  <c:v>TOTAL % EJECUCION</c:v>
                </c:pt>
              </c:strCache>
            </c:strRef>
          </c:cat>
          <c:val>
            <c:numRef>
              <c:f>Hoja1!$C$314:$C$316</c:f>
              <c:numCache>
                <c:formatCode>_(* #,##0.00_);_(* \(#,##0.00\);_(* "-"??_);_(@_)</c:formatCode>
                <c:ptCount val="3"/>
                <c:pt idx="0" formatCode="_-* #,##0.0_-;\-* #,##0.0_-;_-* &quot;-&quot;??_-;_-@_-">
                  <c:v>14.362270716196198</c:v>
                </c:pt>
                <c:pt idx="1">
                  <c:v>6.74</c:v>
                </c:pt>
                <c:pt idx="2" formatCode="0.0">
                  <c:v>10.551135358098099</c:v>
                </c:pt>
              </c:numCache>
            </c:numRef>
          </c:val>
          <c:extLst>
            <c:ext xmlns:c16="http://schemas.microsoft.com/office/drawing/2014/chart" uri="{C3380CC4-5D6E-409C-BE32-E72D297353CC}">
              <c16:uniqueId val="{00000006-79E9-450D-92DA-CE984D609CE5}"/>
            </c:ext>
          </c:extLst>
        </c:ser>
        <c:dLbls>
          <c:showLegendKey val="0"/>
          <c:showVal val="1"/>
          <c:showCatName val="0"/>
          <c:showSerName val="0"/>
          <c:showPercent val="0"/>
          <c:showBubbleSize val="0"/>
        </c:dLbls>
        <c:gapWidth val="150"/>
        <c:shape val="box"/>
        <c:axId val="1211108096"/>
        <c:axId val="1211116000"/>
        <c:axId val="0"/>
      </c:bar3DChart>
      <c:catAx>
        <c:axId val="1211108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CO"/>
          </a:p>
        </c:txPr>
        <c:crossAx val="1211116000"/>
        <c:crosses val="autoZero"/>
        <c:auto val="1"/>
        <c:lblAlgn val="ctr"/>
        <c:lblOffset val="100"/>
        <c:noMultiLvlLbl val="0"/>
      </c:catAx>
      <c:valAx>
        <c:axId val="1211116000"/>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121110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CO" sz="1800" b="1" i="0" baseline="0">
                <a:solidFill>
                  <a:schemeClr val="tx1"/>
                </a:solidFill>
                <a:effectLst/>
              </a:rPr>
              <a:t>% AVANCE EJECUCIÓN PLAN DE ACCION INSTITUCIONAL 2023</a:t>
            </a:r>
            <a:endParaRPr lang="es-CO">
              <a:solidFill>
                <a:schemeClr val="tx1"/>
              </a:solidFill>
              <a:effectLst/>
            </a:endParaRPr>
          </a:p>
          <a:p>
            <a:pPr>
              <a:defRPr>
                <a:solidFill>
                  <a:schemeClr val="tx1"/>
                </a:solidFill>
              </a:defRPr>
            </a:pPr>
            <a:r>
              <a:rPr lang="es-CO" sz="1800" b="1" i="0" baseline="0">
                <a:solidFill>
                  <a:schemeClr val="tx1"/>
                </a:solidFill>
                <a:effectLst/>
              </a:rPr>
              <a:t>Secretaria General </a:t>
            </a:r>
            <a:endParaRPr lang="es-CO">
              <a:solidFill>
                <a:schemeClr val="tx1"/>
              </a:solidFill>
              <a:effectLst/>
            </a:endParaRPr>
          </a:p>
          <a:p>
            <a:pPr>
              <a:defRPr>
                <a:solidFill>
                  <a:schemeClr val="tx1"/>
                </a:solidFill>
              </a:defRPr>
            </a:pPr>
            <a:r>
              <a:rPr lang="es-CO" sz="1800" b="0" i="0" baseline="0">
                <a:solidFill>
                  <a:schemeClr val="tx1"/>
                </a:solidFill>
                <a:effectLst/>
              </a:rPr>
              <a:t>Acumulado a 30 de junio</a:t>
            </a:r>
            <a:endParaRPr lang="es-CO">
              <a:solidFill>
                <a:schemeClr val="tx1"/>
              </a:solidFill>
              <a:effectLst/>
            </a:endParaRPr>
          </a:p>
          <a:p>
            <a:pPr>
              <a:defRPr>
                <a:solidFill>
                  <a:schemeClr val="tx1"/>
                </a:solidFill>
              </a:defRPr>
            </a:pPr>
            <a:endParaRPr lang="es-CO">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645335085035343E-2"/>
          <c:y val="0.29901284651791749"/>
          <c:w val="0.91910951306717836"/>
          <c:h val="0.44641442132106712"/>
        </c:manualLayout>
      </c:layout>
      <c:bar3DChart>
        <c:barDir val="col"/>
        <c:grouping val="clustered"/>
        <c:varyColors val="0"/>
        <c:ser>
          <c:idx val="0"/>
          <c:order val="0"/>
          <c:spPr>
            <a:solidFill>
              <a:schemeClr val="accent4">
                <a:lumMod val="40000"/>
                <a:lumOff val="60000"/>
              </a:schemeClr>
            </a:solidFill>
            <a:ln>
              <a:noFill/>
            </a:ln>
            <a:effectLst/>
            <a:sp3d/>
          </c:spPr>
          <c:invertIfNegative val="0"/>
          <c:dLbls>
            <c:dLbl>
              <c:idx val="0"/>
              <c:layout>
                <c:manualLayout>
                  <c:x val="8.9399744572158137E-3"/>
                  <c:y val="-2.5192442267319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06-4B03-A3C3-5EE8C21FED8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Hoja1!$B$280:$B$290</c:f>
              <c:strCache>
                <c:ptCount val="11"/>
                <c:pt idx="0">
                  <c:v>Servicios administrativos</c:v>
                </c:pt>
                <c:pt idx="1">
                  <c:v>Entidades Liquidadas</c:v>
                </c:pt>
                <c:pt idx="2">
                  <c:v>Control Diciplinario</c:v>
                </c:pt>
                <c:pt idx="3">
                  <c:v>Contratación</c:v>
                </c:pt>
                <c:pt idx="4">
                  <c:v>Subdireción Financiera</c:v>
                </c:pt>
                <c:pt idx="5">
                  <c:v>Atención Ciudadano</c:v>
                </c:pt>
                <c:pt idx="6">
                  <c:v>Gestión Documental</c:v>
                </c:pt>
                <c:pt idx="7">
                  <c:v>Talento Humano</c:v>
                </c:pt>
                <c:pt idx="8">
                  <c:v>Almacen</c:v>
                </c:pt>
                <c:pt idx="9">
                  <c:v>Sistema Integrado Gestión</c:v>
                </c:pt>
                <c:pt idx="10">
                  <c:v>TOTAL % EJECUCION</c:v>
                </c:pt>
              </c:strCache>
            </c:strRef>
          </c:cat>
          <c:val>
            <c:numRef>
              <c:f>Hoja1!$C$280:$C$290</c:f>
              <c:numCache>
                <c:formatCode>#,##0.0_ ;\-#,##0.0\ </c:formatCode>
                <c:ptCount val="11"/>
                <c:pt idx="0">
                  <c:v>100</c:v>
                </c:pt>
                <c:pt idx="1">
                  <c:v>100</c:v>
                </c:pt>
                <c:pt idx="2" formatCode="0.0">
                  <c:v>61</c:v>
                </c:pt>
                <c:pt idx="3">
                  <c:v>45</c:v>
                </c:pt>
                <c:pt idx="4">
                  <c:v>52.3</c:v>
                </c:pt>
                <c:pt idx="5">
                  <c:v>34.090909090909093</c:v>
                </c:pt>
                <c:pt idx="6" formatCode="0.0">
                  <c:v>33.333333333333336</c:v>
                </c:pt>
                <c:pt idx="7">
                  <c:v>26.9</c:v>
                </c:pt>
                <c:pt idx="8">
                  <c:v>8.3333333333333339</c:v>
                </c:pt>
                <c:pt idx="9" formatCode="0.0">
                  <c:v>42.7</c:v>
                </c:pt>
                <c:pt idx="10" formatCode="0.0">
                  <c:v>50.365757575757577</c:v>
                </c:pt>
              </c:numCache>
            </c:numRef>
          </c:val>
          <c:extLst>
            <c:ext xmlns:c16="http://schemas.microsoft.com/office/drawing/2014/chart" uri="{C3380CC4-5D6E-409C-BE32-E72D297353CC}">
              <c16:uniqueId val="{00000001-4006-4B03-A3C3-5EE8C21FED8B}"/>
            </c:ext>
          </c:extLst>
        </c:ser>
        <c:dLbls>
          <c:showLegendKey val="0"/>
          <c:showVal val="0"/>
          <c:showCatName val="0"/>
          <c:showSerName val="0"/>
          <c:showPercent val="0"/>
          <c:showBubbleSize val="0"/>
        </c:dLbls>
        <c:gapWidth val="150"/>
        <c:shape val="box"/>
        <c:axId val="1211108096"/>
        <c:axId val="1211116000"/>
        <c:axId val="0"/>
      </c:bar3DChart>
      <c:catAx>
        <c:axId val="1211108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s-CO"/>
          </a:p>
        </c:txPr>
        <c:crossAx val="1211116000"/>
        <c:crosses val="autoZero"/>
        <c:auto val="1"/>
        <c:lblAlgn val="ctr"/>
        <c:lblOffset val="100"/>
        <c:noMultiLvlLbl val="0"/>
      </c:catAx>
      <c:valAx>
        <c:axId val="1211116000"/>
        <c:scaling>
          <c:orientation val="minMax"/>
        </c:scaling>
        <c:delete val="0"/>
        <c:axPos val="l"/>
        <c:majorGridlines>
          <c:spPr>
            <a:ln w="9525" cap="flat" cmpd="sng" algn="ctr">
              <a:solidFill>
                <a:schemeClr val="tx1">
                  <a:lumMod val="15000"/>
                  <a:lumOff val="85000"/>
                </a:schemeClr>
              </a:solidFill>
              <a:round/>
            </a:ln>
            <a:effectLst/>
          </c:spPr>
        </c:majorGridlines>
        <c:numFmt formatCode="#,##0.0_ ;\-#,##0.0\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121110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11161708953047536"/>
          <c:w val="0.81388888888888888"/>
          <c:h val="0.61819991251093609"/>
        </c:manualLayout>
      </c:layout>
      <c:pie3DChart>
        <c:varyColors val="1"/>
        <c:ser>
          <c:idx val="0"/>
          <c:order val="0"/>
          <c:dPt>
            <c:idx val="0"/>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1A38-4457-B0E0-C9E23326011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A38-4457-B0E0-C9E23326011F}"/>
              </c:ext>
            </c:extLst>
          </c:dPt>
          <c:dPt>
            <c:idx val="2"/>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1A38-4457-B0E0-C9E23326011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A38-4457-B0E0-C9E23326011F}"/>
              </c:ext>
            </c:extLst>
          </c:dPt>
          <c:dLbls>
            <c:dLbl>
              <c:idx val="0"/>
              <c:layout>
                <c:manualLayout>
                  <c:x val="2.1921916010498688E-2"/>
                  <c:y val="-0.13912583843686205"/>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10290507436570429"/>
                      <c:h val="0.10416666666666667"/>
                    </c:manualLayout>
                  </c15:layout>
                </c:ext>
                <c:ext xmlns:c16="http://schemas.microsoft.com/office/drawing/2014/chart" uri="{C3380CC4-5D6E-409C-BE32-E72D297353CC}">
                  <c16:uniqueId val="{00000001-1A38-4457-B0E0-C9E23326011F}"/>
                </c:ext>
              </c:extLst>
            </c:dLbl>
            <c:dLbl>
              <c:idx val="1"/>
              <c:layout>
                <c:manualLayout>
                  <c:x val="-2.8468941382327223E-2"/>
                  <c:y val="-0.116617818606007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38-4457-B0E0-C9E23326011F}"/>
                </c:ext>
              </c:extLst>
            </c:dLbl>
            <c:dLbl>
              <c:idx val="2"/>
              <c:layout>
                <c:manualLayout>
                  <c:x val="-4.0851377952755903E-2"/>
                  <c:y val="-2.677347623213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38-4457-B0E0-C9E23326011F}"/>
                </c:ext>
              </c:extLst>
            </c:dLbl>
            <c:dLbl>
              <c:idx val="3"/>
              <c:layout>
                <c:manualLayout>
                  <c:x val="1.4181321084864341E-2"/>
                  <c:y val="-3.7964056576261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38-4457-B0E0-C9E23326011F}"/>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Hoja1!$I$29:$L$29</c:f>
              <c:strCache>
                <c:ptCount val="4"/>
                <c:pt idx="0">
                  <c:v>%Oportuno</c:v>
                </c:pt>
                <c:pt idx="1">
                  <c:v>%No Oportuno</c:v>
                </c:pt>
                <c:pt idx="2">
                  <c:v>%Sin respuesta vencido</c:v>
                </c:pt>
                <c:pt idx="3">
                  <c:v>%En termino pendiente de respuesta</c:v>
                </c:pt>
              </c:strCache>
            </c:strRef>
          </c:cat>
          <c:val>
            <c:numRef>
              <c:f>Hoja1!$I$30:$L$30</c:f>
              <c:numCache>
                <c:formatCode>0.00</c:formatCode>
                <c:ptCount val="4"/>
                <c:pt idx="0">
                  <c:v>55.413469735720376</c:v>
                </c:pt>
                <c:pt idx="1">
                  <c:v>30.136402387041773</c:v>
                </c:pt>
                <c:pt idx="2">
                  <c:v>9.5907928388746804</c:v>
                </c:pt>
                <c:pt idx="3">
                  <c:v>4.859335038363171</c:v>
                </c:pt>
              </c:numCache>
            </c:numRef>
          </c:val>
          <c:extLst>
            <c:ext xmlns:c16="http://schemas.microsoft.com/office/drawing/2014/chart" uri="{C3380CC4-5D6E-409C-BE32-E72D297353CC}">
              <c16:uniqueId val="{00000008-1A38-4457-B0E0-C9E23326011F}"/>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Hoja1!$B$5:$B$8</c:f>
              <c:strCache>
                <c:ptCount val="4"/>
                <c:pt idx="0">
                  <c:v>Totalmente de Acuerdo</c:v>
                </c:pt>
                <c:pt idx="1">
                  <c:v>De Acuerdo</c:v>
                </c:pt>
                <c:pt idx="2">
                  <c:v>Desacuerdo</c:v>
                </c:pt>
                <c:pt idx="3">
                  <c:v>Totalmente en Desacuerdo</c:v>
                </c:pt>
              </c:strCache>
            </c:strRef>
          </c:cat>
          <c:val>
            <c:numRef>
              <c:f>Hoja1!$C$5:$C$8</c:f>
            </c:numRef>
          </c:val>
          <c:extLst>
            <c:ext xmlns:c16="http://schemas.microsoft.com/office/drawing/2014/chart" uri="{C3380CC4-5D6E-409C-BE32-E72D297353CC}">
              <c16:uniqueId val="{00000000-2F11-464C-BF72-FABE184B2CA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9B885-6418-424B-BCCC-C44A01C92F2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CO"/>
        </a:p>
      </dgm:t>
    </dgm:pt>
    <dgm:pt modelId="{47D7BFC5-90B8-4754-932A-DF7E0BBFC469}">
      <dgm:prSet phldrT="[Texto]"/>
      <dgm:spPr/>
      <dgm:t>
        <a:bodyPr/>
        <a:lstStyle/>
        <a:p>
          <a:r>
            <a:rPr lang="es-ES" dirty="0"/>
            <a:t>1.Revisar detenidamente las metas propuestas en el PAI para su cumplimiento y/o justificación de fondo en su baja ejecución al final de la vigencia.</a:t>
          </a:r>
          <a:endParaRPr lang="es-CO" dirty="0"/>
        </a:p>
      </dgm:t>
    </dgm:pt>
    <dgm:pt modelId="{705C5AC3-0E00-43A9-A5A1-E34CF37A9145}" type="parTrans" cxnId="{5ABCE527-5E40-4357-A2DA-AF664E3E8EB4}">
      <dgm:prSet/>
      <dgm:spPr/>
      <dgm:t>
        <a:bodyPr/>
        <a:lstStyle/>
        <a:p>
          <a:endParaRPr lang="es-CO"/>
        </a:p>
      </dgm:t>
    </dgm:pt>
    <dgm:pt modelId="{108CE5BC-496C-437E-BDD4-59B5B34D9E8A}" type="sibTrans" cxnId="{5ABCE527-5E40-4357-A2DA-AF664E3E8EB4}">
      <dgm:prSet/>
      <dgm:spPr/>
      <dgm:t>
        <a:bodyPr/>
        <a:lstStyle/>
        <a:p>
          <a:endParaRPr lang="es-CO"/>
        </a:p>
      </dgm:t>
    </dgm:pt>
    <dgm:pt modelId="{26CFFE02-FE7C-420A-841A-5A42498F3786}">
      <dgm:prSet phldrT="[Texto]"/>
      <dgm:spPr/>
      <dgm:t>
        <a:bodyPr/>
        <a:lstStyle/>
        <a:p>
          <a:r>
            <a:rPr lang="es-ES" dirty="0"/>
            <a:t>2.Agotar todos los medios al alcance para cumplimiento total o parcial de las metas propuestas.</a:t>
          </a:r>
          <a:endParaRPr lang="es-CO" dirty="0"/>
        </a:p>
      </dgm:t>
    </dgm:pt>
    <dgm:pt modelId="{A4773628-9165-418E-99F2-697C0D6B433A}" type="parTrans" cxnId="{D8ED63A5-A4DB-43A1-9D0C-5053FC6DAEFF}">
      <dgm:prSet/>
      <dgm:spPr/>
      <dgm:t>
        <a:bodyPr/>
        <a:lstStyle/>
        <a:p>
          <a:endParaRPr lang="es-CO"/>
        </a:p>
      </dgm:t>
    </dgm:pt>
    <dgm:pt modelId="{A2844FDE-23BD-4976-B6AC-E98F33CC1F55}" type="sibTrans" cxnId="{D8ED63A5-A4DB-43A1-9D0C-5053FC6DAEFF}">
      <dgm:prSet/>
      <dgm:spPr/>
      <dgm:t>
        <a:bodyPr/>
        <a:lstStyle/>
        <a:p>
          <a:endParaRPr lang="es-CO"/>
        </a:p>
      </dgm:t>
    </dgm:pt>
    <dgm:pt modelId="{E95A7F1E-525E-4A9F-83D7-07606A54061F}">
      <dgm:prSet phldrT="[Texto]"/>
      <dgm:spPr/>
      <dgm:t>
        <a:bodyPr/>
        <a:lstStyle/>
        <a:p>
          <a:r>
            <a:rPr lang="es-ES" dirty="0"/>
            <a:t>3.Ajustar el PAI de conformidad con el correo enviado el 8 de septiembre de 2023 en el cual se dio plazo de modificaciones hasta el 14 de septiembre, y la reiteración enviada el 28 de septiembre en la cual se amplió el plazo de modificaciones hasta el 2 de octubre, esta será la última modificación de la vigencia.</a:t>
          </a:r>
          <a:endParaRPr lang="es-CO" dirty="0"/>
        </a:p>
      </dgm:t>
    </dgm:pt>
    <dgm:pt modelId="{D16A2C75-6939-4771-A1D7-D2165CFA3AE7}" type="parTrans" cxnId="{776C9F24-F7A0-4751-8698-A38CFC65D56A}">
      <dgm:prSet/>
      <dgm:spPr/>
      <dgm:t>
        <a:bodyPr/>
        <a:lstStyle/>
        <a:p>
          <a:endParaRPr lang="es-CO"/>
        </a:p>
      </dgm:t>
    </dgm:pt>
    <dgm:pt modelId="{14EDFB1E-0369-4B89-B5CD-42A54F896C0F}" type="sibTrans" cxnId="{776C9F24-F7A0-4751-8698-A38CFC65D56A}">
      <dgm:prSet/>
      <dgm:spPr/>
      <dgm:t>
        <a:bodyPr/>
        <a:lstStyle/>
        <a:p>
          <a:endParaRPr lang="es-CO"/>
        </a:p>
      </dgm:t>
    </dgm:pt>
    <dgm:pt modelId="{9D6C7590-08A5-480D-BBE5-64F92A90087A}" type="pres">
      <dgm:prSet presAssocID="{F549B885-6418-424B-BCCC-C44A01C92F2E}" presName="linear" presStyleCnt="0">
        <dgm:presLayoutVars>
          <dgm:animLvl val="lvl"/>
          <dgm:resizeHandles val="exact"/>
        </dgm:presLayoutVars>
      </dgm:prSet>
      <dgm:spPr/>
    </dgm:pt>
    <dgm:pt modelId="{F7F4F5D1-02B8-4C9F-826D-05E19557C0DF}" type="pres">
      <dgm:prSet presAssocID="{47D7BFC5-90B8-4754-932A-DF7E0BBFC469}" presName="parentText" presStyleLbl="node1" presStyleIdx="0" presStyleCnt="3">
        <dgm:presLayoutVars>
          <dgm:chMax val="0"/>
          <dgm:bulletEnabled val="1"/>
        </dgm:presLayoutVars>
      </dgm:prSet>
      <dgm:spPr/>
    </dgm:pt>
    <dgm:pt modelId="{1F8D76AF-1296-43EA-BF67-F7DB80B8CE4B}" type="pres">
      <dgm:prSet presAssocID="{108CE5BC-496C-437E-BDD4-59B5B34D9E8A}" presName="spacer" presStyleCnt="0"/>
      <dgm:spPr/>
    </dgm:pt>
    <dgm:pt modelId="{634DBC5E-5B8A-4924-89C7-6E7EE19BC5EF}" type="pres">
      <dgm:prSet presAssocID="{26CFFE02-FE7C-420A-841A-5A42498F3786}" presName="parentText" presStyleLbl="node1" presStyleIdx="1" presStyleCnt="3">
        <dgm:presLayoutVars>
          <dgm:chMax val="0"/>
          <dgm:bulletEnabled val="1"/>
        </dgm:presLayoutVars>
      </dgm:prSet>
      <dgm:spPr/>
    </dgm:pt>
    <dgm:pt modelId="{76E50750-7B40-49F3-BBFD-D290FECBC932}" type="pres">
      <dgm:prSet presAssocID="{A2844FDE-23BD-4976-B6AC-E98F33CC1F55}" presName="spacer" presStyleCnt="0"/>
      <dgm:spPr/>
    </dgm:pt>
    <dgm:pt modelId="{C4773516-416F-475D-A61A-8DCA4A8C6A46}" type="pres">
      <dgm:prSet presAssocID="{E95A7F1E-525E-4A9F-83D7-07606A54061F}" presName="parentText" presStyleLbl="node1" presStyleIdx="2" presStyleCnt="3">
        <dgm:presLayoutVars>
          <dgm:chMax val="0"/>
          <dgm:bulletEnabled val="1"/>
        </dgm:presLayoutVars>
      </dgm:prSet>
      <dgm:spPr/>
    </dgm:pt>
  </dgm:ptLst>
  <dgm:cxnLst>
    <dgm:cxn modelId="{88986509-127E-4F76-8961-9848D6801EBC}" type="presOf" srcId="{F549B885-6418-424B-BCCC-C44A01C92F2E}" destId="{9D6C7590-08A5-480D-BBE5-64F92A90087A}" srcOrd="0" destOrd="0" presId="urn:microsoft.com/office/officeart/2005/8/layout/vList2"/>
    <dgm:cxn modelId="{776C9F24-F7A0-4751-8698-A38CFC65D56A}" srcId="{F549B885-6418-424B-BCCC-C44A01C92F2E}" destId="{E95A7F1E-525E-4A9F-83D7-07606A54061F}" srcOrd="2" destOrd="0" parTransId="{D16A2C75-6939-4771-A1D7-D2165CFA3AE7}" sibTransId="{14EDFB1E-0369-4B89-B5CD-42A54F896C0F}"/>
    <dgm:cxn modelId="{5ABCE527-5E40-4357-A2DA-AF664E3E8EB4}" srcId="{F549B885-6418-424B-BCCC-C44A01C92F2E}" destId="{47D7BFC5-90B8-4754-932A-DF7E0BBFC469}" srcOrd="0" destOrd="0" parTransId="{705C5AC3-0E00-43A9-A5A1-E34CF37A9145}" sibTransId="{108CE5BC-496C-437E-BDD4-59B5B34D9E8A}"/>
    <dgm:cxn modelId="{0C66C03C-4DEE-47DB-8007-F5782E841F03}" type="presOf" srcId="{26CFFE02-FE7C-420A-841A-5A42498F3786}" destId="{634DBC5E-5B8A-4924-89C7-6E7EE19BC5EF}" srcOrd="0" destOrd="0" presId="urn:microsoft.com/office/officeart/2005/8/layout/vList2"/>
    <dgm:cxn modelId="{2CC83FA2-6230-4DDD-AF09-C297D76A45A5}" type="presOf" srcId="{47D7BFC5-90B8-4754-932A-DF7E0BBFC469}" destId="{F7F4F5D1-02B8-4C9F-826D-05E19557C0DF}" srcOrd="0" destOrd="0" presId="urn:microsoft.com/office/officeart/2005/8/layout/vList2"/>
    <dgm:cxn modelId="{D8ED63A5-A4DB-43A1-9D0C-5053FC6DAEFF}" srcId="{F549B885-6418-424B-BCCC-C44A01C92F2E}" destId="{26CFFE02-FE7C-420A-841A-5A42498F3786}" srcOrd="1" destOrd="0" parTransId="{A4773628-9165-418E-99F2-697C0D6B433A}" sibTransId="{A2844FDE-23BD-4976-B6AC-E98F33CC1F55}"/>
    <dgm:cxn modelId="{6D44EACA-60B7-4BD8-90D2-666BCA81C092}" type="presOf" srcId="{E95A7F1E-525E-4A9F-83D7-07606A54061F}" destId="{C4773516-416F-475D-A61A-8DCA4A8C6A46}" srcOrd="0" destOrd="0" presId="urn:microsoft.com/office/officeart/2005/8/layout/vList2"/>
    <dgm:cxn modelId="{6F5126B5-E3A2-4BEA-9AF7-9D12723E35F1}" type="presParOf" srcId="{9D6C7590-08A5-480D-BBE5-64F92A90087A}" destId="{F7F4F5D1-02B8-4C9F-826D-05E19557C0DF}" srcOrd="0" destOrd="0" presId="urn:microsoft.com/office/officeart/2005/8/layout/vList2"/>
    <dgm:cxn modelId="{15B84043-D917-446B-ADB9-CD524ADE1CDE}" type="presParOf" srcId="{9D6C7590-08A5-480D-BBE5-64F92A90087A}" destId="{1F8D76AF-1296-43EA-BF67-F7DB80B8CE4B}" srcOrd="1" destOrd="0" presId="urn:microsoft.com/office/officeart/2005/8/layout/vList2"/>
    <dgm:cxn modelId="{7F84646C-2B53-4590-9484-6FD221EC6C5D}" type="presParOf" srcId="{9D6C7590-08A5-480D-BBE5-64F92A90087A}" destId="{634DBC5E-5B8A-4924-89C7-6E7EE19BC5EF}" srcOrd="2" destOrd="0" presId="urn:microsoft.com/office/officeart/2005/8/layout/vList2"/>
    <dgm:cxn modelId="{B6EBE203-0B5F-464C-9668-455656E337C6}" type="presParOf" srcId="{9D6C7590-08A5-480D-BBE5-64F92A90087A}" destId="{76E50750-7B40-49F3-BBFD-D290FECBC932}" srcOrd="3" destOrd="0" presId="urn:microsoft.com/office/officeart/2005/8/layout/vList2"/>
    <dgm:cxn modelId="{799623D7-A219-41A0-9D02-F3AE74C82DC2}" type="presParOf" srcId="{9D6C7590-08A5-480D-BBE5-64F92A90087A}" destId="{C4773516-416F-475D-A61A-8DCA4A8C6A4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4F5D1-02B8-4C9F-826D-05E19557C0DF}">
      <dsp:nvSpPr>
        <dsp:cNvPr id="0" name=""/>
        <dsp:cNvSpPr/>
      </dsp:nvSpPr>
      <dsp:spPr>
        <a:xfrm>
          <a:off x="0" y="2513"/>
          <a:ext cx="7705558" cy="13674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1.Revisar detenidamente las metas propuestas en el PAI para su cumplimiento y/o justificación de fondo en su baja ejecución al final de la vigencia.</a:t>
          </a:r>
          <a:endParaRPr lang="es-CO" sz="1700" kern="1200" dirty="0"/>
        </a:p>
      </dsp:txBody>
      <dsp:txXfrm>
        <a:off x="66753" y="69266"/>
        <a:ext cx="7572052" cy="1233931"/>
      </dsp:txXfrm>
    </dsp:sp>
    <dsp:sp modelId="{634DBC5E-5B8A-4924-89C7-6E7EE19BC5EF}">
      <dsp:nvSpPr>
        <dsp:cNvPr id="0" name=""/>
        <dsp:cNvSpPr/>
      </dsp:nvSpPr>
      <dsp:spPr>
        <a:xfrm>
          <a:off x="0" y="1418910"/>
          <a:ext cx="7705558" cy="136743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2.Agotar todos los medios al alcance para cumplimiento total o parcial de las metas propuestas.</a:t>
          </a:r>
          <a:endParaRPr lang="es-CO" sz="1700" kern="1200" dirty="0"/>
        </a:p>
      </dsp:txBody>
      <dsp:txXfrm>
        <a:off x="66753" y="1485663"/>
        <a:ext cx="7572052" cy="1233931"/>
      </dsp:txXfrm>
    </dsp:sp>
    <dsp:sp modelId="{C4773516-416F-475D-A61A-8DCA4A8C6A46}">
      <dsp:nvSpPr>
        <dsp:cNvPr id="0" name=""/>
        <dsp:cNvSpPr/>
      </dsp:nvSpPr>
      <dsp:spPr>
        <a:xfrm>
          <a:off x="0" y="2835308"/>
          <a:ext cx="7705558" cy="136743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a:t>3.Ajustar el PAI de conformidad con el correo enviado el 8 de septiembre de 2023 en el cual se dio plazo de modificaciones hasta el 14 de septiembre, y la reiteración enviada el 28 de septiembre en la cual se amplió el plazo de modificaciones hasta el 2 de octubre, esta será la última modificación de la vigencia.</a:t>
          </a:r>
          <a:endParaRPr lang="es-CO" sz="1700" kern="1200" dirty="0"/>
        </a:p>
      </dsp:txBody>
      <dsp:txXfrm>
        <a:off x="66753" y="2902061"/>
        <a:ext cx="7572052" cy="12339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3/05/2024</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00"/>
            <a:ext cx="12191734"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00"/>
            <a:ext cx="12191734"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75CD8255-9639-44DF-B714-07ED7F5EBB94}" type="datetime1">
              <a:rPr lang="es-CO" smtClean="0"/>
              <a:t>3/05/2024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68238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376DCD4E-CC9E-4AFD-8EF1-35B5A712B139}" type="datetime1">
              <a:rPr lang="es-CO" smtClean="0"/>
              <a:t>3/05/2024</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r>
              <a:rPr lang="es-CO"/>
              <a:t>OAJ-dlda</a:t>
            </a:r>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2809958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3345DB3F-3E5B-4626-8B6C-D7540F9E6580}" type="datetime1">
              <a:rPr lang="es-CO" smtClean="0"/>
              <a:t>3/05/2024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0" name="Imagen 9">
            <a:extLst>
              <a:ext uri="{FF2B5EF4-FFF2-40B4-BE49-F238E27FC236}">
                <a16:creationId xmlns:a16="http://schemas.microsoft.com/office/drawing/2014/main" id="{7546D40A-96B8-D561-0EFF-E423FA89EF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542194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CD89C5FF-D80B-403E-8A59-15CB3EDD34C5}" type="datetime1">
              <a:rPr lang="es-CO" smtClean="0"/>
              <a:t>3/05/2024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8" name="Imagen 7">
            <a:extLst>
              <a:ext uri="{FF2B5EF4-FFF2-40B4-BE49-F238E27FC236}">
                <a16:creationId xmlns:a16="http://schemas.microsoft.com/office/drawing/2014/main" id="{8785305E-9BB9-E750-A656-8F509F95FE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3567437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A95E3F3A-196E-47A9-93F7-A572194E7418}" type="datetime1">
              <a:rPr lang="es-CO" smtClean="0"/>
              <a:t>3/05/2024</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1" name="Imagen 10">
            <a:extLst>
              <a:ext uri="{FF2B5EF4-FFF2-40B4-BE49-F238E27FC236}">
                <a16:creationId xmlns:a16="http://schemas.microsoft.com/office/drawing/2014/main" id="{210946F8-5F5D-FC65-6FE7-EE7AD87150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1580195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DD6F00E-AECB-491D-A3B1-CE70798B477F}" type="datetime1">
              <a:rPr lang="es-CO" smtClean="0"/>
              <a:t>3/05/2024</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r>
              <a:rPr lang="es-CO"/>
              <a:t>OAJ-dlda</a:t>
            </a:r>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4219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FA149ED3-EB70-4F75-BA72-665D6B30B6A9}" type="datetime1">
              <a:rPr lang="es-CO" smtClean="0"/>
              <a:t>3/05/2024</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r>
              <a:rPr lang="es-CO"/>
              <a:t>OAJ-dlda</a:t>
            </a:r>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392021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E69E089C-FB47-4144-AA58-7327B2FB1CD8}" type="datetime1">
              <a:rPr lang="es-CO" smtClean="0"/>
              <a:t>3/05/2024</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r>
              <a:rPr lang="es-CO"/>
              <a:t>OAJ-dlda</a:t>
            </a:r>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760193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A05AD4CF-3D8C-4F3F-A841-E099D70F82C4}" type="datetime1">
              <a:rPr lang="es-CO" smtClean="0"/>
              <a:t>3/05/2024</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r>
              <a:rPr lang="es-CO"/>
              <a:t>OAJ-dlda</a:t>
            </a:r>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20215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AF8C45FE-7695-4294-8BB3-7CD1F6B6B689}" type="datetime1">
              <a:rPr lang="es-CO" smtClean="0"/>
              <a:t>3/05/2024</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r>
              <a:rPr lang="es-CO"/>
              <a:t>OAJ-dlda</a:t>
            </a:r>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018283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CD02B53E-099F-481C-8FB4-C173F607980F}" type="datetime1">
              <a:rPr lang="es-CO" smtClean="0"/>
              <a:t>3/05/2024</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r>
              <a:rPr lang="es-CO"/>
              <a:t>OAJ-dlda</a:t>
            </a:r>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444097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C434AA55-EF51-499F-909E-245D5573E00B}" type="datetime1">
              <a:rPr lang="es-CO" smtClean="0"/>
              <a:t>3/05/2024</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570237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F0DFF60B-D915-449F-AC29-58BE38A3982D}" type="datetime1">
              <a:rPr lang="es-CO" smtClean="0"/>
              <a:t>3/05/2024</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419501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652186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3A3838"/>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786042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3A3838"/>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8574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0" name="Imagen 9">
            <a:extLst>
              <a:ext uri="{FF2B5EF4-FFF2-40B4-BE49-F238E27FC236}">
                <a16:creationId xmlns:a16="http://schemas.microsoft.com/office/drawing/2014/main" id="{7546D40A-96B8-D561-0EFF-E423FA89EF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0377"/>
          </a:xfrm>
          <a:prstGeom prst="rect">
            <a:avLst/>
          </a:prstGeom>
        </p:spPr>
      </p:pic>
      <p:sp>
        <p:nvSpPr>
          <p:cNvPr id="2" name="Holder 2"/>
          <p:cNvSpPr>
            <a:spLocks noGrp="1"/>
          </p:cNvSpPr>
          <p:nvPr>
            <p:ph type="title"/>
          </p:nvPr>
        </p:nvSpPr>
        <p:spPr/>
        <p:txBody>
          <a:bodyPr lIns="0" tIns="0" rIns="0" bIns="0"/>
          <a:lstStyle>
            <a:lvl1pPr>
              <a:defRPr sz="2800" b="0" i="0">
                <a:solidFill>
                  <a:srgbClr val="3A3838"/>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668428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4418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8" name="Imagen 7">
            <a:extLst>
              <a:ext uri="{FF2B5EF4-FFF2-40B4-BE49-F238E27FC236}">
                <a16:creationId xmlns:a16="http://schemas.microsoft.com/office/drawing/2014/main" id="{8785305E-9BB9-E750-A656-8F509F95FE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1" name="Imagen 10">
            <a:extLst>
              <a:ext uri="{FF2B5EF4-FFF2-40B4-BE49-F238E27FC236}">
                <a16:creationId xmlns:a16="http://schemas.microsoft.com/office/drawing/2014/main" id="{210946F8-5F5D-FC65-6FE7-EE7AD87150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856A6FAC-9192-436B-870E-80DDE60983C7}" type="datetimeFigureOut">
              <a:rPr lang="es-CO" smtClean="0"/>
              <a:t>3/05/2024</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5.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3/05/2024</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29DBD-C1FE-4083-A017-373E2A078243}" type="datetime1">
              <a:rPr lang="es-CO" smtClean="0"/>
              <a:t>3/05/2024</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a:t>OAJ-dlda</a:t>
            </a:r>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23231131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7997"/>
          </a:xfrm>
          <a:prstGeom prst="rect">
            <a:avLst/>
          </a:prstGeom>
        </p:spPr>
      </p:pic>
      <p:sp>
        <p:nvSpPr>
          <p:cNvPr id="2" name="Holder 2"/>
          <p:cNvSpPr>
            <a:spLocks noGrp="1"/>
          </p:cNvSpPr>
          <p:nvPr>
            <p:ph type="title"/>
          </p:nvPr>
        </p:nvSpPr>
        <p:spPr>
          <a:xfrm>
            <a:off x="5486399" y="1058417"/>
            <a:ext cx="1219200" cy="452119"/>
          </a:xfrm>
          <a:prstGeom prst="rect">
            <a:avLst/>
          </a:prstGeom>
        </p:spPr>
        <p:txBody>
          <a:bodyPr wrap="square" lIns="0" tIns="0" rIns="0" bIns="0">
            <a:spAutoFit/>
          </a:bodyPr>
          <a:lstStyle>
            <a:lvl1pPr>
              <a:defRPr sz="2800" b="0" i="0">
                <a:solidFill>
                  <a:srgbClr val="3A3838"/>
                </a:solidFill>
                <a:latin typeface="Calibri Light"/>
                <a:cs typeface="Calibri Light"/>
              </a:defRPr>
            </a:lvl1pPr>
          </a:lstStyle>
          <a:p>
            <a:endParaRPr/>
          </a:p>
        </p:txBody>
      </p:sp>
      <p:sp>
        <p:nvSpPr>
          <p:cNvPr id="3" name="Holder 3"/>
          <p:cNvSpPr>
            <a:spLocks noGrp="1"/>
          </p:cNvSpPr>
          <p:nvPr>
            <p:ph type="body" idx="1"/>
          </p:nvPr>
        </p:nvSpPr>
        <p:spPr>
          <a:xfrm>
            <a:off x="698398" y="2277236"/>
            <a:ext cx="10795203" cy="33185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3362798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8" Type="http://schemas.openxmlformats.org/officeDocument/2006/relationships/image" Target="../media/image38.jpeg"/><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minagricultura.gov.co/" TargetMode="External"/><Relationship Id="rId1" Type="http://schemas.openxmlformats.org/officeDocument/2006/relationships/slideLayout" Target="../slideLayouts/slideLayout31.xml"/><Relationship Id="rId5" Type="http://schemas.openxmlformats.org/officeDocument/2006/relationships/image" Target="../media/image49.png"/><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8.xml"/><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8.xml"/><Relationship Id="rId5" Type="http://schemas.openxmlformats.org/officeDocument/2006/relationships/image" Target="../media/image53.pn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1.xml"/><Relationship Id="rId4" Type="http://schemas.openxmlformats.org/officeDocument/2006/relationships/image" Target="../media/image62.jpg"/></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3443120" y="230569"/>
            <a:ext cx="6797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a:ln>
                  <a:noFill/>
                </a:ln>
                <a:solidFill>
                  <a:srgbClr val="C49E41"/>
                </a:solidFill>
                <a:effectLst/>
                <a:uLnTx/>
                <a:uFillTx/>
                <a:latin typeface="Helvetica"/>
                <a:ea typeface="+mj-ea"/>
                <a:cs typeface="Helvetica"/>
              </a:rPr>
              <a:t>Ejecución presupuestal Vigencia fiscal 2023</a:t>
            </a:r>
            <a:endParaRPr kumimoji="0" lang="es-ES" sz="2400" b="0" i="0" u="none" strike="noStrike" kern="1200" cap="none" spc="0" normalizeH="0" baseline="0" noProof="0" dirty="0">
              <a:ln>
                <a:noFill/>
              </a:ln>
              <a:solidFill>
                <a:srgbClr val="C49E41"/>
              </a:solidFill>
              <a:effectLst/>
              <a:uLnTx/>
              <a:uFillTx/>
              <a:latin typeface="Helvetica"/>
              <a:ea typeface="+mj-ea"/>
              <a:cs typeface="Helvetica"/>
            </a:endParaRPr>
          </a:p>
        </p:txBody>
      </p:sp>
      <p:sp>
        <p:nvSpPr>
          <p:cNvPr id="8" name="CuadroTexto 1">
            <a:extLst>
              <a:ext uri="{FF2B5EF4-FFF2-40B4-BE49-F238E27FC236}">
                <a16:creationId xmlns:a16="http://schemas.microsoft.com/office/drawing/2014/main" id="{58DEFD03-61B6-C93D-4EB3-D3521392C330}"/>
              </a:ext>
            </a:extLst>
          </p:cNvPr>
          <p:cNvSpPr txBox="1"/>
          <p:nvPr/>
        </p:nvSpPr>
        <p:spPr>
          <a:xfrm>
            <a:off x="9630460" y="983080"/>
            <a:ext cx="239591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Helvetica"/>
                <a:ea typeface="+mn-ea"/>
                <a:cs typeface="Calibri"/>
              </a:rPr>
              <a:t>Cifras en millones de pesos</a:t>
            </a:r>
            <a:endParaRPr kumimoji="0" lang="es-ES" sz="14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6" name="Tabla 5">
            <a:extLst>
              <a:ext uri="{FF2B5EF4-FFF2-40B4-BE49-F238E27FC236}">
                <a16:creationId xmlns:a16="http://schemas.microsoft.com/office/drawing/2014/main" id="{6EA2BAE4-FF8B-E1BF-D62D-AB10D48D6235}"/>
              </a:ext>
            </a:extLst>
          </p:cNvPr>
          <p:cNvGraphicFramePr>
            <a:graphicFrameLocks noGrp="1"/>
          </p:cNvGraphicFramePr>
          <p:nvPr/>
        </p:nvGraphicFramePr>
        <p:xfrm>
          <a:off x="349248" y="1273034"/>
          <a:ext cx="11328401" cy="3917225"/>
        </p:xfrm>
        <a:graphic>
          <a:graphicData uri="http://schemas.openxmlformats.org/drawingml/2006/table">
            <a:tbl>
              <a:tblPr firstRow="1" lastRow="1" bandRow="1">
                <a:tableStyleId>{EB9631B5-78F2-41C9-869B-9F39066F8104}</a:tableStyleId>
              </a:tblPr>
              <a:tblGrid>
                <a:gridCol w="1594882">
                  <a:extLst>
                    <a:ext uri="{9D8B030D-6E8A-4147-A177-3AD203B41FA5}">
                      <a16:colId xmlns:a16="http://schemas.microsoft.com/office/drawing/2014/main" val="1308566503"/>
                    </a:ext>
                  </a:extLst>
                </a:gridCol>
                <a:gridCol w="1136821">
                  <a:extLst>
                    <a:ext uri="{9D8B030D-6E8A-4147-A177-3AD203B41FA5}">
                      <a16:colId xmlns:a16="http://schemas.microsoft.com/office/drawing/2014/main" val="3156201920"/>
                    </a:ext>
                  </a:extLst>
                </a:gridCol>
                <a:gridCol w="1276865">
                  <a:extLst>
                    <a:ext uri="{9D8B030D-6E8A-4147-A177-3AD203B41FA5}">
                      <a16:colId xmlns:a16="http://schemas.microsoft.com/office/drawing/2014/main" val="1483833739"/>
                    </a:ext>
                  </a:extLst>
                </a:gridCol>
                <a:gridCol w="1227438">
                  <a:extLst>
                    <a:ext uri="{9D8B030D-6E8A-4147-A177-3AD203B41FA5}">
                      <a16:colId xmlns:a16="http://schemas.microsoft.com/office/drawing/2014/main" val="2953756584"/>
                    </a:ext>
                  </a:extLst>
                </a:gridCol>
                <a:gridCol w="1161535">
                  <a:extLst>
                    <a:ext uri="{9D8B030D-6E8A-4147-A177-3AD203B41FA5}">
                      <a16:colId xmlns:a16="http://schemas.microsoft.com/office/drawing/2014/main" val="2932517875"/>
                    </a:ext>
                  </a:extLst>
                </a:gridCol>
                <a:gridCol w="1375719">
                  <a:extLst>
                    <a:ext uri="{9D8B030D-6E8A-4147-A177-3AD203B41FA5}">
                      <a16:colId xmlns:a16="http://schemas.microsoft.com/office/drawing/2014/main" val="1146426593"/>
                    </a:ext>
                  </a:extLst>
                </a:gridCol>
                <a:gridCol w="1342768">
                  <a:extLst>
                    <a:ext uri="{9D8B030D-6E8A-4147-A177-3AD203B41FA5}">
                      <a16:colId xmlns:a16="http://schemas.microsoft.com/office/drawing/2014/main" val="3942715372"/>
                    </a:ext>
                  </a:extLst>
                </a:gridCol>
                <a:gridCol w="1156249">
                  <a:extLst>
                    <a:ext uri="{9D8B030D-6E8A-4147-A177-3AD203B41FA5}">
                      <a16:colId xmlns:a16="http://schemas.microsoft.com/office/drawing/2014/main" val="483418771"/>
                    </a:ext>
                  </a:extLst>
                </a:gridCol>
                <a:gridCol w="1056124">
                  <a:extLst>
                    <a:ext uri="{9D8B030D-6E8A-4147-A177-3AD203B41FA5}">
                      <a16:colId xmlns:a16="http://schemas.microsoft.com/office/drawing/2014/main" val="2491557581"/>
                    </a:ext>
                  </a:extLst>
                </a:gridCol>
              </a:tblGrid>
              <a:tr h="190500">
                <a:tc gridSpan="9">
                  <a:txBody>
                    <a:bodyPr/>
                    <a:lstStyle/>
                    <a:p>
                      <a:pPr algn="ctr" fontAlgn="ctr"/>
                      <a:r>
                        <a:rPr lang="es-ES" sz="1200" b="1" dirty="0">
                          <a:solidFill>
                            <a:schemeClr val="bg1"/>
                          </a:solidFill>
                          <a:effectLst/>
                        </a:rPr>
                        <a:t>Secretaría General</a:t>
                      </a:r>
                    </a:p>
                  </a:txBody>
                  <a:tcPr marL="9525" marR="9525" marT="9525" anchor="ctr">
                    <a:solidFill>
                      <a:srgbClr val="C49E41"/>
                    </a:solidFill>
                  </a:tcP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3017188581"/>
                  </a:ext>
                </a:extLst>
              </a:tr>
              <a:tr h="571500">
                <a:tc>
                  <a:txBody>
                    <a:bodyPr/>
                    <a:lstStyle/>
                    <a:p>
                      <a:pPr algn="ctr" fontAlgn="ctr"/>
                      <a:r>
                        <a:rPr lang="es-ES" sz="1200" b="1" dirty="0">
                          <a:solidFill>
                            <a:schemeClr val="bg1"/>
                          </a:solidFill>
                          <a:effectLst/>
                        </a:rPr>
                        <a:t>Dependencia</a:t>
                      </a:r>
                    </a:p>
                  </a:txBody>
                  <a:tcPr marL="9525" marR="9525" marT="9525" anchor="ctr">
                    <a:solidFill>
                      <a:srgbClr val="C49E41"/>
                    </a:solidFill>
                  </a:tcPr>
                </a:tc>
                <a:tc>
                  <a:txBody>
                    <a:bodyPr/>
                    <a:lstStyle/>
                    <a:p>
                      <a:pPr algn="ctr" fontAlgn="ctr"/>
                      <a:r>
                        <a:rPr lang="es-ES" sz="1200" b="1">
                          <a:solidFill>
                            <a:schemeClr val="bg1"/>
                          </a:solidFill>
                          <a:effectLst/>
                        </a:rPr>
                        <a:t>Objeto de Gasto</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a:solidFill>
                            <a:schemeClr val="bg1"/>
                          </a:solidFill>
                          <a:effectLst/>
                        </a:rPr>
                        <a:t>Apropiación Vigente</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a:solidFill>
                            <a:schemeClr val="bg1"/>
                          </a:solidFill>
                          <a:effectLst/>
                        </a:rPr>
                        <a:t>Apropiación Bloqueada</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dirty="0">
                          <a:solidFill>
                            <a:schemeClr val="bg1"/>
                          </a:solidFill>
                          <a:effectLst/>
                        </a:rPr>
                        <a:t>Compromisos</a:t>
                      </a:r>
                    </a:p>
                  </a:txBody>
                  <a:tcPr marL="9525" marR="9525" marT="9525" anchor="ctr">
                    <a:solidFill>
                      <a:srgbClr val="C49E41"/>
                    </a:solidFill>
                  </a:tcPr>
                </a:tc>
                <a:tc>
                  <a:txBody>
                    <a:bodyPr/>
                    <a:lstStyle/>
                    <a:p>
                      <a:pPr algn="ctr" fontAlgn="ctr"/>
                      <a:r>
                        <a:rPr lang="es-ES" sz="1200" b="1">
                          <a:solidFill>
                            <a:schemeClr val="bg1"/>
                          </a:solidFill>
                          <a:effectLst/>
                        </a:rPr>
                        <a:t>% Compromisos</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a:solidFill>
                            <a:schemeClr val="bg1"/>
                          </a:solidFill>
                          <a:effectLst/>
                        </a:rPr>
                        <a:t>Apropiación no Comprometida</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dirty="0">
                          <a:solidFill>
                            <a:schemeClr val="bg1"/>
                          </a:solidFill>
                          <a:effectLst/>
                        </a:rPr>
                        <a:t>Obligaciones</a:t>
                      </a:r>
                    </a:p>
                  </a:txBody>
                  <a:tcPr marL="9525" marR="9525" marT="9525" anchor="ctr">
                    <a:solidFill>
                      <a:srgbClr val="C49E41"/>
                    </a:solidFill>
                  </a:tcPr>
                </a:tc>
                <a:tc>
                  <a:txBody>
                    <a:bodyPr/>
                    <a:lstStyle/>
                    <a:p>
                      <a:pPr algn="ctr" fontAlgn="ctr"/>
                      <a:r>
                        <a:rPr lang="es-ES" sz="1200" b="1">
                          <a:solidFill>
                            <a:schemeClr val="bg1"/>
                          </a:solidFill>
                          <a:effectLst/>
                        </a:rPr>
                        <a:t>% Obligaciones</a:t>
                      </a:r>
                      <a:endParaRPr lang="es-ES" sz="1200" b="1" dirty="0">
                        <a:solidFill>
                          <a:schemeClr val="bg1"/>
                        </a:solidFill>
                        <a:effectLst/>
                      </a:endParaRPr>
                    </a:p>
                  </a:txBody>
                  <a:tcPr marL="9525" marR="9525" marT="9525" anchor="ctr">
                    <a:solidFill>
                      <a:srgbClr val="C49E41"/>
                    </a:solidFill>
                  </a:tcPr>
                </a:tc>
                <a:extLst>
                  <a:ext uri="{0D108BD9-81ED-4DB2-BD59-A6C34878D82A}">
                    <a16:rowId xmlns:a16="http://schemas.microsoft.com/office/drawing/2014/main" val="2631270796"/>
                  </a:ext>
                </a:extLst>
              </a:tr>
              <a:tr h="190500">
                <a:tc rowSpan="3">
                  <a:txBody>
                    <a:bodyPr/>
                    <a:lstStyle/>
                    <a:p>
                      <a:pPr algn="l" fontAlgn="ctr"/>
                      <a:r>
                        <a:rPr lang="es-ES" sz="1050">
                          <a:effectLst/>
                        </a:rPr>
                        <a:t>Secretaria General</a:t>
                      </a:r>
                      <a:endParaRPr lang="es-ES" sz="1050" dirty="0">
                        <a:effectLst/>
                      </a:endParaRPr>
                    </a:p>
                  </a:txBody>
                  <a:tcPr marL="9525" marR="9525" marT="9525" anchor="ctr"/>
                </a:tc>
                <a:tc>
                  <a:txBody>
                    <a:bodyPr/>
                    <a:lstStyle/>
                    <a:p>
                      <a:pPr algn="l" rtl="0" fontAlgn="ctr"/>
                      <a:r>
                        <a:rPr lang="es-CO" sz="1200" b="0" i="0" u="none" strike="noStrike" dirty="0">
                          <a:solidFill>
                            <a:srgbClr val="000000"/>
                          </a:solidFill>
                          <a:effectLst/>
                          <a:latin typeface="+mn-lt"/>
                        </a:rPr>
                        <a:t>Transferencias</a:t>
                      </a:r>
                    </a:p>
                  </a:txBody>
                  <a:tcPr marL="9525" marR="9525" marT="9525" marB="0" anchor="ctr"/>
                </a:tc>
                <a:tc>
                  <a:txBody>
                    <a:bodyPr/>
                    <a:lstStyle/>
                    <a:p>
                      <a:pPr algn="ctr" rtl="0" fontAlgn="ctr"/>
                      <a:r>
                        <a:rPr lang="es-CO" sz="1300" b="0" i="0" u="none" strike="noStrike" dirty="0">
                          <a:solidFill>
                            <a:srgbClr val="000000"/>
                          </a:solidFill>
                          <a:effectLst/>
                          <a:latin typeface="+mn-lt"/>
                        </a:rPr>
                        <a:t>8.380</a:t>
                      </a:r>
                    </a:p>
                  </a:txBody>
                  <a:tcPr marL="9525" marR="9525" marT="9525" marB="0" anchor="ctr"/>
                </a:tc>
                <a:tc>
                  <a:txBody>
                    <a:bodyPr/>
                    <a:lstStyle/>
                    <a:p>
                      <a:pPr algn="ctr" fontAlgn="b"/>
                      <a:r>
                        <a:rPr lang="es-ES" sz="1200">
                          <a:effectLst/>
                          <a:latin typeface="+mn-lt"/>
                        </a:rPr>
                        <a:t> - </a:t>
                      </a:r>
                      <a:endParaRPr lang="es-ES" sz="1200" dirty="0">
                        <a:effectLst/>
                        <a:latin typeface="+mn-lt"/>
                      </a:endParaRPr>
                    </a:p>
                  </a:txBody>
                  <a:tcPr marL="9525" marR="9525" marT="9525" anchor="b"/>
                </a:tc>
                <a:tc>
                  <a:txBody>
                    <a:bodyPr/>
                    <a:lstStyle/>
                    <a:p>
                      <a:pPr algn="ctr" rtl="0" fontAlgn="ctr"/>
                      <a:r>
                        <a:rPr lang="es-CO" sz="1300" b="0" i="0" u="none" strike="noStrike">
                          <a:solidFill>
                            <a:srgbClr val="000000"/>
                          </a:solidFill>
                          <a:effectLst/>
                          <a:latin typeface="+mn-lt"/>
                        </a:rPr>
                        <a:t>7.466</a:t>
                      </a:r>
                    </a:p>
                  </a:txBody>
                  <a:tcPr marL="9525" marR="9525" marT="9525" marB="0" anchor="ctr"/>
                </a:tc>
                <a:tc>
                  <a:txBody>
                    <a:bodyPr/>
                    <a:lstStyle/>
                    <a:p>
                      <a:pPr algn="ctr" rtl="0" fontAlgn="ctr"/>
                      <a:r>
                        <a:rPr lang="es-CO" sz="1300" b="0" i="0" u="none" strike="noStrike">
                          <a:solidFill>
                            <a:srgbClr val="000000"/>
                          </a:solidFill>
                          <a:effectLst/>
                          <a:latin typeface="+mn-lt"/>
                        </a:rPr>
                        <a:t>89%</a:t>
                      </a:r>
                    </a:p>
                  </a:txBody>
                  <a:tcPr marL="9525" marR="9525" marT="9525" marB="0" anchor="ctr"/>
                </a:tc>
                <a:tc>
                  <a:txBody>
                    <a:bodyPr/>
                    <a:lstStyle/>
                    <a:p>
                      <a:pPr algn="ctr" rtl="0" fontAlgn="ctr"/>
                      <a:r>
                        <a:rPr lang="es-CO" sz="1300" b="0" i="0" u="none" strike="noStrike">
                          <a:solidFill>
                            <a:srgbClr val="000000"/>
                          </a:solidFill>
                          <a:effectLst/>
                          <a:latin typeface="+mn-lt"/>
                        </a:rPr>
                        <a:t>914</a:t>
                      </a:r>
                    </a:p>
                  </a:txBody>
                  <a:tcPr marL="9525" marR="9525" marT="9525" marB="0" anchor="ctr"/>
                </a:tc>
                <a:tc>
                  <a:txBody>
                    <a:bodyPr/>
                    <a:lstStyle/>
                    <a:p>
                      <a:pPr algn="ctr" rtl="0" fontAlgn="ctr"/>
                      <a:r>
                        <a:rPr lang="es-CO" sz="1300" b="0" i="0" u="none" strike="noStrike">
                          <a:solidFill>
                            <a:srgbClr val="000000"/>
                          </a:solidFill>
                          <a:effectLst/>
                          <a:latin typeface="+mn-lt"/>
                        </a:rPr>
                        <a:t>7.466</a:t>
                      </a:r>
                    </a:p>
                  </a:txBody>
                  <a:tcPr marL="9525" marR="9525" marT="9525" marB="0" anchor="ctr"/>
                </a:tc>
                <a:tc>
                  <a:txBody>
                    <a:bodyPr/>
                    <a:lstStyle/>
                    <a:p>
                      <a:pPr algn="ctr" rtl="0" fontAlgn="ctr"/>
                      <a:r>
                        <a:rPr lang="es-CO" sz="1300" b="0" i="0" u="none" strike="noStrike">
                          <a:solidFill>
                            <a:srgbClr val="000000"/>
                          </a:solidFill>
                          <a:effectLst/>
                          <a:latin typeface="+mn-lt"/>
                        </a:rPr>
                        <a:t>89%</a:t>
                      </a:r>
                    </a:p>
                  </a:txBody>
                  <a:tcPr marL="9525" marR="9525" marT="9525" marB="0" anchor="ctr"/>
                </a:tc>
                <a:extLst>
                  <a:ext uri="{0D108BD9-81ED-4DB2-BD59-A6C34878D82A}">
                    <a16:rowId xmlns:a16="http://schemas.microsoft.com/office/drawing/2014/main" val="2747502745"/>
                  </a:ext>
                </a:extLst>
              </a:tr>
              <a:tr h="250100">
                <a:tc vMerge="1">
                  <a:txBody>
                    <a:bodyPr/>
                    <a:lstStyle/>
                    <a:p>
                      <a:endParaRPr lang="es-ES"/>
                    </a:p>
                  </a:txBody>
                  <a:tcPr marL="0" marR="0" marT="0" marB="0" horzOverflow="overflow"/>
                </a:tc>
                <a:tc>
                  <a:txBody>
                    <a:bodyPr/>
                    <a:lstStyle/>
                    <a:p>
                      <a:pPr algn="l" rtl="0" fontAlgn="ctr"/>
                      <a:r>
                        <a:rPr lang="es-CO" sz="1200" b="0" i="0" u="none" strike="noStrike">
                          <a:solidFill>
                            <a:srgbClr val="000000"/>
                          </a:solidFill>
                          <a:effectLst/>
                          <a:latin typeface="+mn-lt"/>
                        </a:rPr>
                        <a:t>Inversión</a:t>
                      </a:r>
                    </a:p>
                  </a:txBody>
                  <a:tcPr marL="9525" marR="9525" marT="9525" marB="0" anchor="ctr"/>
                </a:tc>
                <a:tc>
                  <a:txBody>
                    <a:bodyPr/>
                    <a:lstStyle/>
                    <a:p>
                      <a:pPr algn="ctr" rtl="0" fontAlgn="ctr"/>
                      <a:r>
                        <a:rPr lang="es-CO" sz="1300" b="0" i="0" u="none" strike="noStrike" dirty="0">
                          <a:solidFill>
                            <a:srgbClr val="000000"/>
                          </a:solidFill>
                          <a:effectLst/>
                          <a:latin typeface="+mn-lt"/>
                        </a:rPr>
                        <a:t>0</a:t>
                      </a:r>
                    </a:p>
                  </a:txBody>
                  <a:tcPr marL="9525" marR="9525" marT="9525" marB="0" anchor="ctr"/>
                </a:tc>
                <a:tc>
                  <a:txBody>
                    <a:bodyPr/>
                    <a:lstStyle/>
                    <a:p>
                      <a:pPr algn="ctr" fontAlgn="b"/>
                      <a:r>
                        <a:rPr lang="es-ES" sz="1200" dirty="0">
                          <a:effectLst/>
                          <a:latin typeface="+mn-lt"/>
                        </a:rPr>
                        <a:t> - </a:t>
                      </a:r>
                    </a:p>
                  </a:txBody>
                  <a:tcPr marL="9525" marR="9525" marT="9525" anchor="b"/>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3127713169"/>
                  </a:ext>
                </a:extLst>
              </a:tr>
              <a:tr h="190500">
                <a:tc vMerge="1">
                  <a:txBody>
                    <a:bodyPr/>
                    <a:lstStyle/>
                    <a:p>
                      <a:endParaRPr lang="es-ES"/>
                    </a:p>
                  </a:txBody>
                  <a:tcPr marL="0" marR="0" marT="0" marB="0" horzOverflow="overflow"/>
                </a:tc>
                <a:tc>
                  <a:txBody>
                    <a:bodyPr/>
                    <a:lstStyle/>
                    <a:p>
                      <a:pPr algn="l" rtl="0" fontAlgn="ctr"/>
                      <a:r>
                        <a:rPr lang="es-CO" sz="1200" b="1" i="0" u="none" strike="noStrike" dirty="0">
                          <a:solidFill>
                            <a:srgbClr val="000000"/>
                          </a:solidFill>
                          <a:effectLst/>
                          <a:latin typeface="+mn-lt"/>
                        </a:rPr>
                        <a:t>Subtotal</a:t>
                      </a:r>
                    </a:p>
                  </a:txBody>
                  <a:tcPr marL="9525" marR="9525" marT="9525" marB="0" anchor="ctr"/>
                </a:tc>
                <a:tc>
                  <a:txBody>
                    <a:bodyPr/>
                    <a:lstStyle/>
                    <a:p>
                      <a:pPr algn="ctr" rtl="0" fontAlgn="ctr"/>
                      <a:r>
                        <a:rPr lang="es-CO" sz="1300" b="1" i="0" u="none" strike="noStrike" dirty="0">
                          <a:solidFill>
                            <a:srgbClr val="000000"/>
                          </a:solidFill>
                          <a:effectLst/>
                          <a:latin typeface="+mn-lt"/>
                        </a:rPr>
                        <a:t>8.380</a:t>
                      </a:r>
                    </a:p>
                  </a:txBody>
                  <a:tcPr marL="9525" marR="9525" marT="9525" marB="0" anchor="ctr"/>
                </a:tc>
                <a:tc>
                  <a:txBody>
                    <a:bodyPr/>
                    <a:lstStyle/>
                    <a:p>
                      <a:pPr algn="ctr" fontAlgn="b"/>
                      <a:r>
                        <a:rPr lang="es-ES" sz="1200" b="1" dirty="0">
                          <a:effectLst/>
                          <a:latin typeface="+mn-lt"/>
                        </a:rPr>
                        <a:t> - </a:t>
                      </a:r>
                    </a:p>
                  </a:txBody>
                  <a:tcPr marL="9525" marR="9525" marT="9525" anchor="b"/>
                </a:tc>
                <a:tc>
                  <a:txBody>
                    <a:bodyPr/>
                    <a:lstStyle/>
                    <a:p>
                      <a:pPr algn="ctr" rtl="0" fontAlgn="ctr"/>
                      <a:r>
                        <a:rPr lang="es-CO" sz="1300" b="1" i="0" u="none" strike="noStrike" dirty="0">
                          <a:solidFill>
                            <a:srgbClr val="000000"/>
                          </a:solidFill>
                          <a:effectLst/>
                          <a:latin typeface="+mn-lt"/>
                        </a:rPr>
                        <a:t>7.466</a:t>
                      </a:r>
                    </a:p>
                  </a:txBody>
                  <a:tcPr marL="9525" marR="9525" marT="9525" marB="0" anchor="ctr"/>
                </a:tc>
                <a:tc>
                  <a:txBody>
                    <a:bodyPr/>
                    <a:lstStyle/>
                    <a:p>
                      <a:pPr algn="ctr" rtl="0" fontAlgn="ctr"/>
                      <a:r>
                        <a:rPr lang="es-CO" sz="1300" b="1" i="0" u="none" strike="noStrike" dirty="0">
                          <a:solidFill>
                            <a:srgbClr val="000000"/>
                          </a:solidFill>
                          <a:effectLst/>
                          <a:latin typeface="+mn-lt"/>
                        </a:rPr>
                        <a:t>89%</a:t>
                      </a:r>
                    </a:p>
                  </a:txBody>
                  <a:tcPr marL="9525" marR="9525" marT="9525" marB="0" anchor="ctr"/>
                </a:tc>
                <a:tc>
                  <a:txBody>
                    <a:bodyPr/>
                    <a:lstStyle/>
                    <a:p>
                      <a:pPr algn="ctr" rtl="0" fontAlgn="ctr"/>
                      <a:r>
                        <a:rPr lang="es-CO" sz="1300" b="1" i="0" u="none" strike="noStrike" dirty="0">
                          <a:solidFill>
                            <a:srgbClr val="000000"/>
                          </a:solidFill>
                          <a:effectLst/>
                          <a:latin typeface="+mn-lt"/>
                        </a:rPr>
                        <a:t>914</a:t>
                      </a:r>
                    </a:p>
                  </a:txBody>
                  <a:tcPr marL="9525" marR="9525" marT="9525" marB="0" anchor="ctr"/>
                </a:tc>
                <a:tc>
                  <a:txBody>
                    <a:bodyPr/>
                    <a:lstStyle/>
                    <a:p>
                      <a:pPr algn="ctr" rtl="0" fontAlgn="ctr"/>
                      <a:r>
                        <a:rPr lang="es-CO" sz="1300" b="1" i="0" u="none" strike="noStrike" dirty="0">
                          <a:solidFill>
                            <a:srgbClr val="000000"/>
                          </a:solidFill>
                          <a:effectLst/>
                          <a:latin typeface="+mn-lt"/>
                        </a:rPr>
                        <a:t>7.466</a:t>
                      </a:r>
                    </a:p>
                  </a:txBody>
                  <a:tcPr marL="9525" marR="9525" marT="9525" marB="0" anchor="ctr"/>
                </a:tc>
                <a:tc>
                  <a:txBody>
                    <a:bodyPr/>
                    <a:lstStyle/>
                    <a:p>
                      <a:pPr algn="ctr" rtl="0" fontAlgn="ctr"/>
                      <a:r>
                        <a:rPr lang="es-CO" sz="1300" b="1" i="0" u="none" strike="noStrike" dirty="0">
                          <a:solidFill>
                            <a:srgbClr val="000000"/>
                          </a:solidFill>
                          <a:effectLst/>
                          <a:latin typeface="+mn-lt"/>
                        </a:rPr>
                        <a:t>89%</a:t>
                      </a:r>
                    </a:p>
                  </a:txBody>
                  <a:tcPr marL="9525" marR="9525" marT="9525" marB="0" anchor="ctr"/>
                </a:tc>
                <a:extLst>
                  <a:ext uri="{0D108BD9-81ED-4DB2-BD59-A6C34878D82A}">
                    <a16:rowId xmlns:a16="http://schemas.microsoft.com/office/drawing/2014/main" val="82363475"/>
                  </a:ext>
                </a:extLst>
              </a:tr>
              <a:tr h="190500">
                <a:tc rowSpan="3">
                  <a:txBody>
                    <a:bodyPr/>
                    <a:lstStyle/>
                    <a:p>
                      <a:pPr algn="l" fontAlgn="ctr"/>
                      <a:r>
                        <a:rPr lang="es-ES" sz="1050">
                          <a:effectLst/>
                        </a:rPr>
                        <a:t>Grupo Gestión Integral de Entidades Liquidadas</a:t>
                      </a:r>
                      <a:endParaRPr lang="es-ES" sz="1050" dirty="0">
                        <a:effectLst/>
                      </a:endParaRPr>
                    </a:p>
                  </a:txBody>
                  <a:tcPr marL="9525" marR="9525" marT="9525" anchor="ctr"/>
                </a:tc>
                <a:tc>
                  <a:txBody>
                    <a:bodyPr/>
                    <a:lstStyle/>
                    <a:p>
                      <a:pPr algn="l" rtl="0" fontAlgn="ctr"/>
                      <a:r>
                        <a:rPr lang="es-CO" sz="1200" b="0" i="0" u="none" strike="noStrike">
                          <a:solidFill>
                            <a:srgbClr val="000000"/>
                          </a:solidFill>
                          <a:effectLst/>
                          <a:latin typeface="+mn-lt"/>
                        </a:rPr>
                        <a:t>Transferencias</a:t>
                      </a:r>
                    </a:p>
                  </a:txBody>
                  <a:tcPr marL="9525" marR="9525" marT="9525" marB="0" anchor="ctr"/>
                </a:tc>
                <a:tc>
                  <a:txBody>
                    <a:bodyPr/>
                    <a:lstStyle/>
                    <a:p>
                      <a:pPr algn="ctr" rtl="0" fontAlgn="ctr"/>
                      <a:r>
                        <a:rPr lang="es-CO" sz="1300" b="0" i="0" u="none" strike="noStrike">
                          <a:solidFill>
                            <a:srgbClr val="000000"/>
                          </a:solidFill>
                          <a:effectLst/>
                          <a:latin typeface="+mn-lt"/>
                        </a:rPr>
                        <a:t>4.965</a:t>
                      </a:r>
                    </a:p>
                  </a:txBody>
                  <a:tcPr marL="9525" marR="9525" marT="9525" marB="0" anchor="ctr"/>
                </a:tc>
                <a:tc>
                  <a:txBody>
                    <a:bodyPr/>
                    <a:lstStyle/>
                    <a:p>
                      <a:pPr algn="ctr" fontAlgn="b"/>
                      <a:r>
                        <a:rPr lang="es-ES" sz="1200">
                          <a:effectLst/>
                          <a:latin typeface="+mn-lt"/>
                        </a:rPr>
                        <a:t> - </a:t>
                      </a:r>
                      <a:endParaRPr lang="es-ES" sz="1200" dirty="0">
                        <a:effectLst/>
                        <a:latin typeface="+mn-lt"/>
                      </a:endParaRPr>
                    </a:p>
                  </a:txBody>
                  <a:tcPr marL="9525" marR="9525" marT="9525" anchor="b"/>
                </a:tc>
                <a:tc>
                  <a:txBody>
                    <a:bodyPr/>
                    <a:lstStyle/>
                    <a:p>
                      <a:pPr algn="ctr" rtl="0" fontAlgn="ctr"/>
                      <a:r>
                        <a:rPr lang="es-CO" sz="1300" b="0" i="0" u="none" strike="noStrike" dirty="0">
                          <a:solidFill>
                            <a:srgbClr val="000000"/>
                          </a:solidFill>
                          <a:effectLst/>
                          <a:latin typeface="+mn-lt"/>
                        </a:rPr>
                        <a:t>1.039</a:t>
                      </a:r>
                    </a:p>
                  </a:txBody>
                  <a:tcPr marL="9525" marR="9525" marT="9525" marB="0" anchor="ctr"/>
                </a:tc>
                <a:tc>
                  <a:txBody>
                    <a:bodyPr/>
                    <a:lstStyle/>
                    <a:p>
                      <a:pPr algn="ctr" rtl="0" fontAlgn="ctr"/>
                      <a:r>
                        <a:rPr lang="es-CO" sz="1300" b="0" i="0" u="none" strike="noStrike" dirty="0">
                          <a:solidFill>
                            <a:srgbClr val="000000"/>
                          </a:solidFill>
                          <a:effectLst/>
                          <a:latin typeface="+mn-lt"/>
                        </a:rPr>
                        <a:t>21%</a:t>
                      </a:r>
                    </a:p>
                  </a:txBody>
                  <a:tcPr marL="9525" marR="9525" marT="9525" marB="0" anchor="ctr"/>
                </a:tc>
                <a:tc>
                  <a:txBody>
                    <a:bodyPr/>
                    <a:lstStyle/>
                    <a:p>
                      <a:pPr algn="ctr" rtl="0" fontAlgn="ctr"/>
                      <a:r>
                        <a:rPr lang="es-CO" sz="1300" b="0" i="0" u="none" strike="noStrike">
                          <a:solidFill>
                            <a:srgbClr val="000000"/>
                          </a:solidFill>
                          <a:effectLst/>
                          <a:latin typeface="+mn-lt"/>
                        </a:rPr>
                        <a:t>3.926</a:t>
                      </a:r>
                    </a:p>
                  </a:txBody>
                  <a:tcPr marL="9525" marR="9525" marT="9525" marB="0" anchor="ctr"/>
                </a:tc>
                <a:tc>
                  <a:txBody>
                    <a:bodyPr/>
                    <a:lstStyle/>
                    <a:p>
                      <a:pPr algn="ctr" rtl="0" fontAlgn="ctr"/>
                      <a:r>
                        <a:rPr lang="es-CO" sz="1300" b="0" i="0" u="none" strike="noStrike">
                          <a:solidFill>
                            <a:srgbClr val="000000"/>
                          </a:solidFill>
                          <a:effectLst/>
                          <a:latin typeface="+mn-lt"/>
                        </a:rPr>
                        <a:t>1.021</a:t>
                      </a:r>
                    </a:p>
                  </a:txBody>
                  <a:tcPr marL="9525" marR="9525" marT="9525" marB="0" anchor="ctr"/>
                </a:tc>
                <a:tc>
                  <a:txBody>
                    <a:bodyPr/>
                    <a:lstStyle/>
                    <a:p>
                      <a:pPr algn="ctr" rtl="0" fontAlgn="ctr"/>
                      <a:r>
                        <a:rPr lang="es-CO" sz="1300" b="0" i="0" u="none" strike="noStrike">
                          <a:solidFill>
                            <a:srgbClr val="000000"/>
                          </a:solidFill>
                          <a:effectLst/>
                          <a:latin typeface="+mn-lt"/>
                        </a:rPr>
                        <a:t>21%</a:t>
                      </a:r>
                    </a:p>
                  </a:txBody>
                  <a:tcPr marL="9525" marR="9525" marT="9525" marB="0" anchor="ctr"/>
                </a:tc>
                <a:extLst>
                  <a:ext uri="{0D108BD9-81ED-4DB2-BD59-A6C34878D82A}">
                    <a16:rowId xmlns:a16="http://schemas.microsoft.com/office/drawing/2014/main" val="2961530851"/>
                  </a:ext>
                </a:extLst>
              </a:tr>
              <a:tr h="190500">
                <a:tc vMerge="1">
                  <a:txBody>
                    <a:bodyPr/>
                    <a:lstStyle/>
                    <a:p>
                      <a:endParaRPr lang="es-ES"/>
                    </a:p>
                  </a:txBody>
                  <a:tcPr marL="0" marR="0" marT="0" marB="0" horzOverflow="overflow"/>
                </a:tc>
                <a:tc>
                  <a:txBody>
                    <a:bodyPr/>
                    <a:lstStyle/>
                    <a:p>
                      <a:pPr algn="l" rtl="0" fontAlgn="ctr"/>
                      <a:r>
                        <a:rPr lang="es-CO" sz="1200" b="0" i="0" u="none" strike="noStrike">
                          <a:solidFill>
                            <a:srgbClr val="000000"/>
                          </a:solidFill>
                          <a:effectLst/>
                          <a:latin typeface="+mn-lt"/>
                        </a:rPr>
                        <a:t>Inversión</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fontAlgn="b"/>
                      <a:r>
                        <a:rPr lang="es-ES" sz="1200">
                          <a:effectLst/>
                          <a:latin typeface="+mn-lt"/>
                        </a:rPr>
                        <a:t> - </a:t>
                      </a:r>
                      <a:endParaRPr lang="es-ES" sz="1200" dirty="0">
                        <a:effectLst/>
                        <a:latin typeface="+mn-lt"/>
                      </a:endParaRPr>
                    </a:p>
                  </a:txBody>
                  <a:tcPr marL="9525" marR="9525" marT="9525" anchor="b"/>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dirty="0">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2124150142"/>
                  </a:ext>
                </a:extLst>
              </a:tr>
              <a:tr h="190500">
                <a:tc vMerge="1">
                  <a:txBody>
                    <a:bodyPr/>
                    <a:lstStyle/>
                    <a:p>
                      <a:endParaRPr lang="es-ES"/>
                    </a:p>
                  </a:txBody>
                  <a:tcPr marL="0" marR="0" marT="0" marB="0" horzOverflow="overflow"/>
                </a:tc>
                <a:tc>
                  <a:txBody>
                    <a:bodyPr/>
                    <a:lstStyle/>
                    <a:p>
                      <a:pPr algn="l" rtl="0" fontAlgn="ctr"/>
                      <a:r>
                        <a:rPr lang="es-CO" sz="1200" b="1" i="0" u="none" strike="noStrike" dirty="0">
                          <a:solidFill>
                            <a:srgbClr val="000000"/>
                          </a:solidFill>
                          <a:effectLst/>
                          <a:latin typeface="+mn-lt"/>
                        </a:rPr>
                        <a:t>Subtotal</a:t>
                      </a:r>
                    </a:p>
                  </a:txBody>
                  <a:tcPr marL="9525" marR="9525" marT="9525" marB="0" anchor="ctr"/>
                </a:tc>
                <a:tc>
                  <a:txBody>
                    <a:bodyPr/>
                    <a:lstStyle/>
                    <a:p>
                      <a:pPr algn="ctr" rtl="0" fontAlgn="ctr"/>
                      <a:r>
                        <a:rPr lang="es-CO" sz="1300" b="1" i="0" u="none" strike="noStrike" dirty="0">
                          <a:solidFill>
                            <a:srgbClr val="000000"/>
                          </a:solidFill>
                          <a:effectLst/>
                          <a:latin typeface="+mn-lt"/>
                        </a:rPr>
                        <a:t>4.965</a:t>
                      </a:r>
                    </a:p>
                  </a:txBody>
                  <a:tcPr marL="9525" marR="9525" marT="9525" marB="0" anchor="ctr"/>
                </a:tc>
                <a:tc>
                  <a:txBody>
                    <a:bodyPr/>
                    <a:lstStyle/>
                    <a:p>
                      <a:pPr algn="ctr" fontAlgn="b"/>
                      <a:r>
                        <a:rPr lang="es-ES" sz="1200" b="1" dirty="0">
                          <a:effectLst/>
                          <a:latin typeface="+mn-lt"/>
                        </a:rPr>
                        <a:t> - </a:t>
                      </a:r>
                    </a:p>
                  </a:txBody>
                  <a:tcPr marL="9525" marR="9525" marT="9525" anchor="b"/>
                </a:tc>
                <a:tc>
                  <a:txBody>
                    <a:bodyPr/>
                    <a:lstStyle/>
                    <a:p>
                      <a:pPr algn="ctr" rtl="0" fontAlgn="ctr"/>
                      <a:r>
                        <a:rPr lang="es-CO" sz="1300" b="1" i="0" u="none" strike="noStrike" dirty="0">
                          <a:solidFill>
                            <a:srgbClr val="000000"/>
                          </a:solidFill>
                          <a:effectLst/>
                          <a:latin typeface="+mn-lt"/>
                        </a:rPr>
                        <a:t>1.039</a:t>
                      </a:r>
                    </a:p>
                  </a:txBody>
                  <a:tcPr marL="9525" marR="9525" marT="9525" marB="0" anchor="ctr"/>
                </a:tc>
                <a:tc>
                  <a:txBody>
                    <a:bodyPr/>
                    <a:lstStyle/>
                    <a:p>
                      <a:pPr algn="ctr" rtl="0" fontAlgn="ctr"/>
                      <a:r>
                        <a:rPr lang="es-CO" sz="1300" b="1" i="0" u="none" strike="noStrike" dirty="0">
                          <a:solidFill>
                            <a:srgbClr val="000000"/>
                          </a:solidFill>
                          <a:effectLst/>
                          <a:latin typeface="+mn-lt"/>
                        </a:rPr>
                        <a:t>21%</a:t>
                      </a:r>
                    </a:p>
                  </a:txBody>
                  <a:tcPr marL="9525" marR="9525" marT="9525" marB="0" anchor="ctr"/>
                </a:tc>
                <a:tc>
                  <a:txBody>
                    <a:bodyPr/>
                    <a:lstStyle/>
                    <a:p>
                      <a:pPr algn="ctr" rtl="0" fontAlgn="ctr"/>
                      <a:r>
                        <a:rPr lang="es-CO" sz="1300" b="1" i="0" u="none" strike="noStrike" dirty="0">
                          <a:solidFill>
                            <a:srgbClr val="000000"/>
                          </a:solidFill>
                          <a:effectLst/>
                          <a:latin typeface="+mn-lt"/>
                        </a:rPr>
                        <a:t>3.926</a:t>
                      </a:r>
                    </a:p>
                  </a:txBody>
                  <a:tcPr marL="9525" marR="9525" marT="9525" marB="0" anchor="ctr"/>
                </a:tc>
                <a:tc>
                  <a:txBody>
                    <a:bodyPr/>
                    <a:lstStyle/>
                    <a:p>
                      <a:pPr algn="ctr" rtl="0" fontAlgn="ctr"/>
                      <a:r>
                        <a:rPr lang="es-CO" sz="1300" b="1" i="0" u="none" strike="noStrike" dirty="0">
                          <a:solidFill>
                            <a:srgbClr val="000000"/>
                          </a:solidFill>
                          <a:effectLst/>
                          <a:latin typeface="+mn-lt"/>
                        </a:rPr>
                        <a:t>1.021</a:t>
                      </a:r>
                    </a:p>
                  </a:txBody>
                  <a:tcPr marL="9525" marR="9525" marT="9525" marB="0" anchor="ctr"/>
                </a:tc>
                <a:tc>
                  <a:txBody>
                    <a:bodyPr/>
                    <a:lstStyle/>
                    <a:p>
                      <a:pPr algn="ctr" rtl="0" fontAlgn="ctr"/>
                      <a:r>
                        <a:rPr lang="es-CO" sz="1300" b="1" i="0" u="none" strike="noStrike" dirty="0">
                          <a:solidFill>
                            <a:srgbClr val="000000"/>
                          </a:solidFill>
                          <a:effectLst/>
                          <a:latin typeface="+mn-lt"/>
                        </a:rPr>
                        <a:t>21%</a:t>
                      </a:r>
                    </a:p>
                  </a:txBody>
                  <a:tcPr marL="9525" marR="9525" marT="9525" marB="0" anchor="ctr"/>
                </a:tc>
                <a:extLst>
                  <a:ext uri="{0D108BD9-81ED-4DB2-BD59-A6C34878D82A}">
                    <a16:rowId xmlns:a16="http://schemas.microsoft.com/office/drawing/2014/main" val="2139306011"/>
                  </a:ext>
                </a:extLst>
              </a:tr>
              <a:tr h="190500">
                <a:tc rowSpan="6">
                  <a:txBody>
                    <a:bodyPr/>
                    <a:lstStyle/>
                    <a:p>
                      <a:pPr algn="l" fontAlgn="ctr"/>
                      <a:r>
                        <a:rPr lang="es-ES" sz="1050" dirty="0">
                          <a:effectLst/>
                        </a:rPr>
                        <a:t>Subdirección Administrativa</a:t>
                      </a:r>
                    </a:p>
                  </a:txBody>
                  <a:tcPr marL="9525" marR="9525" marT="9525" anchor="ctr"/>
                </a:tc>
                <a:tc>
                  <a:txBody>
                    <a:bodyPr/>
                    <a:lstStyle/>
                    <a:p>
                      <a:pPr algn="l" fontAlgn="ctr"/>
                      <a:r>
                        <a:rPr lang="es-CO" sz="1100" b="0" i="0" u="none" strike="noStrike">
                          <a:solidFill>
                            <a:srgbClr val="000000"/>
                          </a:solidFill>
                          <a:effectLst/>
                          <a:latin typeface="+mn-lt"/>
                        </a:rPr>
                        <a:t>G Personal</a:t>
                      </a:r>
                    </a:p>
                  </a:txBody>
                  <a:tcPr marL="9525" marR="9525" marT="9525" marB="0" anchor="ctr"/>
                </a:tc>
                <a:tc>
                  <a:txBody>
                    <a:bodyPr/>
                    <a:lstStyle/>
                    <a:p>
                      <a:pPr algn="ctr" rtl="0" fontAlgn="ctr"/>
                      <a:r>
                        <a:rPr lang="es-CO" sz="1300" b="1" i="0" u="none" strike="noStrike">
                          <a:solidFill>
                            <a:srgbClr val="000000"/>
                          </a:solidFill>
                          <a:effectLst/>
                          <a:latin typeface="+mn-lt"/>
                        </a:rPr>
                        <a:t>28.606</a:t>
                      </a:r>
                    </a:p>
                  </a:txBody>
                  <a:tcPr marL="9525" marR="9525" marT="9525" marB="0" anchor="ctr"/>
                </a:tc>
                <a:tc>
                  <a:txBody>
                    <a:bodyPr/>
                    <a:lstStyle/>
                    <a:p>
                      <a:pPr algn="ctr" fontAlgn="b"/>
                      <a:endParaRPr lang="es-ES" sz="1200" dirty="0">
                        <a:effectLst/>
                        <a:latin typeface="+mn-lt"/>
                      </a:endParaRPr>
                    </a:p>
                  </a:txBody>
                  <a:tcPr marL="9525" marR="9525" marT="9525" anchor="b"/>
                </a:tc>
                <a:tc>
                  <a:txBody>
                    <a:bodyPr/>
                    <a:lstStyle/>
                    <a:p>
                      <a:pPr algn="ctr" rtl="0" fontAlgn="ctr"/>
                      <a:r>
                        <a:rPr lang="es-CO" sz="1300" b="1" i="0" u="none" strike="noStrike">
                          <a:solidFill>
                            <a:srgbClr val="000000"/>
                          </a:solidFill>
                          <a:effectLst/>
                          <a:latin typeface="+mn-lt"/>
                        </a:rPr>
                        <a:t>19.409</a:t>
                      </a:r>
                    </a:p>
                  </a:txBody>
                  <a:tcPr marL="9525" marR="9525" marT="9525" marB="0" anchor="ctr"/>
                </a:tc>
                <a:tc>
                  <a:txBody>
                    <a:bodyPr/>
                    <a:lstStyle/>
                    <a:p>
                      <a:pPr algn="ctr" rtl="0" fontAlgn="ctr"/>
                      <a:r>
                        <a:rPr lang="es-CO" sz="1300" b="0" i="0" u="none" strike="noStrike">
                          <a:solidFill>
                            <a:srgbClr val="000000"/>
                          </a:solidFill>
                          <a:effectLst/>
                          <a:latin typeface="+mn-lt"/>
                        </a:rPr>
                        <a:t>68%</a:t>
                      </a:r>
                    </a:p>
                  </a:txBody>
                  <a:tcPr marL="9525" marR="9525" marT="9525" marB="0" anchor="ctr"/>
                </a:tc>
                <a:tc>
                  <a:txBody>
                    <a:bodyPr/>
                    <a:lstStyle/>
                    <a:p>
                      <a:pPr algn="ctr" rtl="0" fontAlgn="ctr"/>
                      <a:r>
                        <a:rPr lang="es-CO" sz="1300" b="1" i="0" u="none" strike="noStrike" dirty="0">
                          <a:solidFill>
                            <a:srgbClr val="000000"/>
                          </a:solidFill>
                          <a:effectLst/>
                          <a:latin typeface="+mn-lt"/>
                        </a:rPr>
                        <a:t>9.197</a:t>
                      </a:r>
                    </a:p>
                  </a:txBody>
                  <a:tcPr marL="9525" marR="9525" marT="9525" marB="0" anchor="ctr"/>
                </a:tc>
                <a:tc>
                  <a:txBody>
                    <a:bodyPr/>
                    <a:lstStyle/>
                    <a:p>
                      <a:pPr algn="ctr" rtl="0" fontAlgn="ctr"/>
                      <a:r>
                        <a:rPr lang="es-CO" sz="1300" b="1" i="0" u="none" strike="noStrike">
                          <a:solidFill>
                            <a:srgbClr val="000000"/>
                          </a:solidFill>
                          <a:effectLst/>
                          <a:latin typeface="+mn-lt"/>
                        </a:rPr>
                        <a:t>19.254</a:t>
                      </a:r>
                    </a:p>
                  </a:txBody>
                  <a:tcPr marL="9525" marR="9525" marT="9525" marB="0" anchor="ctr"/>
                </a:tc>
                <a:tc>
                  <a:txBody>
                    <a:bodyPr/>
                    <a:lstStyle/>
                    <a:p>
                      <a:pPr algn="ctr" rtl="0" fontAlgn="ctr"/>
                      <a:r>
                        <a:rPr lang="es-CO" sz="1300" b="0" i="0" u="none" strike="noStrike">
                          <a:solidFill>
                            <a:srgbClr val="000000"/>
                          </a:solidFill>
                          <a:effectLst/>
                          <a:latin typeface="+mn-lt"/>
                        </a:rPr>
                        <a:t>67%</a:t>
                      </a:r>
                    </a:p>
                  </a:txBody>
                  <a:tcPr marL="9525" marR="9525" marT="9525" marB="0" anchor="ctr"/>
                </a:tc>
                <a:extLst>
                  <a:ext uri="{0D108BD9-81ED-4DB2-BD59-A6C34878D82A}">
                    <a16:rowId xmlns:a16="http://schemas.microsoft.com/office/drawing/2014/main" val="10008"/>
                  </a:ext>
                </a:extLst>
              </a:tr>
              <a:tr h="190500">
                <a:tc vMerge="1">
                  <a:txBody>
                    <a:bodyPr/>
                    <a:lstStyle/>
                    <a:p>
                      <a:pPr algn="l" fontAlgn="ctr"/>
                      <a:endParaRPr lang="es-ES" sz="1050" dirty="0">
                        <a:effectLst/>
                      </a:endParaRPr>
                    </a:p>
                  </a:txBody>
                  <a:tcPr marL="9525" marR="9525" marT="9525" anchor="ctr"/>
                </a:tc>
                <a:tc>
                  <a:txBody>
                    <a:bodyPr/>
                    <a:lstStyle/>
                    <a:p>
                      <a:pPr algn="l" fontAlgn="ctr"/>
                      <a:r>
                        <a:rPr lang="es-CO" sz="1100" b="0" i="0" u="none" strike="noStrike">
                          <a:solidFill>
                            <a:srgbClr val="000000"/>
                          </a:solidFill>
                          <a:effectLst/>
                          <a:latin typeface="+mn-lt"/>
                        </a:rPr>
                        <a:t>Adquisiciones</a:t>
                      </a:r>
                    </a:p>
                  </a:txBody>
                  <a:tcPr marL="9525" marR="9525" marT="9525" marB="0" anchor="ctr"/>
                </a:tc>
                <a:tc>
                  <a:txBody>
                    <a:bodyPr/>
                    <a:lstStyle/>
                    <a:p>
                      <a:pPr algn="ctr" rtl="0" fontAlgn="ctr"/>
                      <a:r>
                        <a:rPr lang="es-CO" sz="1300" b="1" i="0" u="none" strike="noStrike">
                          <a:solidFill>
                            <a:srgbClr val="000000"/>
                          </a:solidFill>
                          <a:effectLst/>
                          <a:latin typeface="+mn-lt"/>
                        </a:rPr>
                        <a:t>11.782</a:t>
                      </a:r>
                    </a:p>
                  </a:txBody>
                  <a:tcPr marL="9525" marR="9525" marT="9525" marB="0" anchor="ctr"/>
                </a:tc>
                <a:tc>
                  <a:txBody>
                    <a:bodyPr/>
                    <a:lstStyle/>
                    <a:p>
                      <a:pPr algn="ctr" fontAlgn="b"/>
                      <a:r>
                        <a:rPr lang="es-ES" sz="1200" dirty="0">
                          <a:effectLst/>
                          <a:latin typeface="+mn-lt"/>
                        </a:rPr>
                        <a:t> - </a:t>
                      </a:r>
                    </a:p>
                  </a:txBody>
                  <a:tcPr marL="9525" marR="9525" marT="9525" anchor="b"/>
                </a:tc>
                <a:tc>
                  <a:txBody>
                    <a:bodyPr/>
                    <a:lstStyle/>
                    <a:p>
                      <a:pPr algn="ctr" rtl="0" fontAlgn="ctr"/>
                      <a:r>
                        <a:rPr lang="es-CO" sz="1300" b="1" i="0" u="none" strike="noStrike">
                          <a:solidFill>
                            <a:srgbClr val="000000"/>
                          </a:solidFill>
                          <a:effectLst/>
                          <a:latin typeface="+mn-lt"/>
                        </a:rPr>
                        <a:t>8.860</a:t>
                      </a:r>
                    </a:p>
                  </a:txBody>
                  <a:tcPr marL="9525" marR="9525" marT="9525" marB="0" anchor="ctr"/>
                </a:tc>
                <a:tc>
                  <a:txBody>
                    <a:bodyPr/>
                    <a:lstStyle/>
                    <a:p>
                      <a:pPr algn="ctr" rtl="0" fontAlgn="ctr"/>
                      <a:r>
                        <a:rPr lang="es-CO" sz="1300" b="0" i="0" u="none" strike="noStrike">
                          <a:solidFill>
                            <a:srgbClr val="000000"/>
                          </a:solidFill>
                          <a:effectLst/>
                          <a:latin typeface="+mn-lt"/>
                        </a:rPr>
                        <a:t>75%</a:t>
                      </a:r>
                    </a:p>
                  </a:txBody>
                  <a:tcPr marL="9525" marR="9525" marT="9525" marB="0" anchor="ctr"/>
                </a:tc>
                <a:tc>
                  <a:txBody>
                    <a:bodyPr/>
                    <a:lstStyle/>
                    <a:p>
                      <a:pPr algn="ctr" rtl="0" fontAlgn="ctr"/>
                      <a:r>
                        <a:rPr lang="es-CO" sz="1300" b="1" i="0" u="none" strike="noStrike" dirty="0">
                          <a:solidFill>
                            <a:srgbClr val="000000"/>
                          </a:solidFill>
                          <a:effectLst/>
                          <a:latin typeface="+mn-lt"/>
                        </a:rPr>
                        <a:t>2.922</a:t>
                      </a:r>
                    </a:p>
                  </a:txBody>
                  <a:tcPr marL="9525" marR="9525" marT="9525" marB="0" anchor="ctr"/>
                </a:tc>
                <a:tc>
                  <a:txBody>
                    <a:bodyPr/>
                    <a:lstStyle/>
                    <a:p>
                      <a:pPr algn="ctr" rtl="0" fontAlgn="ctr"/>
                      <a:r>
                        <a:rPr lang="es-CO" sz="1300" b="1" i="0" u="none" strike="noStrike">
                          <a:solidFill>
                            <a:srgbClr val="000000"/>
                          </a:solidFill>
                          <a:effectLst/>
                          <a:latin typeface="+mn-lt"/>
                        </a:rPr>
                        <a:t>4.733</a:t>
                      </a:r>
                    </a:p>
                  </a:txBody>
                  <a:tcPr marL="9525" marR="9525" marT="9525" marB="0" anchor="ctr"/>
                </a:tc>
                <a:tc>
                  <a:txBody>
                    <a:bodyPr/>
                    <a:lstStyle/>
                    <a:p>
                      <a:pPr algn="ctr" rtl="0" fontAlgn="ctr"/>
                      <a:r>
                        <a:rPr lang="es-CO" sz="1300" b="0" i="0" u="none" strike="noStrike">
                          <a:solidFill>
                            <a:srgbClr val="000000"/>
                          </a:solidFill>
                          <a:effectLst/>
                          <a:latin typeface="+mn-lt"/>
                        </a:rPr>
                        <a:t>40%</a:t>
                      </a:r>
                    </a:p>
                  </a:txBody>
                  <a:tcPr marL="9525" marR="9525" marT="9525" marB="0" anchor="ctr"/>
                </a:tc>
                <a:extLst>
                  <a:ext uri="{0D108BD9-81ED-4DB2-BD59-A6C34878D82A}">
                    <a16:rowId xmlns:a16="http://schemas.microsoft.com/office/drawing/2014/main" val="2952423772"/>
                  </a:ext>
                </a:extLst>
              </a:tr>
              <a:tr h="190500">
                <a:tc vMerge="1">
                  <a:txBody>
                    <a:bodyPr/>
                    <a:lstStyle/>
                    <a:p>
                      <a:endParaRPr lang="es-ES"/>
                    </a:p>
                  </a:txBody>
                  <a:tcPr marL="0" marR="0" marT="0" marB="0" horzOverflow="overflow"/>
                </a:tc>
                <a:tc>
                  <a:txBody>
                    <a:bodyPr/>
                    <a:lstStyle/>
                    <a:p>
                      <a:pPr algn="l" fontAlgn="ctr"/>
                      <a:r>
                        <a:rPr lang="es-CO" sz="1100" b="0" i="0" u="none" strike="noStrike">
                          <a:solidFill>
                            <a:srgbClr val="000000"/>
                          </a:solidFill>
                          <a:effectLst/>
                          <a:latin typeface="+mn-lt"/>
                        </a:rPr>
                        <a:t>Transferencias</a:t>
                      </a:r>
                    </a:p>
                  </a:txBody>
                  <a:tcPr marL="9525" marR="9525" marT="9525" marB="0" anchor="ctr"/>
                </a:tc>
                <a:tc>
                  <a:txBody>
                    <a:bodyPr/>
                    <a:lstStyle/>
                    <a:p>
                      <a:pPr algn="ctr" rtl="0" fontAlgn="ctr"/>
                      <a:r>
                        <a:rPr lang="es-CO" sz="1300" b="1" i="0" u="none" strike="noStrike">
                          <a:solidFill>
                            <a:srgbClr val="000000"/>
                          </a:solidFill>
                          <a:effectLst/>
                          <a:latin typeface="+mn-lt"/>
                        </a:rPr>
                        <a:t>13.597</a:t>
                      </a:r>
                    </a:p>
                  </a:txBody>
                  <a:tcPr marL="9525" marR="9525" marT="9525" marB="0" anchor="ctr"/>
                </a:tc>
                <a:tc>
                  <a:txBody>
                    <a:bodyPr/>
                    <a:lstStyle/>
                    <a:p>
                      <a:pPr algn="ctr" fontAlgn="b"/>
                      <a:r>
                        <a:rPr lang="es-ES" sz="1200">
                          <a:effectLst/>
                          <a:latin typeface="+mn-lt"/>
                        </a:rPr>
                        <a:t> 13.430 </a:t>
                      </a:r>
                      <a:endParaRPr lang="es-ES" sz="1200" dirty="0">
                        <a:effectLst/>
                        <a:latin typeface="+mn-lt"/>
                      </a:endParaRPr>
                    </a:p>
                  </a:txBody>
                  <a:tcPr marL="9525" marR="9525" marT="9525" anchor="b"/>
                </a:tc>
                <a:tc>
                  <a:txBody>
                    <a:bodyPr/>
                    <a:lstStyle/>
                    <a:p>
                      <a:pPr algn="ctr" rtl="0" fontAlgn="ctr"/>
                      <a:r>
                        <a:rPr lang="es-CO" sz="1300" b="1" i="0" u="none" strike="noStrike">
                          <a:solidFill>
                            <a:srgbClr val="000000"/>
                          </a:solidFill>
                          <a:effectLst/>
                          <a:latin typeface="+mn-lt"/>
                        </a:rPr>
                        <a:t>34</a:t>
                      </a:r>
                    </a:p>
                  </a:txBody>
                  <a:tcPr marL="9525" marR="9525" marT="9525" marB="0" anchor="ctr"/>
                </a:tc>
                <a:tc>
                  <a:txBody>
                    <a:bodyPr/>
                    <a:lstStyle/>
                    <a:p>
                      <a:pPr algn="ctr" rtl="0" fontAlgn="ctr"/>
                      <a:r>
                        <a:rPr lang="es-CO" sz="1300" b="0" i="0" u="none" strike="noStrike">
                          <a:solidFill>
                            <a:srgbClr val="000000"/>
                          </a:solidFill>
                          <a:effectLst/>
                          <a:latin typeface="+mn-lt"/>
                        </a:rPr>
                        <a:t>0,3%</a:t>
                      </a:r>
                    </a:p>
                  </a:txBody>
                  <a:tcPr marL="9525" marR="9525" marT="9525" marB="0" anchor="ctr"/>
                </a:tc>
                <a:tc>
                  <a:txBody>
                    <a:bodyPr/>
                    <a:lstStyle/>
                    <a:p>
                      <a:pPr algn="ctr" rtl="0" fontAlgn="ctr"/>
                      <a:r>
                        <a:rPr lang="es-CO" sz="1300" b="1" i="0" u="none" strike="noStrike" dirty="0">
                          <a:solidFill>
                            <a:srgbClr val="000000"/>
                          </a:solidFill>
                          <a:effectLst/>
                          <a:latin typeface="+mn-lt"/>
                        </a:rPr>
                        <a:t>133</a:t>
                      </a:r>
                    </a:p>
                  </a:txBody>
                  <a:tcPr marL="9525" marR="9525" marT="9525" marB="0" anchor="ctr"/>
                </a:tc>
                <a:tc>
                  <a:txBody>
                    <a:bodyPr/>
                    <a:lstStyle/>
                    <a:p>
                      <a:pPr algn="ctr" rtl="0" fontAlgn="ctr"/>
                      <a:r>
                        <a:rPr lang="es-CO" sz="1300" b="1" i="0" u="none" strike="noStrike" dirty="0">
                          <a:solidFill>
                            <a:srgbClr val="000000"/>
                          </a:solidFill>
                          <a:effectLst/>
                          <a:latin typeface="+mn-lt"/>
                        </a:rPr>
                        <a:t>26</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4021188416"/>
                  </a:ext>
                </a:extLst>
              </a:tr>
              <a:tr h="190500">
                <a:tc vMerge="1">
                  <a:txBody>
                    <a:bodyPr/>
                    <a:lstStyle/>
                    <a:p>
                      <a:endParaRPr lang="es-ES"/>
                    </a:p>
                  </a:txBody>
                  <a:tcPr marL="0" marR="0" marT="0" marB="0" horzOverflow="overflow"/>
                </a:tc>
                <a:tc>
                  <a:txBody>
                    <a:bodyPr/>
                    <a:lstStyle/>
                    <a:p>
                      <a:pPr algn="l" fontAlgn="ctr"/>
                      <a:r>
                        <a:rPr lang="es-CO" sz="1100" b="0" i="0" u="none" strike="noStrike">
                          <a:solidFill>
                            <a:srgbClr val="000000"/>
                          </a:solidFill>
                          <a:effectLst/>
                          <a:latin typeface="+mn-lt"/>
                        </a:rPr>
                        <a:t>G por Tributos</a:t>
                      </a:r>
                    </a:p>
                  </a:txBody>
                  <a:tcPr marL="9525" marR="9525" marT="9525" marB="0" anchor="ctr"/>
                </a:tc>
                <a:tc>
                  <a:txBody>
                    <a:bodyPr/>
                    <a:lstStyle/>
                    <a:p>
                      <a:pPr algn="ctr" rtl="0" fontAlgn="ctr"/>
                      <a:r>
                        <a:rPr lang="es-CO" sz="1300" b="0" i="0" u="none" strike="noStrike">
                          <a:solidFill>
                            <a:srgbClr val="000000"/>
                          </a:solidFill>
                          <a:effectLst/>
                          <a:latin typeface="+mn-lt"/>
                        </a:rPr>
                        <a:t>9.173</a:t>
                      </a:r>
                    </a:p>
                  </a:txBody>
                  <a:tcPr marL="9525" marR="9525" marT="9525" marB="0" anchor="ctr"/>
                </a:tc>
                <a:tc>
                  <a:txBody>
                    <a:bodyPr/>
                    <a:lstStyle/>
                    <a:p>
                      <a:pPr algn="ctr" fontAlgn="b"/>
                      <a:r>
                        <a:rPr lang="es-ES" sz="1200" dirty="0">
                          <a:effectLst/>
                          <a:latin typeface="+mn-lt"/>
                        </a:rPr>
                        <a:t> - </a:t>
                      </a:r>
                    </a:p>
                  </a:txBody>
                  <a:tcPr marL="9525" marR="9525" marT="9525" anchor="b"/>
                </a:tc>
                <a:tc>
                  <a:txBody>
                    <a:bodyPr/>
                    <a:lstStyle/>
                    <a:p>
                      <a:pPr algn="ctr" rtl="0" fontAlgn="ctr"/>
                      <a:r>
                        <a:rPr lang="es-CO" sz="1300" b="0" i="0" u="none" strike="noStrike">
                          <a:solidFill>
                            <a:srgbClr val="000000"/>
                          </a:solidFill>
                          <a:effectLst/>
                          <a:latin typeface="+mn-lt"/>
                        </a:rPr>
                        <a:t>6.051</a:t>
                      </a:r>
                    </a:p>
                  </a:txBody>
                  <a:tcPr marL="9525" marR="9525" marT="9525" marB="0" anchor="ctr"/>
                </a:tc>
                <a:tc>
                  <a:txBody>
                    <a:bodyPr/>
                    <a:lstStyle/>
                    <a:p>
                      <a:pPr algn="ctr" rtl="0" fontAlgn="ctr"/>
                      <a:r>
                        <a:rPr lang="es-CO" sz="1300" b="0" i="0" u="none" strike="noStrike">
                          <a:solidFill>
                            <a:srgbClr val="000000"/>
                          </a:solidFill>
                          <a:effectLst/>
                          <a:latin typeface="+mn-lt"/>
                        </a:rPr>
                        <a:t>66%</a:t>
                      </a:r>
                    </a:p>
                  </a:txBody>
                  <a:tcPr marL="9525" marR="9525" marT="9525" marB="0" anchor="ctr"/>
                </a:tc>
                <a:tc>
                  <a:txBody>
                    <a:bodyPr/>
                    <a:lstStyle/>
                    <a:p>
                      <a:pPr algn="ctr" rtl="0" fontAlgn="ctr"/>
                      <a:r>
                        <a:rPr lang="es-CO" sz="1300" b="0" i="0" u="none" strike="noStrike">
                          <a:solidFill>
                            <a:srgbClr val="000000"/>
                          </a:solidFill>
                          <a:effectLst/>
                          <a:latin typeface="+mn-lt"/>
                        </a:rPr>
                        <a:t>3.122</a:t>
                      </a:r>
                    </a:p>
                  </a:txBody>
                  <a:tcPr marL="9525" marR="9525" marT="9525" marB="0" anchor="ctr"/>
                </a:tc>
                <a:tc>
                  <a:txBody>
                    <a:bodyPr/>
                    <a:lstStyle/>
                    <a:p>
                      <a:pPr algn="ctr" rtl="0" fontAlgn="ctr"/>
                      <a:r>
                        <a:rPr lang="es-CO" sz="1300" b="0" i="0" u="none" strike="noStrike" dirty="0">
                          <a:solidFill>
                            <a:srgbClr val="000000"/>
                          </a:solidFill>
                          <a:effectLst/>
                          <a:latin typeface="+mn-lt"/>
                        </a:rPr>
                        <a:t>6.051</a:t>
                      </a:r>
                    </a:p>
                  </a:txBody>
                  <a:tcPr marL="9525" marR="9525" marT="9525" marB="0" anchor="ctr"/>
                </a:tc>
                <a:tc>
                  <a:txBody>
                    <a:bodyPr/>
                    <a:lstStyle/>
                    <a:p>
                      <a:pPr algn="ctr" rtl="0" fontAlgn="ctr"/>
                      <a:r>
                        <a:rPr lang="es-CO" sz="1300" b="0" i="0" u="none" strike="noStrike" dirty="0">
                          <a:solidFill>
                            <a:srgbClr val="000000"/>
                          </a:solidFill>
                          <a:effectLst/>
                          <a:latin typeface="+mn-lt"/>
                        </a:rPr>
                        <a:t>66%</a:t>
                      </a:r>
                    </a:p>
                  </a:txBody>
                  <a:tcPr marL="9525" marR="9525" marT="9525" marB="0" anchor="ctr"/>
                </a:tc>
                <a:extLst>
                  <a:ext uri="{0D108BD9-81ED-4DB2-BD59-A6C34878D82A}">
                    <a16:rowId xmlns:a16="http://schemas.microsoft.com/office/drawing/2014/main" val="1659493958"/>
                  </a:ext>
                </a:extLst>
              </a:tr>
              <a:tr h="190500">
                <a:tc vMerge="1">
                  <a:txBody>
                    <a:bodyPr/>
                    <a:lstStyle/>
                    <a:p>
                      <a:endParaRPr lang="es-ES"/>
                    </a:p>
                  </a:txBody>
                  <a:tcPr marL="0" marR="0" marT="0" marB="0" horzOverflow="overflow"/>
                </a:tc>
                <a:tc>
                  <a:txBody>
                    <a:bodyPr/>
                    <a:lstStyle/>
                    <a:p>
                      <a:pPr algn="l" rtl="0" fontAlgn="ctr"/>
                      <a:r>
                        <a:rPr lang="es-CO" sz="1200" b="0" i="0" u="none" strike="noStrike">
                          <a:solidFill>
                            <a:srgbClr val="000000"/>
                          </a:solidFill>
                          <a:effectLst/>
                          <a:latin typeface="+mn-lt"/>
                        </a:rPr>
                        <a:t>Inversión</a:t>
                      </a:r>
                    </a:p>
                  </a:txBody>
                  <a:tcPr marL="9525" marR="9525" marT="9525" marB="0" anchor="ctr"/>
                </a:tc>
                <a:tc>
                  <a:txBody>
                    <a:bodyPr/>
                    <a:lstStyle/>
                    <a:p>
                      <a:pPr algn="ctr" rtl="0" fontAlgn="ctr"/>
                      <a:r>
                        <a:rPr lang="es-CO" sz="1300" b="0" i="0" u="none" strike="noStrike">
                          <a:solidFill>
                            <a:srgbClr val="000000"/>
                          </a:solidFill>
                          <a:effectLst/>
                          <a:latin typeface="+mn-lt"/>
                        </a:rPr>
                        <a:t>32.000</a:t>
                      </a:r>
                    </a:p>
                  </a:txBody>
                  <a:tcPr marL="9525" marR="9525" marT="9525" marB="0" anchor="ctr"/>
                </a:tc>
                <a:tc>
                  <a:txBody>
                    <a:bodyPr/>
                    <a:lstStyle/>
                    <a:p>
                      <a:pPr algn="ctr" fontAlgn="b"/>
                      <a:r>
                        <a:rPr lang="es-ES" sz="1200">
                          <a:effectLst/>
                          <a:latin typeface="+mn-lt"/>
                        </a:rPr>
                        <a:t> - </a:t>
                      </a:r>
                      <a:endParaRPr lang="es-ES" sz="1200" dirty="0">
                        <a:effectLst/>
                        <a:latin typeface="+mn-lt"/>
                      </a:endParaRPr>
                    </a:p>
                  </a:txBody>
                  <a:tcPr marL="9525" marR="9525" marT="9525" anchor="b"/>
                </a:tc>
                <a:tc>
                  <a:txBody>
                    <a:bodyPr/>
                    <a:lstStyle/>
                    <a:p>
                      <a:pPr algn="ctr" rtl="0" fontAlgn="ctr"/>
                      <a:r>
                        <a:rPr lang="es-CO" sz="1300" b="0" i="0" u="none" strike="noStrike" dirty="0">
                          <a:solidFill>
                            <a:srgbClr val="000000"/>
                          </a:solidFill>
                          <a:effectLst/>
                          <a:latin typeface="+mn-lt"/>
                        </a:rPr>
                        <a:t>6.297</a:t>
                      </a:r>
                    </a:p>
                  </a:txBody>
                  <a:tcPr marL="9525" marR="9525" marT="9525" marB="0" anchor="ctr"/>
                </a:tc>
                <a:tc>
                  <a:txBody>
                    <a:bodyPr/>
                    <a:lstStyle/>
                    <a:p>
                      <a:pPr algn="ctr" rtl="0" fontAlgn="ctr"/>
                      <a:r>
                        <a:rPr lang="es-CO" sz="1300" b="0" i="0" u="none" strike="noStrike">
                          <a:solidFill>
                            <a:srgbClr val="000000"/>
                          </a:solidFill>
                          <a:effectLst/>
                          <a:latin typeface="+mn-lt"/>
                        </a:rPr>
                        <a:t>20%</a:t>
                      </a:r>
                    </a:p>
                  </a:txBody>
                  <a:tcPr marL="9525" marR="9525" marT="9525" marB="0" anchor="ctr"/>
                </a:tc>
                <a:tc>
                  <a:txBody>
                    <a:bodyPr/>
                    <a:lstStyle/>
                    <a:p>
                      <a:pPr algn="ctr" rtl="0" fontAlgn="ctr"/>
                      <a:r>
                        <a:rPr lang="es-CO" sz="1300" b="0" i="0" u="none" strike="noStrike">
                          <a:solidFill>
                            <a:srgbClr val="000000"/>
                          </a:solidFill>
                          <a:effectLst/>
                          <a:latin typeface="+mn-lt"/>
                        </a:rPr>
                        <a:t>25.703</a:t>
                      </a:r>
                    </a:p>
                  </a:txBody>
                  <a:tcPr marL="9525" marR="9525" marT="9525" marB="0" anchor="ctr"/>
                </a:tc>
                <a:tc>
                  <a:txBody>
                    <a:bodyPr/>
                    <a:lstStyle/>
                    <a:p>
                      <a:pPr algn="ctr" rtl="0" fontAlgn="ctr"/>
                      <a:r>
                        <a:rPr lang="es-CO" sz="1300" b="0" i="0" u="none" strike="noStrike">
                          <a:solidFill>
                            <a:srgbClr val="000000"/>
                          </a:solidFill>
                          <a:effectLst/>
                          <a:latin typeface="+mn-lt"/>
                        </a:rPr>
                        <a:t>790</a:t>
                      </a:r>
                    </a:p>
                  </a:txBody>
                  <a:tcPr marL="9525" marR="9525" marT="9525" marB="0" anchor="ctr"/>
                </a:tc>
                <a:tc>
                  <a:txBody>
                    <a:bodyPr/>
                    <a:lstStyle/>
                    <a:p>
                      <a:pPr algn="ctr" rtl="0" fontAlgn="ctr"/>
                      <a:r>
                        <a:rPr lang="es-CO" sz="13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2906629530"/>
                  </a:ext>
                </a:extLst>
              </a:tr>
              <a:tr h="190500">
                <a:tc vMerge="1">
                  <a:txBody>
                    <a:bodyPr/>
                    <a:lstStyle/>
                    <a:p>
                      <a:endParaRPr lang="es-ES"/>
                    </a:p>
                  </a:txBody>
                  <a:tcPr marL="0" marR="0" marT="0" marB="0" horzOverflow="overflow"/>
                </a:tc>
                <a:tc>
                  <a:txBody>
                    <a:bodyPr/>
                    <a:lstStyle/>
                    <a:p>
                      <a:pPr algn="l" rtl="0" fontAlgn="ctr"/>
                      <a:r>
                        <a:rPr lang="es-CO" sz="1200" b="1" i="0" u="none" strike="noStrike" dirty="0">
                          <a:solidFill>
                            <a:srgbClr val="000000"/>
                          </a:solidFill>
                          <a:effectLst/>
                          <a:latin typeface="+mn-lt"/>
                        </a:rPr>
                        <a:t>Subtotal</a:t>
                      </a:r>
                    </a:p>
                  </a:txBody>
                  <a:tcPr marL="9525" marR="9525" marT="9525" marB="0" anchor="ctr"/>
                </a:tc>
                <a:tc>
                  <a:txBody>
                    <a:bodyPr/>
                    <a:lstStyle/>
                    <a:p>
                      <a:pPr algn="ctr" rtl="0" fontAlgn="ctr"/>
                      <a:r>
                        <a:rPr lang="es-CO" sz="1300" b="1" i="0" u="none" strike="noStrike" dirty="0">
                          <a:solidFill>
                            <a:srgbClr val="000000"/>
                          </a:solidFill>
                          <a:effectLst/>
                          <a:latin typeface="+mn-lt"/>
                        </a:rPr>
                        <a:t>95.159</a:t>
                      </a:r>
                    </a:p>
                  </a:txBody>
                  <a:tcPr marL="9525" marR="9525" marT="9525" marB="0" anchor="ctr"/>
                </a:tc>
                <a:tc>
                  <a:txBody>
                    <a:bodyPr/>
                    <a:lstStyle/>
                    <a:p>
                      <a:pPr algn="ctr" fontAlgn="b"/>
                      <a:r>
                        <a:rPr lang="es-ES" sz="1200" b="1" dirty="0">
                          <a:effectLst/>
                          <a:latin typeface="+mn-lt"/>
                        </a:rPr>
                        <a:t> 13.430 </a:t>
                      </a:r>
                    </a:p>
                  </a:txBody>
                  <a:tcPr marL="9525" marR="9525" marT="9525" anchor="b"/>
                </a:tc>
                <a:tc>
                  <a:txBody>
                    <a:bodyPr/>
                    <a:lstStyle/>
                    <a:p>
                      <a:pPr algn="ctr" rtl="0" fontAlgn="ctr"/>
                      <a:r>
                        <a:rPr lang="es-CO" sz="1300" b="1" i="0" u="none" strike="noStrike" dirty="0">
                          <a:solidFill>
                            <a:srgbClr val="000000"/>
                          </a:solidFill>
                          <a:effectLst/>
                          <a:latin typeface="+mn-lt"/>
                        </a:rPr>
                        <a:t>40.651</a:t>
                      </a:r>
                    </a:p>
                  </a:txBody>
                  <a:tcPr marL="9525" marR="9525" marT="9525" marB="0" anchor="ctr"/>
                </a:tc>
                <a:tc>
                  <a:txBody>
                    <a:bodyPr/>
                    <a:lstStyle/>
                    <a:p>
                      <a:pPr algn="ctr" rtl="0" fontAlgn="ctr"/>
                      <a:r>
                        <a:rPr lang="es-CO" sz="1300" b="1" i="0" u="none" strike="noStrike" dirty="0">
                          <a:solidFill>
                            <a:srgbClr val="000000"/>
                          </a:solidFill>
                          <a:effectLst/>
                          <a:latin typeface="+mn-lt"/>
                        </a:rPr>
                        <a:t>32%</a:t>
                      </a:r>
                    </a:p>
                  </a:txBody>
                  <a:tcPr marL="9525" marR="9525" marT="9525" marB="0" anchor="ctr"/>
                </a:tc>
                <a:tc>
                  <a:txBody>
                    <a:bodyPr/>
                    <a:lstStyle/>
                    <a:p>
                      <a:pPr algn="ctr" rtl="0" fontAlgn="ctr"/>
                      <a:r>
                        <a:rPr lang="es-CO" sz="1300" b="1" i="0" u="none" strike="noStrike" dirty="0">
                          <a:solidFill>
                            <a:srgbClr val="000000"/>
                          </a:solidFill>
                          <a:effectLst/>
                          <a:latin typeface="+mn-lt"/>
                        </a:rPr>
                        <a:t>41.077</a:t>
                      </a:r>
                    </a:p>
                  </a:txBody>
                  <a:tcPr marL="9525" marR="9525" marT="9525" marB="0" anchor="ctr"/>
                </a:tc>
                <a:tc>
                  <a:txBody>
                    <a:bodyPr/>
                    <a:lstStyle/>
                    <a:p>
                      <a:pPr algn="ctr" rtl="0" fontAlgn="ctr"/>
                      <a:r>
                        <a:rPr lang="es-CO" sz="1300" b="1" i="0" u="none" strike="noStrike" dirty="0">
                          <a:solidFill>
                            <a:srgbClr val="000000"/>
                          </a:solidFill>
                          <a:effectLst/>
                          <a:latin typeface="+mn-lt"/>
                        </a:rPr>
                        <a:t>30.854</a:t>
                      </a:r>
                    </a:p>
                  </a:txBody>
                  <a:tcPr marL="9525" marR="9525" marT="9525" marB="0" anchor="ctr"/>
                </a:tc>
                <a:tc>
                  <a:txBody>
                    <a:bodyPr/>
                    <a:lstStyle/>
                    <a:p>
                      <a:pPr algn="ctr" rtl="0" fontAlgn="ctr"/>
                      <a:r>
                        <a:rPr lang="es-CO" sz="1300" b="1" i="0" u="none" strike="noStrike" dirty="0">
                          <a:solidFill>
                            <a:srgbClr val="000000"/>
                          </a:solidFill>
                          <a:effectLst/>
                          <a:latin typeface="+mn-lt"/>
                        </a:rPr>
                        <a:t>32%</a:t>
                      </a:r>
                    </a:p>
                  </a:txBody>
                  <a:tcPr marL="9525" marR="9525" marT="9525" marB="0" anchor="ctr"/>
                </a:tc>
                <a:extLst>
                  <a:ext uri="{0D108BD9-81ED-4DB2-BD59-A6C34878D82A}">
                    <a16:rowId xmlns:a16="http://schemas.microsoft.com/office/drawing/2014/main" val="3095964540"/>
                  </a:ext>
                </a:extLst>
              </a:tr>
              <a:tr h="190500">
                <a:tc gridSpan="2">
                  <a:txBody>
                    <a:bodyPr/>
                    <a:lstStyle/>
                    <a:p>
                      <a:pPr algn="ctr" fontAlgn="ctr"/>
                      <a:r>
                        <a:rPr lang="es-ES" sz="1200" b="1" dirty="0">
                          <a:solidFill>
                            <a:schemeClr val="bg1"/>
                          </a:solidFill>
                          <a:effectLst/>
                          <a:latin typeface="+mn-lt"/>
                        </a:rPr>
                        <a:t>Total</a:t>
                      </a:r>
                    </a:p>
                  </a:txBody>
                  <a:tcPr marL="9525" marR="9525" marT="9525" anchor="ctr">
                    <a:solidFill>
                      <a:srgbClr val="C49E41"/>
                    </a:solidFill>
                  </a:tcPr>
                </a:tc>
                <a:tc hMerge="1">
                  <a:txBody>
                    <a:bodyPr/>
                    <a:lstStyle/>
                    <a:p>
                      <a:endParaRPr lang="es-ES"/>
                    </a:p>
                  </a:txBody>
                  <a:tcPr marL="0" marR="0" marT="0" marB="0" horzOverflow="overflow"/>
                </a:tc>
                <a:tc>
                  <a:txBody>
                    <a:bodyPr/>
                    <a:lstStyle/>
                    <a:p>
                      <a:pPr algn="ctr" rtl="0" fontAlgn="ctr"/>
                      <a:r>
                        <a:rPr lang="es-CO" sz="1300" b="1" i="0" u="none" strike="noStrike" dirty="0">
                          <a:solidFill>
                            <a:schemeClr val="bg1"/>
                          </a:solidFill>
                          <a:effectLst/>
                          <a:latin typeface="+mn-lt"/>
                        </a:rPr>
                        <a:t>108.504</a:t>
                      </a:r>
                    </a:p>
                  </a:txBody>
                  <a:tcPr marL="9525" marR="9525" marT="9525" marB="0" anchor="ctr">
                    <a:solidFill>
                      <a:srgbClr val="C49E41"/>
                    </a:solidFill>
                  </a:tcPr>
                </a:tc>
                <a:tc>
                  <a:txBody>
                    <a:bodyPr/>
                    <a:lstStyle/>
                    <a:p>
                      <a:pPr algn="ctr" fontAlgn="b"/>
                      <a:r>
                        <a:rPr lang="es-ES" sz="1200" b="1" dirty="0">
                          <a:solidFill>
                            <a:schemeClr val="bg1"/>
                          </a:solidFill>
                          <a:effectLst/>
                          <a:latin typeface="+mn-lt"/>
                        </a:rPr>
                        <a:t> 13.430 </a:t>
                      </a:r>
                    </a:p>
                  </a:txBody>
                  <a:tcPr marL="9525" marR="9525" marT="9525" anchor="b">
                    <a:solidFill>
                      <a:srgbClr val="C49E41"/>
                    </a:solidFill>
                  </a:tcPr>
                </a:tc>
                <a:tc>
                  <a:txBody>
                    <a:bodyPr/>
                    <a:lstStyle/>
                    <a:p>
                      <a:pPr algn="ctr" rtl="0" fontAlgn="ctr"/>
                      <a:r>
                        <a:rPr lang="es-CO" sz="1300" b="1" i="0" u="none" strike="noStrike" dirty="0">
                          <a:solidFill>
                            <a:schemeClr val="bg1"/>
                          </a:solidFill>
                          <a:effectLst/>
                          <a:latin typeface="+mn-lt"/>
                        </a:rPr>
                        <a:t>49.156</a:t>
                      </a:r>
                    </a:p>
                  </a:txBody>
                  <a:tcPr marL="9525" marR="9525" marT="9525" marB="0" anchor="ctr">
                    <a:solidFill>
                      <a:srgbClr val="C49E41"/>
                    </a:solidFill>
                  </a:tcPr>
                </a:tc>
                <a:tc>
                  <a:txBody>
                    <a:bodyPr/>
                    <a:lstStyle/>
                    <a:p>
                      <a:pPr algn="ctr" rtl="0" fontAlgn="ctr"/>
                      <a:r>
                        <a:rPr lang="es-CO" sz="1400" b="1" i="0" u="none" strike="noStrike" dirty="0">
                          <a:solidFill>
                            <a:schemeClr val="bg1"/>
                          </a:solidFill>
                          <a:effectLst/>
                          <a:latin typeface="+mn-lt"/>
                        </a:rPr>
                        <a:t>45%</a:t>
                      </a:r>
                    </a:p>
                  </a:txBody>
                  <a:tcPr marL="9525" marR="9525" marT="9525" marB="0" anchor="ctr">
                    <a:solidFill>
                      <a:srgbClr val="C49E41"/>
                    </a:solidFill>
                  </a:tcPr>
                </a:tc>
                <a:tc>
                  <a:txBody>
                    <a:bodyPr/>
                    <a:lstStyle/>
                    <a:p>
                      <a:pPr algn="ctr" rtl="0" fontAlgn="ctr"/>
                      <a:r>
                        <a:rPr lang="es-CO" sz="1300" b="1" i="0" u="none" strike="noStrike" dirty="0">
                          <a:solidFill>
                            <a:schemeClr val="bg1"/>
                          </a:solidFill>
                          <a:effectLst/>
                          <a:latin typeface="+mn-lt"/>
                        </a:rPr>
                        <a:t>45.918</a:t>
                      </a:r>
                    </a:p>
                  </a:txBody>
                  <a:tcPr marL="9525" marR="9525" marT="9525" marB="0" anchor="ctr">
                    <a:solidFill>
                      <a:srgbClr val="C49E41"/>
                    </a:solidFill>
                  </a:tcPr>
                </a:tc>
                <a:tc>
                  <a:txBody>
                    <a:bodyPr/>
                    <a:lstStyle/>
                    <a:p>
                      <a:pPr algn="ctr" rtl="0" fontAlgn="ctr"/>
                      <a:r>
                        <a:rPr lang="es-CO" sz="1300" b="1" i="0" u="none" strike="noStrike" dirty="0">
                          <a:solidFill>
                            <a:schemeClr val="bg1"/>
                          </a:solidFill>
                          <a:effectLst/>
                          <a:latin typeface="+mn-lt"/>
                        </a:rPr>
                        <a:t>39.341</a:t>
                      </a:r>
                    </a:p>
                  </a:txBody>
                  <a:tcPr marL="9525" marR="9525" marT="9525" marB="0" anchor="ctr">
                    <a:solidFill>
                      <a:srgbClr val="C49E41"/>
                    </a:solidFill>
                  </a:tcPr>
                </a:tc>
                <a:tc>
                  <a:txBody>
                    <a:bodyPr/>
                    <a:lstStyle/>
                    <a:p>
                      <a:pPr algn="ctr" rtl="0" fontAlgn="ctr"/>
                      <a:r>
                        <a:rPr lang="es-CO" sz="1300" b="1" i="0" u="none" strike="noStrike" dirty="0">
                          <a:solidFill>
                            <a:schemeClr val="bg1"/>
                          </a:solidFill>
                          <a:effectLst/>
                          <a:latin typeface="+mn-lt"/>
                        </a:rPr>
                        <a:t>36%</a:t>
                      </a:r>
                    </a:p>
                  </a:txBody>
                  <a:tcPr marL="9525" marR="9525" marT="9525" marB="0" anchor="ctr">
                    <a:solidFill>
                      <a:srgbClr val="C49E41"/>
                    </a:solidFill>
                  </a:tcPr>
                </a:tc>
                <a:extLst>
                  <a:ext uri="{0D108BD9-81ED-4DB2-BD59-A6C34878D82A}">
                    <a16:rowId xmlns:a16="http://schemas.microsoft.com/office/drawing/2014/main" val="781122138"/>
                  </a:ext>
                </a:extLst>
              </a:tr>
            </a:tbl>
          </a:graphicData>
        </a:graphic>
      </p:graphicFrame>
    </p:spTree>
    <p:extLst>
      <p:ext uri="{BB962C8B-B14F-4D97-AF65-F5344CB8AC3E}">
        <p14:creationId xmlns:p14="http://schemas.microsoft.com/office/powerpoint/2010/main" val="240738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CuadroTexto 1">
            <a:extLst>
              <a:ext uri="{FF2B5EF4-FFF2-40B4-BE49-F238E27FC236}">
                <a16:creationId xmlns:a16="http://schemas.microsoft.com/office/drawing/2014/main" id="{D98428D2-002C-2E73-0FF9-B8564B01434C}"/>
              </a:ext>
            </a:extLst>
          </p:cNvPr>
          <p:cNvSpPr txBox="1"/>
          <p:nvPr/>
        </p:nvSpPr>
        <p:spPr>
          <a:xfrm>
            <a:off x="1228435" y="2501017"/>
            <a:ext cx="457200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a:ln>
                  <a:noFill/>
                </a:ln>
                <a:solidFill>
                  <a:srgbClr val="C49E41"/>
                </a:solidFill>
                <a:effectLst/>
                <a:uLnTx/>
                <a:uFillTx/>
                <a:latin typeface="Helvetica"/>
                <a:ea typeface="+mn-ea"/>
                <a:cs typeface="+mn-cs"/>
              </a:rPr>
              <a:t>Acciones De Mejora</a:t>
            </a:r>
            <a:endParaRPr kumimoji="0" lang="es-CO" sz="2000" b="1" i="0" u="none" strike="noStrike" kern="1200" cap="none" spc="0" normalizeH="0" baseline="0" noProof="0" dirty="0">
              <a:ln>
                <a:noFill/>
              </a:ln>
              <a:solidFill>
                <a:srgbClr val="C49E41"/>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srgbClr val="E7E6E6">
                  <a:lumMod val="25000"/>
                </a:srgbClr>
              </a:solidFill>
              <a:effectLst/>
              <a:uLnTx/>
              <a:uFillTx/>
              <a:latin typeface="Helvetica"/>
              <a:ea typeface="+mn-ea"/>
              <a:cs typeface="+mn-cs"/>
            </a:endParaRPr>
          </a:p>
        </p:txBody>
      </p:sp>
      <p:sp>
        <p:nvSpPr>
          <p:cNvPr id="6" name="CuadroTexto 5">
            <a:extLst>
              <a:ext uri="{FF2B5EF4-FFF2-40B4-BE49-F238E27FC236}">
                <a16:creationId xmlns:a16="http://schemas.microsoft.com/office/drawing/2014/main" id="{E0ADA755-1EAE-6065-2489-8C78D643D859}"/>
              </a:ext>
            </a:extLst>
          </p:cNvPr>
          <p:cNvSpPr txBox="1"/>
          <p:nvPr/>
        </p:nvSpPr>
        <p:spPr>
          <a:xfrm>
            <a:off x="1228435" y="1918633"/>
            <a:ext cx="10706891" cy="215444"/>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a:ln>
                  <a:noFill/>
                </a:ln>
                <a:solidFill>
                  <a:srgbClr val="E7E6E6">
                    <a:lumMod val="25000"/>
                  </a:srgbClr>
                </a:solidFill>
                <a:effectLst/>
                <a:uLnTx/>
                <a:uFillTx/>
                <a:latin typeface="Helvetica"/>
                <a:ea typeface="+mn-ea"/>
                <a:cs typeface="Helvetica"/>
              </a:rPr>
              <a:t>Hallazgo N°2 vigencia 2020 y Hallazgo N°7-2021 </a:t>
            </a:r>
            <a:r>
              <a:rPr kumimoji="0" lang="es-ES" sz="1400" b="1" i="0" u="none" strike="noStrike" kern="1200" cap="none" spc="0" normalizeH="0" baseline="0" noProof="0">
                <a:ln>
                  <a:noFill/>
                </a:ln>
                <a:solidFill>
                  <a:srgbClr val="E7E6E6">
                    <a:lumMod val="25000"/>
                  </a:srgbClr>
                </a:solidFill>
                <a:effectLst/>
                <a:uLnTx/>
                <a:uFillTx/>
                <a:latin typeface="Helvetica"/>
                <a:ea typeface="+mn-ea"/>
                <a:cs typeface="Helvetica"/>
              </a:rPr>
              <a:t>Informe de Reservas Presupuestales Constituidas (Cuentas por pagar sin PAC</a:t>
            </a:r>
            <a:r>
              <a:rPr kumimoji="0" lang="es-ES" sz="1400" b="1" i="0" u="none" strike="noStrike" kern="1200" cap="none" spc="0" normalizeH="0" baseline="0" noProof="0" dirty="0">
                <a:ln>
                  <a:noFill/>
                </a:ln>
                <a:solidFill>
                  <a:srgbClr val="E7E6E6">
                    <a:lumMod val="25000"/>
                  </a:srgbClr>
                </a:solidFill>
                <a:effectLst/>
                <a:uLnTx/>
                <a:uFillTx/>
                <a:latin typeface="Helvetica"/>
                <a:ea typeface="+mn-ea"/>
                <a:cs typeface="Helvetica"/>
              </a:rPr>
              <a:t>)</a:t>
            </a:r>
            <a:endParaRPr kumimoji="0" lang="es-CO" sz="1400" b="1" i="0" u="none" strike="noStrike" kern="1200" cap="none" spc="0" normalizeH="0" baseline="0" noProof="0" dirty="0">
              <a:ln>
                <a:noFill/>
              </a:ln>
              <a:solidFill>
                <a:srgbClr val="E7E6E6">
                  <a:lumMod val="25000"/>
                </a:srgbClr>
              </a:solidFill>
              <a:effectLst/>
              <a:uLnTx/>
              <a:uFillTx/>
              <a:latin typeface="Helvetica" panose="020B0604020202020204" pitchFamily="34" charset="0"/>
              <a:ea typeface="+mn-ea"/>
              <a:cs typeface="Helvetica" panose="020B0604020202020204" pitchFamily="34" charset="0"/>
            </a:endParaRPr>
          </a:p>
        </p:txBody>
      </p:sp>
      <p:sp>
        <p:nvSpPr>
          <p:cNvPr id="9" name="CuadroTexto 8">
            <a:extLst>
              <a:ext uri="{FF2B5EF4-FFF2-40B4-BE49-F238E27FC236}">
                <a16:creationId xmlns:a16="http://schemas.microsoft.com/office/drawing/2014/main" id="{D4B45760-8822-97B3-6563-6F6A9A2068A9}"/>
              </a:ext>
            </a:extLst>
          </p:cNvPr>
          <p:cNvSpPr txBox="1"/>
          <p:nvPr/>
        </p:nvSpPr>
        <p:spPr>
          <a:xfrm>
            <a:off x="1228435" y="3122807"/>
            <a:ext cx="4572000" cy="270843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E7E6E6">
                    <a:lumMod val="25000"/>
                  </a:srgbClr>
                </a:solidFill>
                <a:effectLst/>
                <a:uLnTx/>
                <a:uFillTx/>
                <a:latin typeface="Helvetica"/>
                <a:ea typeface="+mn-ea"/>
                <a:cs typeface="+mn-cs"/>
              </a:rPr>
              <a:t>Establecer control y seguimiento a la ejecución presupuestal de los contratos y convenios que realizan los supervisores en el sentido que la información para el cierre de la vigencia  la entreguen en forma oportuna y real de acuerdo con la ejecución del contrato y/o convenio</a:t>
            </a:r>
            <a:r>
              <a:rPr kumimoji="0" lang="es-ES" sz="1600" b="0" i="0" u="none" strike="noStrike" kern="1200" cap="none" spc="0" normalizeH="0" baseline="0" noProof="0" dirty="0">
                <a:ln>
                  <a:noFill/>
                </a:ln>
                <a:solidFill>
                  <a:srgbClr val="E7E6E6">
                    <a:lumMod val="25000"/>
                  </a:srgbClr>
                </a:solidFill>
                <a:effectLst/>
                <a:uLnTx/>
                <a:uFillTx/>
                <a:latin typeface="Helvetic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srgbClr val="E7E6E6">
                  <a:lumMod val="25000"/>
                </a:srgbClr>
              </a:solidFill>
              <a:effectLst/>
              <a:uLnTx/>
              <a:uFillTx/>
              <a:latin typeface="Helvetic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E7E6E6">
                    <a:lumMod val="25000"/>
                  </a:srgbClr>
                </a:solidFill>
                <a:effectLst/>
                <a:uLnTx/>
                <a:uFillTx/>
                <a:latin typeface="Helvetica"/>
                <a:ea typeface="+mn-ea"/>
                <a:cs typeface="+mn-cs"/>
              </a:rPr>
              <a:t>Realizar la depuración en el aplicativo SIIF Nación de los saldos de los convenios y/o contratos que no se vayan a ejecutar por parte del área o dependencia responsable</a:t>
            </a:r>
            <a:endParaRPr kumimoji="0" lang="es-CO" sz="1600" b="0" i="0" u="none" strike="noStrike" kern="1200" cap="none" spc="0" normalizeH="0" baseline="0" noProof="0" dirty="0">
              <a:ln>
                <a:noFill/>
              </a:ln>
              <a:solidFill>
                <a:srgbClr val="E7E6E6">
                  <a:lumMod val="25000"/>
                </a:srgbClr>
              </a:solidFill>
              <a:effectLst/>
              <a:uLnTx/>
              <a:uFillTx/>
              <a:latin typeface="Helvetica"/>
              <a:ea typeface="+mn-ea"/>
              <a:cs typeface="+mn-cs"/>
            </a:endParaRPr>
          </a:p>
        </p:txBody>
      </p:sp>
      <p:sp>
        <p:nvSpPr>
          <p:cNvPr id="10" name="CuadroTexto 9">
            <a:extLst>
              <a:ext uri="{FF2B5EF4-FFF2-40B4-BE49-F238E27FC236}">
                <a16:creationId xmlns:a16="http://schemas.microsoft.com/office/drawing/2014/main" id="{2684418F-A690-02E7-2BB9-CFAB76E29054}"/>
              </a:ext>
            </a:extLst>
          </p:cNvPr>
          <p:cNvSpPr txBox="1"/>
          <p:nvPr/>
        </p:nvSpPr>
        <p:spPr>
          <a:xfrm>
            <a:off x="7048907" y="2343135"/>
            <a:ext cx="4572000" cy="615553"/>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000" b="1" i="0" u="none" strike="noStrike" kern="1200" cap="none" spc="0" normalizeH="0" baseline="0" noProof="0" dirty="0">
              <a:ln>
                <a:noFill/>
              </a:ln>
              <a:solidFill>
                <a:srgbClr val="C49E41"/>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C49E41"/>
                </a:solidFill>
                <a:effectLst/>
                <a:uLnTx/>
                <a:uFillTx/>
                <a:latin typeface="Helvetica"/>
                <a:ea typeface="+mn-ea"/>
                <a:cs typeface="+mn-cs"/>
              </a:rPr>
              <a:t>Actividades</a:t>
            </a:r>
          </a:p>
        </p:txBody>
      </p:sp>
      <p:sp>
        <p:nvSpPr>
          <p:cNvPr id="11" name="CuadroTexto 10">
            <a:extLst>
              <a:ext uri="{FF2B5EF4-FFF2-40B4-BE49-F238E27FC236}">
                <a16:creationId xmlns:a16="http://schemas.microsoft.com/office/drawing/2014/main" id="{8CA0B47A-64A1-8E61-0547-36A8CD1C8B11}"/>
              </a:ext>
            </a:extLst>
          </p:cNvPr>
          <p:cNvSpPr txBox="1"/>
          <p:nvPr/>
        </p:nvSpPr>
        <p:spPr>
          <a:xfrm>
            <a:off x="3167045" y="593124"/>
            <a:ext cx="6571030" cy="553998"/>
          </a:xfrm>
          <a:prstGeom prst="rect">
            <a:avLst/>
          </a:prstGeom>
          <a:noFill/>
        </p:spPr>
        <p:txBody>
          <a:bodyPr wrap="non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ES" sz="4000" b="1" i="0" u="none" strike="noStrike" kern="1200" cap="none" spc="0" normalizeH="0" baseline="0" noProof="0">
                <a:ln>
                  <a:noFill/>
                </a:ln>
                <a:solidFill>
                  <a:srgbClr val="C49E41"/>
                </a:solidFill>
                <a:effectLst/>
                <a:uLnTx/>
                <a:uFillTx/>
                <a:latin typeface="Helvetica"/>
                <a:ea typeface="+mn-ea"/>
                <a:cs typeface="+mn-cs"/>
              </a:rPr>
              <a:t>PLAN DE MEJORAMIENTO</a:t>
            </a:r>
            <a:endParaRPr kumimoji="0" lang="es-CO" sz="40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3" name="CuadroTexto 2">
            <a:extLst>
              <a:ext uri="{FF2B5EF4-FFF2-40B4-BE49-F238E27FC236}">
                <a16:creationId xmlns:a16="http://schemas.microsoft.com/office/drawing/2014/main" id="{6B8B6D67-DA83-60A5-7290-F6AFE5531661}"/>
              </a:ext>
            </a:extLst>
          </p:cNvPr>
          <p:cNvSpPr txBox="1"/>
          <p:nvPr/>
        </p:nvSpPr>
        <p:spPr>
          <a:xfrm>
            <a:off x="7048907" y="2944395"/>
            <a:ext cx="4572000" cy="1261884"/>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srgbClr val="E7E6E6">
                  <a:lumMod val="25000"/>
                </a:srgbClr>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a:ln>
                  <a:noFill/>
                </a:ln>
                <a:solidFill>
                  <a:srgbClr val="E7E6E6">
                    <a:lumMod val="25000"/>
                  </a:srgbClr>
                </a:solidFill>
                <a:effectLst/>
                <a:uLnTx/>
                <a:uFillTx/>
                <a:latin typeface="Helvetica"/>
                <a:ea typeface="+mn-ea"/>
                <a:cs typeface="Helvetica"/>
              </a:rPr>
              <a:t>Circular 0016 del 11 de julio de 2023</a:t>
            </a:r>
            <a:endParaRPr kumimoji="0" lang="es-CO" sz="1600" b="0" i="0" u="none" strike="noStrike" kern="1200" cap="none" spc="0" normalizeH="0" baseline="0" noProof="0" dirty="0">
              <a:ln>
                <a:noFill/>
              </a:ln>
              <a:solidFill>
                <a:srgbClr val="E7E6E6">
                  <a:lumMod val="25000"/>
                </a:srgbClr>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a:ln>
                  <a:noFill/>
                </a:ln>
                <a:solidFill>
                  <a:srgbClr val="E7E6E6">
                    <a:lumMod val="25000"/>
                  </a:srgbClr>
                </a:solidFill>
                <a:effectLst/>
                <a:uLnTx/>
                <a:uFillTx/>
                <a:latin typeface="Helvetica" panose="020B0604020202020204" pitchFamily="34" charset="0"/>
                <a:ea typeface="+mn-ea"/>
                <a:cs typeface="Helvetica" panose="020B0604020202020204" pitchFamily="34" charset="0"/>
              </a:rPr>
              <a:t>Memorandos de Depuración saldos CPS</a:t>
            </a:r>
            <a:endParaRPr kumimoji="0" lang="es-CO" sz="1600" b="0" i="0" u="none" strike="noStrike" kern="1200" cap="none" spc="0" normalizeH="0" baseline="0" noProof="0" dirty="0">
              <a:ln>
                <a:noFill/>
              </a:ln>
              <a:solidFill>
                <a:srgbClr val="E7E6E6">
                  <a:lumMod val="25000"/>
                </a:srgbClr>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a:ln>
                  <a:noFill/>
                </a:ln>
                <a:solidFill>
                  <a:srgbClr val="E7E6E6">
                    <a:lumMod val="25000"/>
                  </a:srgbClr>
                </a:solidFill>
                <a:effectLst/>
                <a:uLnTx/>
                <a:uFillTx/>
                <a:latin typeface="Helvetica" panose="020B0604020202020204" pitchFamily="34" charset="0"/>
                <a:ea typeface="+mn-ea"/>
                <a:cs typeface="Helvetica" panose="020B0604020202020204" pitchFamily="34" charset="0"/>
              </a:rPr>
              <a:t>Memorandos información reservas presupuestales</a:t>
            </a:r>
            <a:endParaRPr kumimoji="0" lang="es-CO" sz="1600" b="0" i="0" u="none" strike="noStrike" kern="1200" cap="none" spc="0" normalizeH="0" baseline="0" noProof="0" dirty="0">
              <a:ln>
                <a:noFill/>
              </a:ln>
              <a:solidFill>
                <a:srgbClr val="E7E6E6">
                  <a:lumMod val="25000"/>
                </a:srgbClr>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E7E6E6">
                  <a:lumMod val="25000"/>
                </a:srgbClr>
              </a:solidFill>
              <a:effectLst/>
              <a:uLnTx/>
              <a:uFillTx/>
              <a:latin typeface="Helvetica" panose="020B0604020202020204" pitchFamily="34" charset="0"/>
              <a:ea typeface="+mn-ea"/>
              <a:cs typeface="Helvetica" panose="020B0604020202020204" pitchFamily="34" charset="0"/>
            </a:endParaRPr>
          </a:p>
        </p:txBody>
      </p:sp>
      <p:cxnSp>
        <p:nvCxnSpPr>
          <p:cNvPr id="7" name="Conector recto 6">
            <a:extLst>
              <a:ext uri="{FF2B5EF4-FFF2-40B4-BE49-F238E27FC236}">
                <a16:creationId xmlns:a16="http://schemas.microsoft.com/office/drawing/2014/main" id="{0FF96C19-73E7-E7E6-CD34-501DE4AAA2BC}"/>
              </a:ext>
            </a:extLst>
          </p:cNvPr>
          <p:cNvCxnSpPr>
            <a:cxnSpLocks/>
          </p:cNvCxnSpPr>
          <p:nvPr/>
        </p:nvCxnSpPr>
        <p:spPr>
          <a:xfrm>
            <a:off x="6473590" y="3055015"/>
            <a:ext cx="0" cy="2850835"/>
          </a:xfrm>
          <a:prstGeom prst="line">
            <a:avLst/>
          </a:prstGeom>
          <a:ln>
            <a:solidFill>
              <a:schemeClr val="bg2">
                <a:lumMod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964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2623970" y="68644"/>
            <a:ext cx="7559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500" b="1" i="0" u="none" strike="noStrike" kern="1200" cap="none" spc="0" normalizeH="0" baseline="0" noProof="0">
                <a:ln>
                  <a:noFill/>
                </a:ln>
                <a:solidFill>
                  <a:srgbClr val="C49E41"/>
                </a:solidFill>
                <a:effectLst/>
                <a:uLnTx/>
                <a:uFillTx/>
                <a:latin typeface="Helvetica"/>
                <a:ea typeface="+mj-lt"/>
                <a:cs typeface="Helvetica"/>
              </a:rPr>
              <a:t>Reservas Presupuestales Vigencia fiscal 2022</a:t>
            </a:r>
            <a:endParaRPr kumimoji="0" lang="es-ES" sz="4400" b="0" i="0" u="none" strike="noStrike" kern="1200" cap="none" spc="0" normalizeH="0" baseline="0" noProof="0" dirty="0">
              <a:ln>
                <a:noFill/>
              </a:ln>
              <a:solidFill>
                <a:srgbClr val="C49E41"/>
              </a:solidFill>
              <a:effectLst/>
              <a:uLnTx/>
              <a:uFillTx/>
              <a:latin typeface="Helvetica"/>
              <a:ea typeface="+mj-ea"/>
              <a:cs typeface="Helvetica"/>
            </a:endParaRPr>
          </a:p>
        </p:txBody>
      </p:sp>
      <p:graphicFrame>
        <p:nvGraphicFramePr>
          <p:cNvPr id="5" name="Tabla 4"/>
          <p:cNvGraphicFramePr>
            <a:graphicFrameLocks noGrp="1"/>
          </p:cNvGraphicFramePr>
          <p:nvPr/>
        </p:nvGraphicFramePr>
        <p:xfrm>
          <a:off x="45567" y="556314"/>
          <a:ext cx="12117858" cy="6248640"/>
        </p:xfrm>
        <a:graphic>
          <a:graphicData uri="http://schemas.openxmlformats.org/drawingml/2006/table">
            <a:tbl>
              <a:tblPr firstRow="1" lastRow="1" bandRow="1">
                <a:tableStyleId>{EB9631B5-78F2-41C9-869B-9F39066F8104}</a:tableStyleId>
              </a:tblPr>
              <a:tblGrid>
                <a:gridCol w="1054442">
                  <a:extLst>
                    <a:ext uri="{9D8B030D-6E8A-4147-A177-3AD203B41FA5}">
                      <a16:colId xmlns:a16="http://schemas.microsoft.com/office/drawing/2014/main" val="20000"/>
                    </a:ext>
                  </a:extLst>
                </a:gridCol>
                <a:gridCol w="1624141">
                  <a:extLst>
                    <a:ext uri="{9D8B030D-6E8A-4147-A177-3AD203B41FA5}">
                      <a16:colId xmlns:a16="http://schemas.microsoft.com/office/drawing/2014/main" val="20001"/>
                    </a:ext>
                  </a:extLst>
                </a:gridCol>
                <a:gridCol w="2581275">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427176">
                  <a:extLst>
                    <a:ext uri="{9D8B030D-6E8A-4147-A177-3AD203B41FA5}">
                      <a16:colId xmlns:a16="http://schemas.microsoft.com/office/drawing/2014/main" val="20004"/>
                    </a:ext>
                  </a:extLst>
                </a:gridCol>
                <a:gridCol w="1401749">
                  <a:extLst>
                    <a:ext uri="{9D8B030D-6E8A-4147-A177-3AD203B41FA5}">
                      <a16:colId xmlns:a16="http://schemas.microsoft.com/office/drawing/2014/main" val="20005"/>
                    </a:ext>
                  </a:extLst>
                </a:gridCol>
                <a:gridCol w="1124380">
                  <a:extLst>
                    <a:ext uri="{9D8B030D-6E8A-4147-A177-3AD203B41FA5}">
                      <a16:colId xmlns:a16="http://schemas.microsoft.com/office/drawing/2014/main" val="20006"/>
                    </a:ext>
                  </a:extLst>
                </a:gridCol>
                <a:gridCol w="1190195">
                  <a:extLst>
                    <a:ext uri="{9D8B030D-6E8A-4147-A177-3AD203B41FA5}">
                      <a16:colId xmlns:a16="http://schemas.microsoft.com/office/drawing/2014/main" val="20007"/>
                    </a:ext>
                  </a:extLst>
                </a:gridCol>
              </a:tblGrid>
              <a:tr h="323598">
                <a:tc>
                  <a:txBody>
                    <a:bodyPr/>
                    <a:lstStyle/>
                    <a:p>
                      <a:pPr algn="ctr" fontAlgn="ctr"/>
                      <a:r>
                        <a:rPr lang="es-CO" sz="700" u="none" strike="noStrike" dirty="0">
                          <a:effectLst/>
                          <a:latin typeface="+mn-lt"/>
                        </a:rPr>
                        <a:t>DEPENDENCIA</a:t>
                      </a:r>
                      <a:endParaRPr lang="es-CO" sz="700" b="1" i="0" u="none" strike="noStrike" dirty="0">
                        <a:solidFill>
                          <a:srgbClr val="000000"/>
                        </a:solidFill>
                        <a:effectLst/>
                        <a:latin typeface="+mn-lt"/>
                      </a:endParaRPr>
                    </a:p>
                  </a:txBody>
                  <a:tcPr marL="3495" marR="3495" marT="3495" marB="0" anchor="ctr">
                    <a:solidFill>
                      <a:srgbClr val="C49E41"/>
                    </a:solidFill>
                  </a:tcPr>
                </a:tc>
                <a:tc>
                  <a:txBody>
                    <a:bodyPr/>
                    <a:lstStyle/>
                    <a:p>
                      <a:pPr algn="ctr" fontAlgn="ctr"/>
                      <a:r>
                        <a:rPr lang="es-CO" sz="700" u="none" strike="noStrike" dirty="0">
                          <a:effectLst/>
                          <a:latin typeface="+mn-lt"/>
                        </a:rPr>
                        <a:t>TIPO DOCUMENTO SOPORTE</a:t>
                      </a:r>
                      <a:endParaRPr lang="es-CO" sz="700" b="1" i="0" u="none" strike="noStrike" dirty="0">
                        <a:solidFill>
                          <a:srgbClr val="000000"/>
                        </a:solidFill>
                        <a:effectLst/>
                        <a:latin typeface="+mn-lt"/>
                      </a:endParaRPr>
                    </a:p>
                  </a:txBody>
                  <a:tcPr marL="3495" marR="3495" marT="3495" marB="0" anchor="ctr">
                    <a:solidFill>
                      <a:srgbClr val="C49E41"/>
                    </a:solidFill>
                  </a:tcPr>
                </a:tc>
                <a:tc>
                  <a:txBody>
                    <a:bodyPr/>
                    <a:lstStyle/>
                    <a:p>
                      <a:pPr algn="ctr" fontAlgn="ctr"/>
                      <a:r>
                        <a:rPr lang="es-CO" sz="700" u="none" strike="noStrike" dirty="0">
                          <a:effectLst/>
                          <a:latin typeface="+mn-lt"/>
                        </a:rPr>
                        <a:t>NOMBRE RAZON SOCIAL</a:t>
                      </a:r>
                      <a:endParaRPr lang="es-CO" sz="700" b="1" i="0" u="none" strike="noStrike" dirty="0">
                        <a:solidFill>
                          <a:srgbClr val="000000"/>
                        </a:solidFill>
                        <a:effectLst/>
                        <a:latin typeface="+mn-lt"/>
                      </a:endParaRPr>
                    </a:p>
                  </a:txBody>
                  <a:tcPr marL="3495" marR="3495" marT="3495" marB="0" anchor="ctr">
                    <a:solidFill>
                      <a:srgbClr val="C49E41"/>
                    </a:solidFill>
                  </a:tcPr>
                </a:tc>
                <a:tc>
                  <a:txBody>
                    <a:bodyPr/>
                    <a:lstStyle/>
                    <a:p>
                      <a:pPr algn="ctr" fontAlgn="ctr"/>
                      <a:r>
                        <a:rPr lang="es-CO" sz="700" u="none" strike="noStrike" dirty="0">
                          <a:effectLst/>
                          <a:latin typeface="+mn-lt"/>
                        </a:rPr>
                        <a:t>NUMERO DOCUMENTO SOPORTE</a:t>
                      </a:r>
                      <a:endParaRPr lang="es-CO" sz="700" b="1" i="0" u="none" strike="noStrike" dirty="0">
                        <a:solidFill>
                          <a:srgbClr val="000000"/>
                        </a:solidFill>
                        <a:effectLst/>
                        <a:latin typeface="+mn-lt"/>
                      </a:endParaRPr>
                    </a:p>
                  </a:txBody>
                  <a:tcPr marL="3495" marR="3495" marT="3495" marB="0" anchor="ctr">
                    <a:solidFill>
                      <a:srgbClr val="C49E41"/>
                    </a:solidFill>
                  </a:tcPr>
                </a:tc>
                <a:tc>
                  <a:txBody>
                    <a:bodyPr/>
                    <a:lstStyle/>
                    <a:p>
                      <a:pPr algn="ctr" fontAlgn="ctr"/>
                      <a:r>
                        <a:rPr lang="es-CO" sz="700" u="none" strike="noStrike" dirty="0">
                          <a:effectLst/>
                          <a:latin typeface="+mn-lt"/>
                        </a:rPr>
                        <a:t> VALOR CONSTITUIDO </a:t>
                      </a:r>
                      <a:endParaRPr lang="es-CO" sz="700" b="1" i="0" u="none" strike="noStrike" dirty="0">
                        <a:solidFill>
                          <a:srgbClr val="000000"/>
                        </a:solidFill>
                        <a:effectLst/>
                        <a:latin typeface="+mn-lt"/>
                      </a:endParaRPr>
                    </a:p>
                  </a:txBody>
                  <a:tcPr marL="3495" marR="3495" marT="3495" marB="0" anchor="ctr">
                    <a:solidFill>
                      <a:srgbClr val="C49E41"/>
                    </a:solidFill>
                  </a:tcPr>
                </a:tc>
                <a:tc>
                  <a:txBody>
                    <a:bodyPr/>
                    <a:lstStyle/>
                    <a:p>
                      <a:pPr algn="ctr" fontAlgn="ctr"/>
                      <a:r>
                        <a:rPr lang="es-CO" sz="700" u="none" strike="noStrike" dirty="0">
                          <a:effectLst/>
                          <a:latin typeface="+mn-lt"/>
                        </a:rPr>
                        <a:t> VALOR PENDIENTE POR  OBLIGAR </a:t>
                      </a:r>
                      <a:endParaRPr lang="es-CO" sz="700" b="1" i="0" u="none" strike="noStrike" dirty="0">
                        <a:solidFill>
                          <a:srgbClr val="000000"/>
                        </a:solidFill>
                        <a:effectLst/>
                        <a:latin typeface="+mn-lt"/>
                      </a:endParaRPr>
                    </a:p>
                  </a:txBody>
                  <a:tcPr marL="3495" marR="3495" marT="3495" marB="0" anchor="ctr">
                    <a:solidFill>
                      <a:srgbClr val="C49E41"/>
                    </a:solidFill>
                  </a:tcPr>
                </a:tc>
                <a:tc>
                  <a:txBody>
                    <a:bodyPr/>
                    <a:lstStyle/>
                    <a:p>
                      <a:pPr algn="ctr" fontAlgn="ctr"/>
                      <a:r>
                        <a:rPr lang="es-ES" sz="700" u="none" strike="noStrike" dirty="0">
                          <a:effectLst/>
                          <a:latin typeface="+mn-lt"/>
                        </a:rPr>
                        <a:t> VALOR TOTAL PENDIENTE POR OBLIGAR </a:t>
                      </a:r>
                      <a:endParaRPr lang="es-ES" sz="700" b="1" i="0" u="none" strike="noStrike" dirty="0">
                        <a:solidFill>
                          <a:srgbClr val="000000"/>
                        </a:solidFill>
                        <a:effectLst/>
                        <a:latin typeface="+mn-lt"/>
                      </a:endParaRPr>
                    </a:p>
                  </a:txBody>
                  <a:tcPr marL="3495" marR="3495" marT="3495" marB="0" anchor="ctr">
                    <a:solidFill>
                      <a:srgbClr val="C49E41"/>
                    </a:solidFill>
                  </a:tcPr>
                </a:tc>
                <a:tc>
                  <a:txBody>
                    <a:bodyPr/>
                    <a:lstStyle/>
                    <a:p>
                      <a:pPr algn="ctr" fontAlgn="ctr"/>
                      <a:r>
                        <a:rPr lang="es-CO" sz="700" u="none" strike="noStrike" dirty="0">
                          <a:effectLst/>
                          <a:latin typeface="+mn-lt"/>
                        </a:rPr>
                        <a:t> RESPONSABLE </a:t>
                      </a:r>
                      <a:endParaRPr lang="es-CO" sz="700" b="1" i="0" u="none" strike="noStrike" dirty="0">
                        <a:solidFill>
                          <a:srgbClr val="000000"/>
                        </a:solidFill>
                        <a:effectLst/>
                        <a:latin typeface="+mn-lt"/>
                      </a:endParaRPr>
                    </a:p>
                  </a:txBody>
                  <a:tcPr marL="3495" marR="3495" marT="3495" marB="0" anchor="ctr">
                    <a:solidFill>
                      <a:srgbClr val="C49E41"/>
                    </a:solidFill>
                  </a:tcPr>
                </a:tc>
                <a:extLst>
                  <a:ext uri="{0D108BD9-81ED-4DB2-BD59-A6C34878D82A}">
                    <a16:rowId xmlns:a16="http://schemas.microsoft.com/office/drawing/2014/main" val="10000"/>
                  </a:ext>
                </a:extLst>
              </a:tr>
              <a:tr h="123264">
                <a:tc rowSpan="4">
                  <a:txBody>
                    <a:bodyPr/>
                    <a:lstStyle/>
                    <a:p>
                      <a:pPr algn="ctr" fontAlgn="ctr"/>
                      <a:r>
                        <a:rPr lang="es-ES" sz="700" u="none" strike="noStrike" dirty="0">
                          <a:effectLst/>
                          <a:latin typeface="+mn-lt"/>
                        </a:rPr>
                        <a:t>DIRECCIÓN DE CADENAS AGRÍCOLAS Y FORESTALES</a:t>
                      </a:r>
                      <a:endParaRPr lang="es-ES" sz="700" b="0" i="0" u="none" strike="noStrike" dirty="0">
                        <a:solidFill>
                          <a:srgbClr val="000000"/>
                        </a:solidFill>
                        <a:effectLst/>
                        <a:latin typeface="+mn-lt"/>
                      </a:endParaRPr>
                    </a:p>
                  </a:txBody>
                  <a:tcPr marL="3495" marR="3495" marT="3495" marB="0" anchor="ctr"/>
                </a:tc>
                <a:tc>
                  <a:txBody>
                    <a:bodyPr/>
                    <a:lstStyle/>
                    <a:p>
                      <a:pPr algn="l" fontAlgn="ctr"/>
                      <a:r>
                        <a:rPr lang="es-CO" sz="700" u="none" strike="noStrike" dirty="0">
                          <a:effectLst/>
                          <a:latin typeface="+mn-lt"/>
                        </a:rPr>
                        <a:t>CONVENIO</a:t>
                      </a:r>
                      <a:endParaRPr lang="es-CO" sz="700" b="0" i="0" u="none" strike="noStrike" dirty="0">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FEDERACION NACIONAL DE CACAOTEROS</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dirty="0">
                          <a:effectLst/>
                          <a:latin typeface="+mn-lt"/>
                        </a:rPr>
                        <a:t>20220431</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600.000.000,00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   </a:t>
                      </a:r>
                      <a:endParaRPr lang="es-CO" sz="900" b="0" i="0" u="none" strike="noStrike" dirty="0">
                        <a:solidFill>
                          <a:srgbClr val="000000"/>
                        </a:solidFill>
                        <a:effectLst/>
                        <a:latin typeface="+mn-lt"/>
                      </a:endParaRPr>
                    </a:p>
                  </a:txBody>
                  <a:tcPr marL="3495" marR="3495" marT="3495" marB="0" anchor="ctr"/>
                </a:tc>
                <a:tc rowSpan="4">
                  <a:txBody>
                    <a:bodyPr/>
                    <a:lstStyle/>
                    <a:p>
                      <a:pPr algn="ctr" fontAlgn="ctr"/>
                      <a:r>
                        <a:rPr lang="es-CO" sz="800" u="none" strike="noStrike" dirty="0">
                          <a:effectLst/>
                          <a:latin typeface="+mn-lt"/>
                        </a:rPr>
                        <a:t>   28.388.613.332,00 </a:t>
                      </a:r>
                      <a:endParaRPr lang="es-CO" sz="800" b="0" i="0" u="none" strike="noStrike" dirty="0">
                        <a:solidFill>
                          <a:srgbClr val="000000"/>
                        </a:solidFill>
                        <a:effectLst/>
                        <a:latin typeface="+mn-lt"/>
                      </a:endParaRPr>
                    </a:p>
                  </a:txBody>
                  <a:tcPr marL="3495" marR="3495" marT="3495" marB="0" anchor="ctr"/>
                </a:tc>
                <a:tc rowSpan="4">
                  <a:txBody>
                    <a:bodyPr/>
                    <a:lstStyle/>
                    <a:p>
                      <a:pPr algn="ctr" fontAlgn="ctr"/>
                      <a:endParaRPr lang="pt-BR" sz="800" u="none" strike="noStrike" dirty="0">
                        <a:effectLst/>
                        <a:latin typeface="+mn-lt"/>
                      </a:endParaRPr>
                    </a:p>
                    <a:p>
                      <a:pPr algn="ctr" fontAlgn="ctr"/>
                      <a:r>
                        <a:rPr lang="pt-BR" sz="800" u="none" strike="noStrike" dirty="0">
                          <a:effectLst/>
                          <a:latin typeface="+mn-lt"/>
                        </a:rPr>
                        <a:t>JANNIA TERESA GOMEZ MOJICA</a:t>
                      </a:r>
                      <a:endParaRPr lang="pt-BR" sz="800" b="0" i="0" u="none" strike="noStrike" dirty="0">
                        <a:solidFill>
                          <a:srgbClr val="000000"/>
                        </a:solidFill>
                        <a:effectLst/>
                        <a:latin typeface="+mn-lt"/>
                      </a:endParaRPr>
                    </a:p>
                  </a:txBody>
                  <a:tcPr marL="3495" marR="3495" marT="3495" marB="0" anchor="ctr"/>
                </a:tc>
                <a:extLst>
                  <a:ext uri="{0D108BD9-81ED-4DB2-BD59-A6C34878D82A}">
                    <a16:rowId xmlns:a16="http://schemas.microsoft.com/office/drawing/2014/main" val="10001"/>
                  </a:ext>
                </a:extLst>
              </a:tr>
              <a:tr h="190042">
                <a:tc vMerge="1">
                  <a:txBody>
                    <a:bodyPr/>
                    <a:lstStyle/>
                    <a:p>
                      <a:endParaRPr lang="es-CO"/>
                    </a:p>
                  </a:txBody>
                  <a:tcPr/>
                </a:tc>
                <a:tc>
                  <a:txBody>
                    <a:bodyPr/>
                    <a:lstStyle/>
                    <a:p>
                      <a:pPr algn="l" fontAlgn="ctr"/>
                      <a:r>
                        <a:rPr lang="es-CO" sz="700" u="none" strike="noStrike" dirty="0">
                          <a:effectLst/>
                          <a:latin typeface="+mn-lt"/>
                        </a:rPr>
                        <a:t>CONVENIO</a:t>
                      </a:r>
                      <a:endParaRPr lang="es-CO" sz="700" b="0" i="0" u="none" strike="noStrike" dirty="0">
                        <a:solidFill>
                          <a:srgbClr val="000000"/>
                        </a:solidFill>
                        <a:effectLst/>
                        <a:latin typeface="+mn-lt"/>
                      </a:endParaRPr>
                    </a:p>
                  </a:txBody>
                  <a:tcPr marL="3495" marR="3495" marT="3495" marB="0" anchor="ctr"/>
                </a:tc>
                <a:tc>
                  <a:txBody>
                    <a:bodyPr/>
                    <a:lstStyle/>
                    <a:p>
                      <a:pPr algn="l" fontAlgn="b"/>
                      <a:r>
                        <a:rPr lang="es-ES" sz="700" u="none" strike="noStrike" dirty="0">
                          <a:effectLst/>
                          <a:latin typeface="+mn-lt"/>
                        </a:rPr>
                        <a:t>LA CORPORACION COLOMBIANA DE INVESTIGACION AGROPECUARIA - AGROSAVIA</a:t>
                      </a:r>
                      <a:endParaRPr lang="es-ES"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dirty="0">
                          <a:effectLst/>
                          <a:latin typeface="+mn-lt"/>
                        </a:rPr>
                        <a:t>20220440</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300.000.000,00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2"/>
                  </a:ext>
                </a:extLst>
              </a:tr>
              <a:tr h="190042">
                <a:tc vMerge="1">
                  <a:txBody>
                    <a:bodyPr/>
                    <a:lstStyle/>
                    <a:p>
                      <a:endParaRPr lang="es-CO"/>
                    </a:p>
                  </a:txBody>
                  <a:tcPr/>
                </a:tc>
                <a:tc>
                  <a:txBody>
                    <a:bodyPr/>
                    <a:lstStyle/>
                    <a:p>
                      <a:pPr algn="l" fontAlgn="ctr"/>
                      <a:r>
                        <a:rPr lang="es-CO" sz="700" u="none" strike="noStrike">
                          <a:effectLst/>
                          <a:latin typeface="+mn-lt"/>
                        </a:rPr>
                        <a:t>CONVENIO</a:t>
                      </a:r>
                      <a:endParaRPr lang="es-CO" sz="700" b="0" i="0" u="none" strike="noStrike">
                        <a:solidFill>
                          <a:srgbClr val="000000"/>
                        </a:solidFill>
                        <a:effectLst/>
                        <a:latin typeface="+mn-lt"/>
                      </a:endParaRPr>
                    </a:p>
                  </a:txBody>
                  <a:tcPr marL="3495" marR="3495" marT="3495" marB="0" anchor="ctr"/>
                </a:tc>
                <a:tc>
                  <a:txBody>
                    <a:bodyPr/>
                    <a:lstStyle/>
                    <a:p>
                      <a:pPr algn="l" fontAlgn="b"/>
                      <a:r>
                        <a:rPr lang="es-ES" sz="700" u="none" strike="noStrike" dirty="0">
                          <a:effectLst/>
                          <a:latin typeface="+mn-lt"/>
                        </a:rPr>
                        <a:t>LA CORPORACION COLOMBIANA DE INVESTIGACION AGROPECUARIA - AGROSAVIA</a:t>
                      </a:r>
                      <a:endParaRPr lang="es-ES"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dirty="0">
                          <a:effectLst/>
                          <a:latin typeface="+mn-lt"/>
                        </a:rPr>
                        <a:t>20220462</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400.000.000,00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400.000.000,00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3"/>
                  </a:ext>
                </a:extLst>
              </a:tr>
              <a:tr h="125586">
                <a:tc vMerge="1">
                  <a:txBody>
                    <a:bodyPr/>
                    <a:lstStyle/>
                    <a:p>
                      <a:endParaRPr lang="es-CO"/>
                    </a:p>
                  </a:txBody>
                  <a:tcPr/>
                </a:tc>
                <a:tc>
                  <a:txBody>
                    <a:bodyPr/>
                    <a:lstStyle/>
                    <a:p>
                      <a:pPr algn="l" fontAlgn="ctr"/>
                      <a:r>
                        <a:rPr lang="es-CO" sz="700" u="none" strike="noStrike">
                          <a:effectLst/>
                          <a:latin typeface="+mn-lt"/>
                        </a:rPr>
                        <a:t>RESOLUCION</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CONSORCIO FAIA 2022</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dirty="0">
                          <a:effectLst/>
                          <a:latin typeface="+mn-lt"/>
                        </a:rPr>
                        <a:t>00465</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27.988.613.332,00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27.988.613.332,00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4"/>
                  </a:ext>
                </a:extLst>
              </a:tr>
              <a:tr h="190042">
                <a:tc rowSpan="4">
                  <a:txBody>
                    <a:bodyPr/>
                    <a:lstStyle/>
                    <a:p>
                      <a:pPr algn="ctr" fontAlgn="ctr"/>
                      <a:r>
                        <a:rPr lang="es-ES" sz="700" u="none" strike="noStrike" dirty="0">
                          <a:effectLst/>
                          <a:latin typeface="+mn-lt"/>
                        </a:rPr>
                        <a:t>DIRECCIÓN DE CAPACIDADES PRODUCTIVAS Y GENERACIÓN DE INGRESOS</a:t>
                      </a:r>
                      <a:endParaRPr lang="es-ES" sz="700" b="0" i="0" u="none" strike="noStrike" dirty="0">
                        <a:solidFill>
                          <a:srgbClr val="000000"/>
                        </a:solidFill>
                        <a:effectLst/>
                        <a:latin typeface="+mn-lt"/>
                      </a:endParaRPr>
                    </a:p>
                  </a:txBody>
                  <a:tcPr marL="3495" marR="3495" marT="3495" marB="0" anchor="ctr"/>
                </a:tc>
                <a:tc>
                  <a:txBody>
                    <a:bodyPr/>
                    <a:lstStyle/>
                    <a:p>
                      <a:pPr algn="l" fontAlgn="ctr"/>
                      <a:r>
                        <a:rPr lang="es-CO" sz="700" u="none" strike="noStrike">
                          <a:effectLst/>
                          <a:latin typeface="+mn-lt"/>
                        </a:rPr>
                        <a:t>CONTRATO INTERADMINISTRATIVO</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a:effectLst/>
                          <a:latin typeface="+mn-lt"/>
                        </a:rPr>
                        <a:t>CORPORACION COLOMBIA INTERNACIONAL CCI</a:t>
                      </a:r>
                      <a:endParaRPr lang="es-CO" sz="700" b="0" i="0" u="none" strike="noStrike">
                        <a:solidFill>
                          <a:srgbClr val="000000"/>
                        </a:solidFill>
                        <a:effectLst/>
                        <a:latin typeface="+mn-lt"/>
                      </a:endParaRPr>
                    </a:p>
                  </a:txBody>
                  <a:tcPr marL="3495" marR="3495" marT="3495" marB="0" anchor="ctr"/>
                </a:tc>
                <a:tc>
                  <a:txBody>
                    <a:bodyPr/>
                    <a:lstStyle/>
                    <a:p>
                      <a:pPr algn="ctr" fontAlgn="ctr"/>
                      <a:r>
                        <a:rPr lang="es-CO" sz="900" u="none" strike="noStrike" dirty="0">
                          <a:effectLst/>
                          <a:latin typeface="+mn-lt"/>
                        </a:rPr>
                        <a:t>20220489</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2.739.479.531,00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174.423.790,00 </a:t>
                      </a:r>
                      <a:endParaRPr lang="es-CO" sz="900" b="0" i="0" u="none" strike="noStrike" dirty="0">
                        <a:solidFill>
                          <a:srgbClr val="000000"/>
                        </a:solidFill>
                        <a:effectLst/>
                        <a:latin typeface="+mn-lt"/>
                      </a:endParaRPr>
                    </a:p>
                  </a:txBody>
                  <a:tcPr marL="3495" marR="3495" marT="3495" marB="0" anchor="ctr"/>
                </a:tc>
                <a:tc rowSpan="4">
                  <a:txBody>
                    <a:bodyPr/>
                    <a:lstStyle/>
                    <a:p>
                      <a:pPr algn="ctr" fontAlgn="ctr"/>
                      <a:r>
                        <a:rPr lang="es-CO" sz="800" u="none" strike="noStrike" dirty="0">
                          <a:effectLst/>
                          <a:latin typeface="+mn-lt"/>
                        </a:rPr>
                        <a:t>     5.434.423.790,00 </a:t>
                      </a:r>
                      <a:endParaRPr lang="es-CO" sz="800" b="0" i="0" u="none" strike="noStrike" dirty="0">
                        <a:solidFill>
                          <a:srgbClr val="000000"/>
                        </a:solidFill>
                        <a:effectLst/>
                        <a:latin typeface="+mn-lt"/>
                      </a:endParaRPr>
                    </a:p>
                  </a:txBody>
                  <a:tcPr marL="3495" marR="3495" marT="3495" marB="0" anchor="ctr"/>
                </a:tc>
                <a:tc rowSpan="4">
                  <a:txBody>
                    <a:bodyPr/>
                    <a:lstStyle/>
                    <a:p>
                      <a:pPr algn="ctr" fontAlgn="ctr"/>
                      <a:r>
                        <a:rPr lang="es-CO" sz="800" u="none" strike="noStrike" dirty="0">
                          <a:effectLst/>
                          <a:latin typeface="+mn-lt"/>
                        </a:rPr>
                        <a:t>SANDRO ROPERO BELTRAN</a:t>
                      </a:r>
                      <a:endParaRPr lang="es-CO" sz="800" b="0" i="0" u="none" strike="noStrike" dirty="0">
                        <a:solidFill>
                          <a:srgbClr val="000000"/>
                        </a:solidFill>
                        <a:effectLst/>
                        <a:latin typeface="+mn-lt"/>
                      </a:endParaRPr>
                    </a:p>
                  </a:txBody>
                  <a:tcPr marL="3495" marR="3495" marT="3495" marB="0" anchor="ctr"/>
                </a:tc>
                <a:extLst>
                  <a:ext uri="{0D108BD9-81ED-4DB2-BD59-A6C34878D82A}">
                    <a16:rowId xmlns:a16="http://schemas.microsoft.com/office/drawing/2014/main" val="10005"/>
                  </a:ext>
                </a:extLst>
              </a:tr>
              <a:tr h="190042">
                <a:tc vMerge="1">
                  <a:txBody>
                    <a:bodyPr/>
                    <a:lstStyle/>
                    <a:p>
                      <a:endParaRPr lang="es-CO"/>
                    </a:p>
                  </a:txBody>
                  <a:tcPr/>
                </a:tc>
                <a:tc>
                  <a:txBody>
                    <a:bodyPr/>
                    <a:lstStyle/>
                    <a:p>
                      <a:pPr algn="l" fontAlgn="ctr"/>
                      <a:r>
                        <a:rPr lang="es-CO" sz="700" u="none" strike="noStrike">
                          <a:effectLst/>
                          <a:latin typeface="+mn-lt"/>
                        </a:rPr>
                        <a:t>OTROS</a:t>
                      </a:r>
                      <a:endParaRPr lang="es-CO" sz="700" b="0" i="0" u="none" strike="noStrike">
                        <a:solidFill>
                          <a:srgbClr val="000000"/>
                        </a:solidFill>
                        <a:effectLst/>
                        <a:latin typeface="+mn-lt"/>
                      </a:endParaRPr>
                    </a:p>
                  </a:txBody>
                  <a:tcPr marL="3495" marR="3495" marT="3495" marB="0" anchor="ctr"/>
                </a:tc>
                <a:tc>
                  <a:txBody>
                    <a:bodyPr/>
                    <a:lstStyle/>
                    <a:p>
                      <a:pPr algn="l" fontAlgn="b"/>
                      <a:r>
                        <a:rPr lang="es-ES" sz="700" u="none" strike="noStrike" dirty="0">
                          <a:effectLst/>
                          <a:latin typeface="+mn-lt"/>
                        </a:rPr>
                        <a:t>PROGRAMA DE LAS NACIONES UNIDAS PARA EL DESARROLLO PNUD</a:t>
                      </a:r>
                      <a:endParaRPr lang="es-ES"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20220690</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900.000.000,00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900.000.000,00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6"/>
                  </a:ext>
                </a:extLst>
              </a:tr>
              <a:tr h="190042">
                <a:tc vMerge="1">
                  <a:txBody>
                    <a:bodyPr/>
                    <a:lstStyle/>
                    <a:p>
                      <a:endParaRPr lang="es-CO"/>
                    </a:p>
                  </a:txBody>
                  <a:tcPr/>
                </a:tc>
                <a:tc>
                  <a:txBody>
                    <a:bodyPr/>
                    <a:lstStyle/>
                    <a:p>
                      <a:pPr algn="l" fontAlgn="ctr"/>
                      <a:r>
                        <a:rPr lang="es-CO" sz="700" u="none" strike="noStrike">
                          <a:effectLst/>
                          <a:latin typeface="+mn-lt"/>
                        </a:rPr>
                        <a:t>OTROS</a:t>
                      </a:r>
                      <a:endParaRPr lang="es-CO" sz="700" b="0" i="0" u="none" strike="noStrike">
                        <a:solidFill>
                          <a:srgbClr val="000000"/>
                        </a:solidFill>
                        <a:effectLst/>
                        <a:latin typeface="+mn-lt"/>
                      </a:endParaRPr>
                    </a:p>
                  </a:txBody>
                  <a:tcPr marL="3495" marR="3495" marT="3495" marB="0" anchor="ctr"/>
                </a:tc>
                <a:tc>
                  <a:txBody>
                    <a:bodyPr/>
                    <a:lstStyle/>
                    <a:p>
                      <a:pPr algn="l" fontAlgn="b"/>
                      <a:r>
                        <a:rPr lang="es-ES" sz="700" u="none" strike="noStrike" dirty="0">
                          <a:effectLst/>
                          <a:latin typeface="+mn-lt"/>
                        </a:rPr>
                        <a:t>PROGRAMA DE LAS NACIONES UNIDAS PARA EL DESARROLLO PNUD</a:t>
                      </a:r>
                      <a:endParaRPr lang="es-ES"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20220691</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6.780.000.000,00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3.390.000.000,00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7"/>
                  </a:ext>
                </a:extLst>
              </a:tr>
              <a:tr h="190042">
                <a:tc vMerge="1">
                  <a:txBody>
                    <a:bodyPr/>
                    <a:lstStyle/>
                    <a:p>
                      <a:endParaRPr lang="es-CO"/>
                    </a:p>
                  </a:txBody>
                  <a:tcPr/>
                </a:tc>
                <a:tc>
                  <a:txBody>
                    <a:bodyPr/>
                    <a:lstStyle/>
                    <a:p>
                      <a:pPr algn="l" fontAlgn="ctr"/>
                      <a:r>
                        <a:rPr lang="es-CO" sz="700" u="none" strike="noStrike">
                          <a:effectLst/>
                          <a:latin typeface="+mn-lt"/>
                        </a:rPr>
                        <a:t>OTROS</a:t>
                      </a:r>
                      <a:endParaRPr lang="es-CO" sz="700" b="0" i="0" u="none" strike="noStrike">
                        <a:solidFill>
                          <a:srgbClr val="000000"/>
                        </a:solidFill>
                        <a:effectLst/>
                        <a:latin typeface="+mn-lt"/>
                      </a:endParaRPr>
                    </a:p>
                  </a:txBody>
                  <a:tcPr marL="3495" marR="3495" marT="3495" marB="0" anchor="ctr"/>
                </a:tc>
                <a:tc>
                  <a:txBody>
                    <a:bodyPr/>
                    <a:lstStyle/>
                    <a:p>
                      <a:pPr algn="l" fontAlgn="b"/>
                      <a:r>
                        <a:rPr lang="es-ES" sz="700" u="none" strike="noStrike" dirty="0">
                          <a:effectLst/>
                          <a:latin typeface="+mn-lt"/>
                        </a:rPr>
                        <a:t>PROGRAMA DE LAS NACIONES UNIDAS PARA EL DESARROLLO PNUD</a:t>
                      </a:r>
                      <a:endParaRPr lang="es-ES"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20220692</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1.940.000.000,00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970.000.000,00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8"/>
                  </a:ext>
                </a:extLst>
              </a:tr>
              <a:tr h="125586">
                <a:tc rowSpan="16">
                  <a:txBody>
                    <a:bodyPr/>
                    <a:lstStyle/>
                    <a:p>
                      <a:pPr algn="ctr" fontAlgn="ctr"/>
                      <a:r>
                        <a:rPr lang="es-ES" sz="700" u="none" strike="noStrike" dirty="0">
                          <a:effectLst/>
                          <a:latin typeface="+mn-lt"/>
                        </a:rPr>
                        <a:t>DIRECCIÓN DE GESTIÓN DE BIENES PÚBLICOS RURALES</a:t>
                      </a:r>
                      <a:endParaRPr lang="es-ES" sz="700" b="0" i="0" u="none" strike="noStrike" dirty="0">
                        <a:solidFill>
                          <a:srgbClr val="000000"/>
                        </a:solidFill>
                        <a:effectLst/>
                        <a:latin typeface="+mn-lt"/>
                      </a:endParaRPr>
                    </a:p>
                  </a:txBody>
                  <a:tcPr marL="3495" marR="3495" marT="3495" marB="0" anchor="ctr"/>
                </a:tc>
                <a:tc>
                  <a:txBody>
                    <a:bodyPr/>
                    <a:lstStyle/>
                    <a:p>
                      <a:pPr algn="l" fontAlgn="ctr"/>
                      <a:r>
                        <a:rPr lang="es-CO" sz="700" u="none" strike="noStrike">
                          <a:effectLst/>
                          <a:latin typeface="+mn-lt"/>
                        </a:rPr>
                        <a:t>CONTRATO DE INTERVENTORIA</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CONSORCIO SCP INTERVENTORIAS</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20210695</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821.286.800,00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821.286.800,00 </a:t>
                      </a:r>
                      <a:endParaRPr lang="es-CO" sz="900" b="0" i="0" u="none" strike="noStrike" dirty="0">
                        <a:solidFill>
                          <a:srgbClr val="000000"/>
                        </a:solidFill>
                        <a:effectLst/>
                        <a:latin typeface="+mn-lt"/>
                      </a:endParaRPr>
                    </a:p>
                  </a:txBody>
                  <a:tcPr marL="3495" marR="3495" marT="3495" marB="0" anchor="ctr"/>
                </a:tc>
                <a:tc rowSpan="16">
                  <a:txBody>
                    <a:bodyPr/>
                    <a:lstStyle/>
                    <a:p>
                      <a:pPr algn="ctr" fontAlgn="ctr"/>
                      <a:r>
                        <a:rPr lang="es-CO" sz="800" u="none" strike="noStrike" dirty="0">
                          <a:effectLst/>
                          <a:latin typeface="+mn-lt"/>
                        </a:rPr>
                        <a:t>   54.357.492.073,41 </a:t>
                      </a:r>
                      <a:endParaRPr lang="es-CO" sz="800" b="0" i="0" u="none" strike="noStrike" dirty="0">
                        <a:solidFill>
                          <a:srgbClr val="000000"/>
                        </a:solidFill>
                        <a:effectLst/>
                        <a:latin typeface="+mn-lt"/>
                      </a:endParaRPr>
                    </a:p>
                  </a:txBody>
                  <a:tcPr marL="3495" marR="3495" marT="3495" marB="0" anchor="ctr"/>
                </a:tc>
                <a:tc rowSpan="16">
                  <a:txBody>
                    <a:bodyPr/>
                    <a:lstStyle/>
                    <a:p>
                      <a:pPr algn="ctr" fontAlgn="ctr"/>
                      <a:r>
                        <a:rPr lang="es-CO" sz="800" u="none" strike="noStrike" dirty="0">
                          <a:effectLst/>
                          <a:latin typeface="+mn-lt"/>
                        </a:rPr>
                        <a:t>FELICIANO CASTILLO HURTADO </a:t>
                      </a:r>
                      <a:endParaRPr lang="es-CO" sz="800" b="0" i="0" u="none" strike="noStrike" dirty="0">
                        <a:solidFill>
                          <a:srgbClr val="000000"/>
                        </a:solidFill>
                        <a:effectLst/>
                        <a:latin typeface="+mn-lt"/>
                      </a:endParaRPr>
                    </a:p>
                  </a:txBody>
                  <a:tcPr marL="3495" marR="3495" marT="3495" marB="0" anchor="ctr"/>
                </a:tc>
                <a:extLst>
                  <a:ext uri="{0D108BD9-81ED-4DB2-BD59-A6C34878D82A}">
                    <a16:rowId xmlns:a16="http://schemas.microsoft.com/office/drawing/2014/main" val="10009"/>
                  </a:ext>
                </a:extLst>
              </a:tr>
              <a:tr h="125586">
                <a:tc vMerge="1">
                  <a:txBody>
                    <a:bodyPr/>
                    <a:lstStyle/>
                    <a:p>
                      <a:endParaRPr lang="es-CO"/>
                    </a:p>
                  </a:txBody>
                  <a:tcPr/>
                </a:tc>
                <a:tc>
                  <a:txBody>
                    <a:bodyPr/>
                    <a:lstStyle/>
                    <a:p>
                      <a:pPr algn="l" fontAlgn="ctr"/>
                      <a:r>
                        <a:rPr lang="es-CO" sz="700" u="none" strike="noStrike">
                          <a:effectLst/>
                          <a:latin typeface="+mn-lt"/>
                        </a:rPr>
                        <a:t>CONTRATO DE INTERVENTORIA</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CORPORACION GRUPO EMPRESARIAL ASES</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20210696</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2.128.077.899,64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2.128.077.899,64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10"/>
                  </a:ext>
                </a:extLst>
              </a:tr>
              <a:tr h="125586">
                <a:tc vMerge="1">
                  <a:txBody>
                    <a:bodyPr/>
                    <a:lstStyle/>
                    <a:p>
                      <a:endParaRPr lang="es-CO"/>
                    </a:p>
                  </a:txBody>
                  <a:tcPr/>
                </a:tc>
                <a:tc>
                  <a:txBody>
                    <a:bodyPr/>
                    <a:lstStyle/>
                    <a:p>
                      <a:pPr algn="l" fontAlgn="ctr"/>
                      <a:r>
                        <a:rPr lang="es-CO" sz="700" u="none" strike="noStrike">
                          <a:effectLst/>
                          <a:latin typeface="+mn-lt"/>
                        </a:rPr>
                        <a:t>CONTRATO DE INTERVENTORIA</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AITEC S. A. S</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20210697</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1.167.894.048,30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1.167.894.048,30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11"/>
                  </a:ext>
                </a:extLst>
              </a:tr>
              <a:tr h="125586">
                <a:tc vMerge="1">
                  <a:txBody>
                    <a:bodyPr/>
                    <a:lstStyle/>
                    <a:p>
                      <a:endParaRPr lang="es-CO"/>
                    </a:p>
                  </a:txBody>
                  <a:tcPr/>
                </a:tc>
                <a:tc>
                  <a:txBody>
                    <a:bodyPr/>
                    <a:lstStyle/>
                    <a:p>
                      <a:pPr algn="l" fontAlgn="ctr"/>
                      <a:r>
                        <a:rPr lang="es-CO" sz="700" u="none" strike="noStrike">
                          <a:effectLst/>
                          <a:latin typeface="+mn-lt"/>
                        </a:rPr>
                        <a:t>CONTRATO DE INTERVENTORIA</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CONSORCIO INTERVENTORES REGIONALES</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20210698</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325.950.424,80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325.950.424,80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12"/>
                  </a:ext>
                </a:extLst>
              </a:tr>
              <a:tr h="190042">
                <a:tc vMerge="1">
                  <a:txBody>
                    <a:bodyPr/>
                    <a:lstStyle/>
                    <a:p>
                      <a:endParaRPr lang="es-CO"/>
                    </a:p>
                  </a:txBody>
                  <a:tcPr/>
                </a:tc>
                <a:tc>
                  <a:txBody>
                    <a:bodyPr/>
                    <a:lstStyle/>
                    <a:p>
                      <a:pPr algn="l" fontAlgn="ctr"/>
                      <a:r>
                        <a:rPr lang="es-CO" sz="700" u="none" strike="noStrike">
                          <a:effectLst/>
                          <a:latin typeface="+mn-lt"/>
                        </a:rPr>
                        <a:t>CONTRATO INTERADMINISTRATIVO</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DEPARTAMENTO DEL VICHADA</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20210656</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6.499.950.600,00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2.999.977.200,00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13"/>
                  </a:ext>
                </a:extLst>
              </a:tr>
              <a:tr h="190042">
                <a:tc vMerge="1">
                  <a:txBody>
                    <a:bodyPr/>
                    <a:lstStyle/>
                    <a:p>
                      <a:endParaRPr lang="es-CO"/>
                    </a:p>
                  </a:txBody>
                  <a:tcPr/>
                </a:tc>
                <a:tc>
                  <a:txBody>
                    <a:bodyPr/>
                    <a:lstStyle/>
                    <a:p>
                      <a:pPr algn="l" fontAlgn="ctr"/>
                      <a:r>
                        <a:rPr lang="es-CO" sz="700" u="none" strike="noStrike">
                          <a:effectLst/>
                          <a:latin typeface="+mn-lt"/>
                        </a:rPr>
                        <a:t>CONTRATO INTERADMINISTRATIVO</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MUNICIPIO DE CHIMICHAGUA</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20210668</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1.405.846.644,60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14"/>
                  </a:ext>
                </a:extLst>
              </a:tr>
              <a:tr h="190042">
                <a:tc vMerge="1">
                  <a:txBody>
                    <a:bodyPr/>
                    <a:lstStyle/>
                    <a:p>
                      <a:endParaRPr lang="es-CO"/>
                    </a:p>
                  </a:txBody>
                  <a:tcPr/>
                </a:tc>
                <a:tc>
                  <a:txBody>
                    <a:bodyPr/>
                    <a:lstStyle/>
                    <a:p>
                      <a:pPr algn="l" fontAlgn="ctr"/>
                      <a:r>
                        <a:rPr lang="es-CO" sz="700" u="none" strike="noStrike">
                          <a:effectLst/>
                          <a:latin typeface="+mn-lt"/>
                        </a:rPr>
                        <a:t>CONTRATO INTERADMINISTRATIVO</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MUNICIPIO DE MOMIL</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20210673</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1.585.132.056,00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15"/>
                  </a:ext>
                </a:extLst>
              </a:tr>
              <a:tr h="190042">
                <a:tc vMerge="1">
                  <a:txBody>
                    <a:bodyPr/>
                    <a:lstStyle/>
                    <a:p>
                      <a:endParaRPr lang="es-CO"/>
                    </a:p>
                  </a:txBody>
                  <a:tcPr/>
                </a:tc>
                <a:tc>
                  <a:txBody>
                    <a:bodyPr/>
                    <a:lstStyle/>
                    <a:p>
                      <a:pPr algn="l" fontAlgn="ctr"/>
                      <a:r>
                        <a:rPr lang="es-CO" sz="700" u="none" strike="noStrike">
                          <a:effectLst/>
                          <a:latin typeface="+mn-lt"/>
                        </a:rPr>
                        <a:t>CONTRATO INTERADMINISTRATIVO</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MUNICIPIO DE CONTADERO</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20210675</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4.526.570.470,50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4.526.570.470,50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16"/>
                  </a:ext>
                </a:extLst>
              </a:tr>
              <a:tr h="190042">
                <a:tc vMerge="1">
                  <a:txBody>
                    <a:bodyPr/>
                    <a:lstStyle/>
                    <a:p>
                      <a:endParaRPr lang="es-CO"/>
                    </a:p>
                  </a:txBody>
                  <a:tcPr/>
                </a:tc>
                <a:tc>
                  <a:txBody>
                    <a:bodyPr/>
                    <a:lstStyle/>
                    <a:p>
                      <a:pPr algn="l" fontAlgn="ctr"/>
                      <a:r>
                        <a:rPr lang="es-CO" sz="700" u="none" strike="noStrike">
                          <a:effectLst/>
                          <a:latin typeface="+mn-lt"/>
                        </a:rPr>
                        <a:t>CONTRATO INTERADMINISTRATIVO</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MUNICIPIO DE BARANOA</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20210677</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7.800.000.000,00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7.800.000.000,00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17"/>
                  </a:ext>
                </a:extLst>
              </a:tr>
              <a:tr h="190042">
                <a:tc vMerge="1">
                  <a:txBody>
                    <a:bodyPr/>
                    <a:lstStyle/>
                    <a:p>
                      <a:endParaRPr lang="es-CO"/>
                    </a:p>
                  </a:txBody>
                  <a:tcPr/>
                </a:tc>
                <a:tc>
                  <a:txBody>
                    <a:bodyPr/>
                    <a:lstStyle/>
                    <a:p>
                      <a:pPr algn="l" fontAlgn="ctr"/>
                      <a:r>
                        <a:rPr lang="es-CO" sz="700" u="none" strike="noStrike">
                          <a:effectLst/>
                          <a:latin typeface="+mn-lt"/>
                        </a:rPr>
                        <a:t>CONTRATO INTERADMINISTRATIVO</a:t>
                      </a:r>
                      <a:endParaRPr lang="es-CO" sz="700" b="0" i="0" u="none" strike="noStrike">
                        <a:solidFill>
                          <a:srgbClr val="000000"/>
                        </a:solidFill>
                        <a:effectLst/>
                        <a:latin typeface="+mn-lt"/>
                      </a:endParaRPr>
                    </a:p>
                  </a:txBody>
                  <a:tcPr marL="3495" marR="3495" marT="3495" marB="0" anchor="ctr"/>
                </a:tc>
                <a:tc>
                  <a:txBody>
                    <a:bodyPr/>
                    <a:lstStyle/>
                    <a:p>
                      <a:pPr algn="l" fontAlgn="b"/>
                      <a:r>
                        <a:rPr lang="es-ES" sz="700" u="none" strike="noStrike" dirty="0">
                          <a:effectLst/>
                          <a:latin typeface="+mn-lt"/>
                        </a:rPr>
                        <a:t>CORPORACION PARA EL DESARROLLO SOCIAL Y CULTURAL DEL VALLE DEL CAUCA</a:t>
                      </a:r>
                      <a:endParaRPr lang="es-ES"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20210680</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2.903.739.270,90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2.903.739.270,90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18"/>
                  </a:ext>
                </a:extLst>
              </a:tr>
              <a:tr h="125586">
                <a:tc vMerge="1">
                  <a:txBody>
                    <a:bodyPr/>
                    <a:lstStyle/>
                    <a:p>
                      <a:endParaRPr lang="es-CO"/>
                    </a:p>
                  </a:txBody>
                  <a:tcPr/>
                </a:tc>
                <a:tc>
                  <a:txBody>
                    <a:bodyPr/>
                    <a:lstStyle/>
                    <a:p>
                      <a:pPr algn="l" fontAlgn="ctr"/>
                      <a:r>
                        <a:rPr lang="es-CO" sz="700" u="none" strike="noStrike">
                          <a:effectLst/>
                          <a:latin typeface="+mn-lt"/>
                        </a:rPr>
                        <a:t>CONVENIO</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DEPARTAMENTO DEL CASANARE</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20210660</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9.750.000.000,00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4.500.000.000,00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19"/>
                  </a:ext>
                </a:extLst>
              </a:tr>
              <a:tr h="125586">
                <a:tc vMerge="1">
                  <a:txBody>
                    <a:bodyPr/>
                    <a:lstStyle/>
                    <a:p>
                      <a:endParaRPr lang="es-CO"/>
                    </a:p>
                  </a:txBody>
                  <a:tcPr/>
                </a:tc>
                <a:tc>
                  <a:txBody>
                    <a:bodyPr/>
                    <a:lstStyle/>
                    <a:p>
                      <a:pPr algn="l" fontAlgn="ctr"/>
                      <a:r>
                        <a:rPr lang="es-CO" sz="700" u="none" strike="noStrike">
                          <a:effectLst/>
                          <a:latin typeface="+mn-lt"/>
                        </a:rPr>
                        <a:t>CONVENIO</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MUNICIPIO DE URAMITA</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20210664</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7.800.000.000,00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3.600.000.000,00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20"/>
                  </a:ext>
                </a:extLst>
              </a:tr>
              <a:tr h="125586">
                <a:tc vMerge="1">
                  <a:txBody>
                    <a:bodyPr/>
                    <a:lstStyle/>
                    <a:p>
                      <a:endParaRPr lang="es-CO"/>
                    </a:p>
                  </a:txBody>
                  <a:tcPr/>
                </a:tc>
                <a:tc>
                  <a:txBody>
                    <a:bodyPr/>
                    <a:lstStyle/>
                    <a:p>
                      <a:pPr algn="l" fontAlgn="ctr"/>
                      <a:r>
                        <a:rPr lang="es-CO" sz="700" u="none" strike="noStrike">
                          <a:effectLst/>
                          <a:latin typeface="+mn-lt"/>
                        </a:rPr>
                        <a:t>CONVENIO</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DEPARTAMENTO DEL META</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20210666</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13.000.000.000,00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4.000.000.000,00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21"/>
                  </a:ext>
                </a:extLst>
              </a:tr>
              <a:tr h="125586">
                <a:tc vMerge="1">
                  <a:txBody>
                    <a:bodyPr/>
                    <a:lstStyle/>
                    <a:p>
                      <a:endParaRPr lang="es-CO"/>
                    </a:p>
                  </a:txBody>
                  <a:tcPr/>
                </a:tc>
                <a:tc>
                  <a:txBody>
                    <a:bodyPr/>
                    <a:lstStyle/>
                    <a:p>
                      <a:pPr algn="l" fontAlgn="ctr"/>
                      <a:r>
                        <a:rPr lang="es-CO" sz="700" u="none" strike="noStrike">
                          <a:effectLst/>
                          <a:latin typeface="+mn-lt"/>
                        </a:rPr>
                        <a:t>CONVENIO</a:t>
                      </a:r>
                      <a:endParaRPr lang="es-CO" sz="700" b="0" i="0" u="none" strike="noStrike">
                        <a:solidFill>
                          <a:srgbClr val="000000"/>
                        </a:solidFill>
                        <a:effectLst/>
                        <a:latin typeface="+mn-lt"/>
                      </a:endParaRPr>
                    </a:p>
                  </a:txBody>
                  <a:tcPr marL="3495" marR="3495" marT="3495" marB="0" anchor="ctr"/>
                </a:tc>
                <a:tc>
                  <a:txBody>
                    <a:bodyPr/>
                    <a:lstStyle/>
                    <a:p>
                      <a:pPr algn="l" fontAlgn="b"/>
                      <a:r>
                        <a:rPr lang="es-ES" sz="700" u="none" strike="noStrike" dirty="0">
                          <a:effectLst/>
                          <a:latin typeface="+mn-lt"/>
                        </a:rPr>
                        <a:t>ASOCIACION DE MUNICIPIOS DEL SINU</a:t>
                      </a:r>
                      <a:endParaRPr lang="es-ES"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20210676</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6.000.000.000,00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6.000.000.000,00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22"/>
                  </a:ext>
                </a:extLst>
              </a:tr>
              <a:tr h="125586">
                <a:tc vMerge="1">
                  <a:txBody>
                    <a:bodyPr/>
                    <a:lstStyle/>
                    <a:p>
                      <a:endParaRPr lang="es-CO"/>
                    </a:p>
                  </a:txBody>
                  <a:tcPr/>
                </a:tc>
                <a:tc>
                  <a:txBody>
                    <a:bodyPr/>
                    <a:lstStyle/>
                    <a:p>
                      <a:pPr algn="l" fontAlgn="ctr"/>
                      <a:r>
                        <a:rPr lang="es-CO" sz="700" u="none" strike="noStrike">
                          <a:effectLst/>
                          <a:latin typeface="+mn-lt"/>
                        </a:rPr>
                        <a:t>CONVENIO</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MUNICIPIO DE COELLO</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20210686</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2.398.135.885,80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2.398.135.885,80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23"/>
                  </a:ext>
                </a:extLst>
              </a:tr>
              <a:tr h="125586">
                <a:tc vMerge="1">
                  <a:txBody>
                    <a:bodyPr/>
                    <a:lstStyle/>
                    <a:p>
                      <a:endParaRPr lang="es-CO"/>
                    </a:p>
                  </a:txBody>
                  <a:tcPr/>
                </a:tc>
                <a:tc>
                  <a:txBody>
                    <a:bodyPr/>
                    <a:lstStyle/>
                    <a:p>
                      <a:pPr algn="l" fontAlgn="ctr"/>
                      <a:r>
                        <a:rPr lang="es-CO" sz="700" u="none" strike="noStrike">
                          <a:effectLst/>
                          <a:latin typeface="+mn-lt"/>
                        </a:rPr>
                        <a:t>RESOLUCION</a:t>
                      </a:r>
                      <a:endParaRPr lang="es-CO" sz="700" b="0" i="0" u="none" strike="noStrike">
                        <a:solidFill>
                          <a:srgbClr val="000000"/>
                        </a:solidFill>
                        <a:effectLst/>
                        <a:latin typeface="+mn-lt"/>
                      </a:endParaRPr>
                    </a:p>
                  </a:txBody>
                  <a:tcPr marL="3495" marR="3495" marT="3495" marB="0" anchor="ctr"/>
                </a:tc>
                <a:tc>
                  <a:txBody>
                    <a:bodyPr/>
                    <a:lstStyle/>
                    <a:p>
                      <a:pPr algn="l" fontAlgn="b"/>
                      <a:r>
                        <a:rPr lang="es-ES" sz="700" u="none" strike="noStrike" dirty="0">
                          <a:effectLst/>
                          <a:latin typeface="+mn-lt"/>
                        </a:rPr>
                        <a:t>BANCO AGRARIO DE COLOMBIA S.A.</a:t>
                      </a:r>
                      <a:endParaRPr lang="es-ES"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00459</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13.203.670.714,47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11.185.860.073,47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24"/>
                  </a:ext>
                </a:extLst>
              </a:tr>
              <a:tr h="190042">
                <a:tc rowSpan="2">
                  <a:txBody>
                    <a:bodyPr/>
                    <a:lstStyle/>
                    <a:p>
                      <a:pPr algn="ctr" fontAlgn="ctr"/>
                      <a:r>
                        <a:rPr lang="es-ES" sz="700" u="none" strike="noStrike" dirty="0">
                          <a:effectLst/>
                          <a:latin typeface="+mn-lt"/>
                        </a:rPr>
                        <a:t>DIRECCIÓN DE LA MUJER RURAL</a:t>
                      </a:r>
                      <a:endParaRPr lang="es-ES" sz="700" b="0" i="0" u="none" strike="noStrike" dirty="0">
                        <a:solidFill>
                          <a:srgbClr val="000000"/>
                        </a:solidFill>
                        <a:effectLst/>
                        <a:latin typeface="+mn-lt"/>
                      </a:endParaRPr>
                    </a:p>
                  </a:txBody>
                  <a:tcPr marL="3495" marR="3495" marT="3495" marB="0" anchor="ctr"/>
                </a:tc>
                <a:tc>
                  <a:txBody>
                    <a:bodyPr/>
                    <a:lstStyle/>
                    <a:p>
                      <a:pPr algn="l" fontAlgn="ctr"/>
                      <a:r>
                        <a:rPr lang="es-ES" sz="700" u="none" strike="noStrike">
                          <a:effectLst/>
                          <a:latin typeface="+mn-lt"/>
                        </a:rPr>
                        <a:t>CONTRATO DE PRESTACION DE SERVICIOS - PROFESIONALES</a:t>
                      </a:r>
                      <a:endParaRPr lang="es-ES"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a:effectLst/>
                          <a:latin typeface="+mn-lt"/>
                        </a:rPr>
                        <a:t>FERREIRA MORETT ALICIA STEFANIA</a:t>
                      </a:r>
                      <a:endParaRPr lang="es-CO" sz="700" b="0" i="0" u="none" strike="noStrike">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20220137</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24.565.000,00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   </a:t>
                      </a:r>
                      <a:endParaRPr lang="es-CO" sz="900" b="0" i="0" u="none" strike="noStrike" dirty="0">
                        <a:solidFill>
                          <a:srgbClr val="000000"/>
                        </a:solidFill>
                        <a:effectLst/>
                        <a:latin typeface="+mn-lt"/>
                      </a:endParaRPr>
                    </a:p>
                  </a:txBody>
                  <a:tcPr marL="3495" marR="3495" marT="3495" marB="0" anchor="ctr"/>
                </a:tc>
                <a:tc rowSpan="2">
                  <a:txBody>
                    <a:bodyPr/>
                    <a:lstStyle/>
                    <a:p>
                      <a:pPr algn="ctr" fontAlgn="ctr"/>
                      <a:r>
                        <a:rPr lang="es-CO" sz="800" u="none" strike="noStrike" dirty="0">
                          <a:effectLst/>
                          <a:latin typeface="+mn-lt"/>
                        </a:rPr>
                        <a:t>                                   -   </a:t>
                      </a:r>
                      <a:endParaRPr lang="es-CO" sz="800" b="0" i="0" u="none" strike="noStrike" dirty="0">
                        <a:solidFill>
                          <a:srgbClr val="000000"/>
                        </a:solidFill>
                        <a:effectLst/>
                        <a:latin typeface="+mn-lt"/>
                      </a:endParaRPr>
                    </a:p>
                  </a:txBody>
                  <a:tcPr marL="3495" marR="3495" marT="3495" marB="0" anchor="ctr"/>
                </a:tc>
                <a:tc rowSpan="2">
                  <a:txBody>
                    <a:bodyPr/>
                    <a:lstStyle/>
                    <a:p>
                      <a:pPr algn="ctr" fontAlgn="ctr"/>
                      <a:endParaRPr lang="es-CO" sz="800" u="none" strike="noStrike" dirty="0">
                        <a:effectLst/>
                        <a:latin typeface="+mn-lt"/>
                      </a:endParaRPr>
                    </a:p>
                    <a:p>
                      <a:pPr algn="ctr" fontAlgn="ctr"/>
                      <a:r>
                        <a:rPr lang="es-CO" sz="800" u="none" strike="noStrike" dirty="0">
                          <a:effectLst/>
                          <a:latin typeface="+mn-lt"/>
                        </a:rPr>
                        <a:t>NANCY ANDREA MORENO LOZANO</a:t>
                      </a:r>
                      <a:endParaRPr lang="es-CO" sz="800" b="0" i="0" u="none" strike="noStrike" dirty="0">
                        <a:solidFill>
                          <a:srgbClr val="000000"/>
                        </a:solidFill>
                        <a:effectLst/>
                        <a:latin typeface="+mn-lt"/>
                      </a:endParaRPr>
                    </a:p>
                  </a:txBody>
                  <a:tcPr marL="3495" marR="3495" marT="3495" marB="0" anchor="ctr"/>
                </a:tc>
                <a:extLst>
                  <a:ext uri="{0D108BD9-81ED-4DB2-BD59-A6C34878D82A}">
                    <a16:rowId xmlns:a16="http://schemas.microsoft.com/office/drawing/2014/main" val="10025"/>
                  </a:ext>
                </a:extLst>
              </a:tr>
              <a:tr h="190042">
                <a:tc vMerge="1">
                  <a:txBody>
                    <a:bodyPr/>
                    <a:lstStyle/>
                    <a:p>
                      <a:endParaRPr lang="es-CO"/>
                    </a:p>
                  </a:txBody>
                  <a:tcPr/>
                </a:tc>
                <a:tc>
                  <a:txBody>
                    <a:bodyPr/>
                    <a:lstStyle/>
                    <a:p>
                      <a:pPr algn="l" fontAlgn="ctr"/>
                      <a:r>
                        <a:rPr lang="es-ES" sz="700" u="none" strike="noStrike">
                          <a:effectLst/>
                          <a:latin typeface="+mn-lt"/>
                        </a:rPr>
                        <a:t>CONTRATO DE PRESTACION DE SERVICIOS - PROFESIONALES</a:t>
                      </a:r>
                      <a:endParaRPr lang="es-ES"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a:effectLst/>
                          <a:latin typeface="+mn-lt"/>
                        </a:rPr>
                        <a:t>PRADA QUIÑONES MARIA JULIANA</a:t>
                      </a:r>
                      <a:endParaRPr lang="es-CO" sz="700" b="0" i="0" u="none" strike="noStrike">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20220148</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3.000.000,00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26"/>
                  </a:ext>
                </a:extLst>
              </a:tr>
              <a:tr h="190042">
                <a:tc rowSpan="2">
                  <a:txBody>
                    <a:bodyPr/>
                    <a:lstStyle/>
                    <a:p>
                      <a:pPr algn="ctr" fontAlgn="ctr"/>
                      <a:r>
                        <a:rPr lang="es-ES" sz="700" u="none" strike="noStrike" dirty="0">
                          <a:effectLst/>
                          <a:latin typeface="+mn-lt"/>
                        </a:rPr>
                        <a:t>OFICINA DE TECNOLOGÍAS DE LA INFORMACIÓN Y LAS COMUNICACIONES</a:t>
                      </a:r>
                      <a:endParaRPr lang="es-ES" sz="700" b="0" i="0" u="none" strike="noStrike" dirty="0">
                        <a:solidFill>
                          <a:srgbClr val="000000"/>
                        </a:solidFill>
                        <a:effectLst/>
                        <a:latin typeface="+mn-lt"/>
                      </a:endParaRPr>
                    </a:p>
                  </a:txBody>
                  <a:tcPr marL="3495" marR="3495" marT="3495" marB="0" anchor="ctr"/>
                </a:tc>
                <a:tc>
                  <a:txBody>
                    <a:bodyPr/>
                    <a:lstStyle/>
                    <a:p>
                      <a:pPr algn="l" fontAlgn="ctr"/>
                      <a:r>
                        <a:rPr lang="es-ES" sz="700" u="none" strike="noStrike">
                          <a:effectLst/>
                          <a:latin typeface="+mn-lt"/>
                        </a:rPr>
                        <a:t>CONTRATO DE COMPRA VENTA Y SUMINISTROS</a:t>
                      </a:r>
                      <a:endParaRPr lang="es-ES"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a:effectLst/>
                          <a:latin typeface="+mn-lt"/>
                        </a:rPr>
                        <a:t>ADSUM SOLUCIONES TECNOLOGICAS S.A.S</a:t>
                      </a:r>
                      <a:endParaRPr lang="es-CO" sz="700" b="0" i="0" u="none" strike="noStrike">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20220684</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526.200.000,00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   </a:t>
                      </a:r>
                      <a:endParaRPr lang="es-CO" sz="900" b="0" i="0" u="none" strike="noStrike" dirty="0">
                        <a:solidFill>
                          <a:srgbClr val="000000"/>
                        </a:solidFill>
                        <a:effectLst/>
                        <a:latin typeface="+mn-lt"/>
                      </a:endParaRPr>
                    </a:p>
                  </a:txBody>
                  <a:tcPr marL="3495" marR="3495" marT="3495" marB="0" anchor="ctr"/>
                </a:tc>
                <a:tc rowSpan="2">
                  <a:txBody>
                    <a:bodyPr/>
                    <a:lstStyle/>
                    <a:p>
                      <a:pPr algn="ctr" fontAlgn="ctr"/>
                      <a:r>
                        <a:rPr lang="es-CO" sz="800" u="none" strike="noStrike" dirty="0">
                          <a:effectLst/>
                          <a:latin typeface="+mn-lt"/>
                        </a:rPr>
                        <a:t>                                   -   </a:t>
                      </a:r>
                      <a:endParaRPr lang="es-CO" sz="800" b="0" i="0" u="none" strike="noStrike" dirty="0">
                        <a:solidFill>
                          <a:srgbClr val="000000"/>
                        </a:solidFill>
                        <a:effectLst/>
                        <a:latin typeface="+mn-lt"/>
                      </a:endParaRPr>
                    </a:p>
                  </a:txBody>
                  <a:tcPr marL="3495" marR="3495" marT="3495" marB="0" anchor="ctr"/>
                </a:tc>
                <a:tc rowSpan="2">
                  <a:txBody>
                    <a:bodyPr/>
                    <a:lstStyle/>
                    <a:p>
                      <a:pPr algn="ctr" fontAlgn="ctr"/>
                      <a:endParaRPr lang="es-CO" sz="800" u="none" strike="noStrike" dirty="0">
                        <a:effectLst/>
                        <a:latin typeface="+mn-lt"/>
                      </a:endParaRPr>
                    </a:p>
                    <a:p>
                      <a:pPr algn="ctr" fontAlgn="ctr"/>
                      <a:r>
                        <a:rPr lang="es-CO" sz="800" u="none" strike="noStrike" dirty="0">
                          <a:effectLst/>
                          <a:latin typeface="+mn-lt"/>
                        </a:rPr>
                        <a:t>TULIA ESTELA LLORENTE CASTILLO</a:t>
                      </a:r>
                      <a:endParaRPr lang="es-CO" sz="800" b="0" i="0" u="none" strike="noStrike" dirty="0">
                        <a:solidFill>
                          <a:srgbClr val="000000"/>
                        </a:solidFill>
                        <a:effectLst/>
                        <a:latin typeface="+mn-lt"/>
                      </a:endParaRPr>
                    </a:p>
                  </a:txBody>
                  <a:tcPr marL="3495" marR="3495" marT="3495" marB="0" anchor="ctr"/>
                </a:tc>
                <a:extLst>
                  <a:ext uri="{0D108BD9-81ED-4DB2-BD59-A6C34878D82A}">
                    <a16:rowId xmlns:a16="http://schemas.microsoft.com/office/drawing/2014/main" val="10027"/>
                  </a:ext>
                </a:extLst>
              </a:tr>
              <a:tr h="190042">
                <a:tc vMerge="1">
                  <a:txBody>
                    <a:bodyPr/>
                    <a:lstStyle/>
                    <a:p>
                      <a:endParaRPr lang="es-CO"/>
                    </a:p>
                  </a:txBody>
                  <a:tcPr/>
                </a:tc>
                <a:tc>
                  <a:txBody>
                    <a:bodyPr/>
                    <a:lstStyle/>
                    <a:p>
                      <a:pPr algn="l" fontAlgn="ctr"/>
                      <a:r>
                        <a:rPr lang="es-CO" sz="700" u="none" strike="noStrike">
                          <a:effectLst/>
                          <a:latin typeface="+mn-lt"/>
                        </a:rPr>
                        <a:t>CONTRATO DE PRESTACION DE SERVICIOS</a:t>
                      </a:r>
                      <a:endParaRPr lang="es-CO" sz="700" b="0" i="0" u="none" strike="noStrike">
                        <a:solidFill>
                          <a:srgbClr val="000000"/>
                        </a:solidFill>
                        <a:effectLst/>
                        <a:latin typeface="+mn-lt"/>
                      </a:endParaRPr>
                    </a:p>
                  </a:txBody>
                  <a:tcPr marL="3495" marR="3495" marT="3495" marB="0" anchor="ctr"/>
                </a:tc>
                <a:tc>
                  <a:txBody>
                    <a:bodyPr/>
                    <a:lstStyle/>
                    <a:p>
                      <a:pPr algn="l" fontAlgn="b"/>
                      <a:r>
                        <a:rPr lang="en-US" sz="700" u="none" strike="noStrike">
                          <a:effectLst/>
                          <a:latin typeface="+mn-lt"/>
                        </a:rPr>
                        <a:t>HEINSOHN HUMAN GLOBAL SOLUTIONS S.A.S.</a:t>
                      </a:r>
                      <a:endParaRPr lang="en-US" sz="700" b="0" i="0" u="none" strike="noStrike">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20220035</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11.400.000,00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28"/>
                  </a:ext>
                </a:extLst>
              </a:tr>
              <a:tr h="190042">
                <a:tc rowSpan="3">
                  <a:txBody>
                    <a:bodyPr/>
                    <a:lstStyle/>
                    <a:p>
                      <a:pPr algn="ctr" fontAlgn="ctr"/>
                      <a:r>
                        <a:rPr lang="es-CO" sz="700" u="none" strike="noStrike" dirty="0">
                          <a:effectLst/>
                          <a:latin typeface="+mn-lt"/>
                        </a:rPr>
                        <a:t>SUBDIRECCIÓN ADMINISTRATIVA</a:t>
                      </a:r>
                      <a:endParaRPr lang="es-CO" sz="700" b="0" i="0" u="none" strike="noStrike" dirty="0">
                        <a:solidFill>
                          <a:srgbClr val="000000"/>
                        </a:solidFill>
                        <a:effectLst/>
                        <a:latin typeface="+mn-lt"/>
                      </a:endParaRPr>
                    </a:p>
                  </a:txBody>
                  <a:tcPr marL="3495" marR="3495" marT="3495" marB="0" anchor="ctr"/>
                </a:tc>
                <a:tc>
                  <a:txBody>
                    <a:bodyPr/>
                    <a:lstStyle/>
                    <a:p>
                      <a:pPr algn="l" fontAlgn="ctr"/>
                      <a:r>
                        <a:rPr lang="es-ES" sz="700" u="none" strike="noStrike">
                          <a:effectLst/>
                          <a:latin typeface="+mn-lt"/>
                        </a:rPr>
                        <a:t>CONTRATO DE COMPRA VENTA Y SUMINISTROS</a:t>
                      </a:r>
                      <a:endParaRPr lang="es-ES" sz="700" b="0" i="0" u="none" strike="noStrike">
                        <a:solidFill>
                          <a:srgbClr val="000000"/>
                        </a:solidFill>
                        <a:effectLst/>
                        <a:latin typeface="+mn-lt"/>
                      </a:endParaRPr>
                    </a:p>
                  </a:txBody>
                  <a:tcPr marL="3495" marR="3495" marT="3495" marB="0" anchor="ctr"/>
                </a:tc>
                <a:tc>
                  <a:txBody>
                    <a:bodyPr/>
                    <a:lstStyle/>
                    <a:p>
                      <a:pPr algn="l" fontAlgn="b"/>
                      <a:r>
                        <a:rPr lang="es-ES" sz="700" u="none" strike="noStrike" dirty="0">
                          <a:effectLst/>
                          <a:latin typeface="+mn-lt"/>
                        </a:rPr>
                        <a:t>FRIO KING IMPORTACIONES Y DISTRIBUCIONES S.A.S.</a:t>
                      </a:r>
                      <a:endParaRPr lang="es-ES"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20220637</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31.217.100,00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   </a:t>
                      </a:r>
                      <a:endParaRPr lang="es-CO" sz="900" b="0" i="0" u="none" strike="noStrike" dirty="0">
                        <a:solidFill>
                          <a:srgbClr val="000000"/>
                        </a:solidFill>
                        <a:effectLst/>
                        <a:latin typeface="+mn-lt"/>
                      </a:endParaRPr>
                    </a:p>
                  </a:txBody>
                  <a:tcPr marL="3495" marR="3495" marT="3495" marB="0" anchor="ctr"/>
                </a:tc>
                <a:tc rowSpan="3">
                  <a:txBody>
                    <a:bodyPr/>
                    <a:lstStyle/>
                    <a:p>
                      <a:pPr algn="ctr" fontAlgn="ctr"/>
                      <a:r>
                        <a:rPr lang="es-CO" sz="800" u="none" strike="noStrike" dirty="0">
                          <a:effectLst/>
                          <a:latin typeface="+mn-lt"/>
                        </a:rPr>
                        <a:t>         912.800.000,00 </a:t>
                      </a:r>
                      <a:endParaRPr lang="es-CO" sz="800" b="0" i="0" u="none" strike="noStrike" dirty="0">
                        <a:solidFill>
                          <a:srgbClr val="000000"/>
                        </a:solidFill>
                        <a:effectLst/>
                        <a:latin typeface="+mn-lt"/>
                      </a:endParaRPr>
                    </a:p>
                  </a:txBody>
                  <a:tcPr marL="3495" marR="3495" marT="3495" marB="0" anchor="ctr"/>
                </a:tc>
                <a:tc rowSpan="3">
                  <a:txBody>
                    <a:bodyPr/>
                    <a:lstStyle/>
                    <a:p>
                      <a:pPr algn="ctr" fontAlgn="ctr"/>
                      <a:endParaRPr lang="es-CO" sz="800" u="none" strike="noStrike" dirty="0">
                        <a:effectLst/>
                        <a:latin typeface="+mn-lt"/>
                      </a:endParaRPr>
                    </a:p>
                    <a:p>
                      <a:pPr algn="ctr" fontAlgn="ctr"/>
                      <a:r>
                        <a:rPr lang="es-CO" sz="800" u="none" strike="noStrike" dirty="0">
                          <a:effectLst/>
                          <a:latin typeface="+mn-lt"/>
                        </a:rPr>
                        <a:t>MARTHA LUCIA SANTANA CERDA</a:t>
                      </a:r>
                      <a:endParaRPr lang="es-CO" sz="800" b="0" i="0" u="none" strike="noStrike" dirty="0">
                        <a:solidFill>
                          <a:srgbClr val="000000"/>
                        </a:solidFill>
                        <a:effectLst/>
                        <a:latin typeface="+mn-lt"/>
                      </a:endParaRPr>
                    </a:p>
                  </a:txBody>
                  <a:tcPr marL="3495" marR="3495" marT="3495" marB="0" anchor="ctr"/>
                </a:tc>
                <a:extLst>
                  <a:ext uri="{0D108BD9-81ED-4DB2-BD59-A6C34878D82A}">
                    <a16:rowId xmlns:a16="http://schemas.microsoft.com/office/drawing/2014/main" val="10029"/>
                  </a:ext>
                </a:extLst>
              </a:tr>
              <a:tr h="190042">
                <a:tc vMerge="1">
                  <a:txBody>
                    <a:bodyPr/>
                    <a:lstStyle/>
                    <a:p>
                      <a:endParaRPr lang="es-CO"/>
                    </a:p>
                  </a:txBody>
                  <a:tcPr/>
                </a:tc>
                <a:tc>
                  <a:txBody>
                    <a:bodyPr/>
                    <a:lstStyle/>
                    <a:p>
                      <a:pPr algn="l" fontAlgn="ctr"/>
                      <a:r>
                        <a:rPr lang="es-CO" sz="700" u="none" strike="noStrike">
                          <a:effectLst/>
                          <a:latin typeface="+mn-lt"/>
                        </a:rPr>
                        <a:t>CONTRATO DE PRESTACION DE SERVICIOS</a:t>
                      </a:r>
                      <a:endParaRPr lang="es-CO"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UT DIGIROLLOS</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20220687</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912.800.000,00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912.800.000,00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30"/>
                  </a:ext>
                </a:extLst>
              </a:tr>
              <a:tr h="190042">
                <a:tc vMerge="1">
                  <a:txBody>
                    <a:bodyPr/>
                    <a:lstStyle/>
                    <a:p>
                      <a:endParaRPr lang="es-CO"/>
                    </a:p>
                  </a:txBody>
                  <a:tcPr/>
                </a:tc>
                <a:tc>
                  <a:txBody>
                    <a:bodyPr/>
                    <a:lstStyle/>
                    <a:p>
                      <a:pPr algn="l" fontAlgn="ctr"/>
                      <a:r>
                        <a:rPr lang="es-ES" sz="700" u="none" strike="noStrike">
                          <a:effectLst/>
                          <a:latin typeface="+mn-lt"/>
                        </a:rPr>
                        <a:t>CONTRATO DE PRESTACION DE SERVICIOS - PROFESIONALES</a:t>
                      </a:r>
                      <a:endParaRPr lang="es-ES" sz="700" b="0" i="0" u="none" strike="noStrike">
                        <a:solidFill>
                          <a:srgbClr val="000000"/>
                        </a:solidFill>
                        <a:effectLst/>
                        <a:latin typeface="+mn-lt"/>
                      </a:endParaRPr>
                    </a:p>
                  </a:txBody>
                  <a:tcPr marL="3495" marR="3495" marT="3495" marB="0" anchor="ctr"/>
                </a:tc>
                <a:tc>
                  <a:txBody>
                    <a:bodyPr/>
                    <a:lstStyle/>
                    <a:p>
                      <a:pPr algn="l" fontAlgn="b"/>
                      <a:r>
                        <a:rPr lang="es-CO" sz="700" u="none" strike="noStrike" dirty="0">
                          <a:effectLst/>
                          <a:latin typeface="+mn-lt"/>
                        </a:rPr>
                        <a:t>ORTEGON TORRES YINET FARID</a:t>
                      </a:r>
                      <a:endParaRPr lang="es-CO" sz="700" b="0" i="0" u="none" strike="noStrike" dirty="0">
                        <a:solidFill>
                          <a:srgbClr val="000000"/>
                        </a:solidFill>
                        <a:effectLst/>
                        <a:latin typeface="+mn-lt"/>
                      </a:endParaRPr>
                    </a:p>
                  </a:txBody>
                  <a:tcPr marL="3495" marR="3495" marT="3495" marB="0" anchor="ctr"/>
                </a:tc>
                <a:tc>
                  <a:txBody>
                    <a:bodyPr/>
                    <a:lstStyle/>
                    <a:p>
                      <a:pPr algn="ctr" fontAlgn="ctr"/>
                      <a:r>
                        <a:rPr lang="es-CO" sz="900" u="none" strike="noStrike">
                          <a:effectLst/>
                          <a:latin typeface="+mn-lt"/>
                        </a:rPr>
                        <a:t>20220274</a:t>
                      </a:r>
                      <a:endParaRPr lang="es-CO" sz="900" b="0" i="0" u="none" strike="noStrike">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3.128.000,00 </a:t>
                      </a:r>
                      <a:endParaRPr lang="es-CO" sz="900" b="0" i="0" u="none" strike="noStrike" dirty="0">
                        <a:solidFill>
                          <a:srgbClr val="000000"/>
                        </a:solidFill>
                        <a:effectLst/>
                        <a:latin typeface="+mn-lt"/>
                      </a:endParaRPr>
                    </a:p>
                  </a:txBody>
                  <a:tcPr marL="3495" marR="3495" marT="3495" marB="0" anchor="ctr"/>
                </a:tc>
                <a:tc>
                  <a:txBody>
                    <a:bodyPr/>
                    <a:lstStyle/>
                    <a:p>
                      <a:pPr algn="r" fontAlgn="ctr"/>
                      <a:r>
                        <a:rPr lang="es-CO" sz="900" u="none" strike="noStrike" dirty="0">
                          <a:effectLst/>
                          <a:latin typeface="+mn-lt"/>
                        </a:rPr>
                        <a:t>-   </a:t>
                      </a:r>
                      <a:endParaRPr lang="es-CO" sz="900" b="0" i="0" u="none" strike="noStrike" dirty="0">
                        <a:solidFill>
                          <a:srgbClr val="000000"/>
                        </a:solidFill>
                        <a:effectLst/>
                        <a:latin typeface="+mn-lt"/>
                      </a:endParaRPr>
                    </a:p>
                  </a:txBody>
                  <a:tcPr marL="3495" marR="3495" marT="3495"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31"/>
                  </a:ext>
                </a:extLst>
              </a:tr>
              <a:tr h="243464">
                <a:tc>
                  <a:txBody>
                    <a:bodyPr/>
                    <a:lstStyle/>
                    <a:p>
                      <a:pPr algn="ctr" fontAlgn="b"/>
                      <a:r>
                        <a:rPr lang="es-CO" sz="900" u="none" strike="noStrike" dirty="0">
                          <a:solidFill>
                            <a:schemeClr val="bg1"/>
                          </a:solidFill>
                          <a:effectLst/>
                          <a:latin typeface="+mn-lt"/>
                        </a:rPr>
                        <a:t>Total general</a:t>
                      </a:r>
                      <a:endParaRPr lang="es-CO" sz="900" b="1" i="0" u="none" strike="noStrike" dirty="0">
                        <a:solidFill>
                          <a:schemeClr val="bg1"/>
                        </a:solidFill>
                        <a:effectLst/>
                        <a:latin typeface="+mn-lt"/>
                      </a:endParaRPr>
                    </a:p>
                  </a:txBody>
                  <a:tcPr marL="3495" marR="3495" marT="3495" marB="0" anchor="ctr">
                    <a:solidFill>
                      <a:srgbClr val="C49E41"/>
                    </a:solidFill>
                  </a:tcPr>
                </a:tc>
                <a:tc>
                  <a:txBody>
                    <a:bodyPr/>
                    <a:lstStyle/>
                    <a:p>
                      <a:pPr algn="ctr" fontAlgn="b"/>
                      <a:r>
                        <a:rPr lang="es-CO" sz="800" u="none" strike="noStrike" dirty="0">
                          <a:solidFill>
                            <a:schemeClr val="bg1"/>
                          </a:solidFill>
                          <a:effectLst/>
                          <a:latin typeface="+mn-lt"/>
                        </a:rPr>
                        <a:t> </a:t>
                      </a:r>
                      <a:endParaRPr lang="es-CO" sz="800" b="0" i="0" u="none" strike="noStrike" dirty="0">
                        <a:solidFill>
                          <a:schemeClr val="bg1"/>
                        </a:solidFill>
                        <a:effectLst/>
                        <a:latin typeface="+mn-lt"/>
                      </a:endParaRPr>
                    </a:p>
                  </a:txBody>
                  <a:tcPr marL="3495" marR="3495" marT="3495" marB="0" anchor="ctr">
                    <a:solidFill>
                      <a:srgbClr val="C49E41"/>
                    </a:solidFill>
                  </a:tcPr>
                </a:tc>
                <a:tc>
                  <a:txBody>
                    <a:bodyPr/>
                    <a:lstStyle/>
                    <a:p>
                      <a:pPr algn="ctr" fontAlgn="b"/>
                      <a:r>
                        <a:rPr lang="es-CO" sz="800" u="none" strike="noStrike" dirty="0">
                          <a:solidFill>
                            <a:schemeClr val="bg1"/>
                          </a:solidFill>
                          <a:effectLst/>
                          <a:latin typeface="+mn-lt"/>
                        </a:rPr>
                        <a:t> </a:t>
                      </a:r>
                      <a:endParaRPr lang="es-CO" sz="800" b="0" i="0" u="none" strike="noStrike" dirty="0">
                        <a:solidFill>
                          <a:schemeClr val="bg1"/>
                        </a:solidFill>
                        <a:effectLst/>
                        <a:latin typeface="+mn-lt"/>
                      </a:endParaRPr>
                    </a:p>
                  </a:txBody>
                  <a:tcPr marL="3495" marR="3495" marT="3495" marB="0" anchor="ctr">
                    <a:solidFill>
                      <a:srgbClr val="C49E41"/>
                    </a:solidFill>
                  </a:tcPr>
                </a:tc>
                <a:tc>
                  <a:txBody>
                    <a:bodyPr/>
                    <a:lstStyle/>
                    <a:p>
                      <a:pPr algn="ctr" fontAlgn="ctr"/>
                      <a:r>
                        <a:rPr lang="es-CO" sz="900" u="none" strike="noStrike" dirty="0">
                          <a:solidFill>
                            <a:schemeClr val="bg1"/>
                          </a:solidFill>
                          <a:effectLst/>
                          <a:latin typeface="+mn-lt"/>
                        </a:rPr>
                        <a:t> </a:t>
                      </a:r>
                      <a:endParaRPr lang="es-CO" sz="900" b="0" i="0" u="none" strike="noStrike" dirty="0">
                        <a:solidFill>
                          <a:schemeClr val="bg1"/>
                        </a:solidFill>
                        <a:effectLst/>
                        <a:latin typeface="+mn-lt"/>
                      </a:endParaRPr>
                    </a:p>
                  </a:txBody>
                  <a:tcPr marL="3495" marR="3495" marT="3495" marB="0" anchor="ctr">
                    <a:solidFill>
                      <a:srgbClr val="C49E41"/>
                    </a:solidFill>
                  </a:tcPr>
                </a:tc>
                <a:tc>
                  <a:txBody>
                    <a:bodyPr/>
                    <a:lstStyle/>
                    <a:p>
                      <a:pPr algn="ctr" fontAlgn="ctr"/>
                      <a:r>
                        <a:rPr lang="es-CO" sz="900" u="none" strike="noStrike" dirty="0">
                          <a:solidFill>
                            <a:schemeClr val="bg1"/>
                          </a:solidFill>
                          <a:effectLst/>
                          <a:latin typeface="+mn-lt"/>
                        </a:rPr>
                        <a:t>                124.476.657.778,01 </a:t>
                      </a:r>
                      <a:endParaRPr lang="es-CO" sz="900" b="0" i="0" u="none" strike="noStrike" dirty="0">
                        <a:solidFill>
                          <a:schemeClr val="bg1"/>
                        </a:solidFill>
                        <a:effectLst/>
                        <a:latin typeface="+mn-lt"/>
                      </a:endParaRPr>
                    </a:p>
                  </a:txBody>
                  <a:tcPr marL="3495" marR="3495" marT="3495" marB="0" anchor="ctr">
                    <a:solidFill>
                      <a:srgbClr val="C49E41"/>
                    </a:solidFill>
                  </a:tcPr>
                </a:tc>
                <a:tc>
                  <a:txBody>
                    <a:bodyPr/>
                    <a:lstStyle/>
                    <a:p>
                      <a:pPr algn="ctr" fontAlgn="ctr"/>
                      <a:r>
                        <a:rPr lang="es-CO" sz="900" u="none" strike="noStrike" dirty="0">
                          <a:solidFill>
                            <a:schemeClr val="bg1"/>
                          </a:solidFill>
                          <a:effectLst/>
                          <a:latin typeface="+mn-lt"/>
                        </a:rPr>
                        <a:t>89.093.329.195,41 </a:t>
                      </a:r>
                      <a:endParaRPr lang="es-CO" sz="900" b="0" i="0" u="none" strike="noStrike" dirty="0">
                        <a:solidFill>
                          <a:schemeClr val="bg1"/>
                        </a:solidFill>
                        <a:effectLst/>
                        <a:latin typeface="+mn-lt"/>
                      </a:endParaRPr>
                    </a:p>
                  </a:txBody>
                  <a:tcPr marL="3495" marR="3495" marT="3495" marB="0" anchor="ctr">
                    <a:solidFill>
                      <a:srgbClr val="C49E41"/>
                    </a:solidFill>
                  </a:tcPr>
                </a:tc>
                <a:tc>
                  <a:txBody>
                    <a:bodyPr/>
                    <a:lstStyle/>
                    <a:p>
                      <a:pPr algn="ctr" fontAlgn="ctr"/>
                      <a:r>
                        <a:rPr lang="es-CO" sz="900" u="none" strike="noStrike" dirty="0">
                          <a:solidFill>
                            <a:schemeClr val="bg1"/>
                          </a:solidFill>
                          <a:effectLst/>
                          <a:latin typeface="+mn-lt"/>
                        </a:rPr>
                        <a:t> </a:t>
                      </a:r>
                      <a:endParaRPr lang="es-CO" sz="900" b="0" i="0" u="none" strike="noStrike" dirty="0">
                        <a:solidFill>
                          <a:schemeClr val="bg1"/>
                        </a:solidFill>
                        <a:effectLst/>
                        <a:latin typeface="+mn-lt"/>
                      </a:endParaRPr>
                    </a:p>
                  </a:txBody>
                  <a:tcPr marL="3495" marR="3495" marT="3495" marB="0" anchor="ctr">
                    <a:solidFill>
                      <a:srgbClr val="C49E41"/>
                    </a:solidFill>
                  </a:tcPr>
                </a:tc>
                <a:tc>
                  <a:txBody>
                    <a:bodyPr/>
                    <a:lstStyle/>
                    <a:p>
                      <a:pPr algn="ctr" fontAlgn="b"/>
                      <a:r>
                        <a:rPr lang="es-CO" sz="900" u="none" strike="noStrike" dirty="0">
                          <a:solidFill>
                            <a:schemeClr val="bg1"/>
                          </a:solidFill>
                          <a:effectLst/>
                          <a:latin typeface="+mn-lt"/>
                        </a:rPr>
                        <a:t> </a:t>
                      </a:r>
                      <a:endParaRPr lang="es-CO" sz="900" b="0" i="0" u="none" strike="noStrike" dirty="0">
                        <a:solidFill>
                          <a:schemeClr val="bg1"/>
                        </a:solidFill>
                        <a:effectLst/>
                        <a:latin typeface="+mn-lt"/>
                      </a:endParaRPr>
                    </a:p>
                  </a:txBody>
                  <a:tcPr marL="3495" marR="3495" marT="3495" marB="0" anchor="ctr">
                    <a:solidFill>
                      <a:srgbClr val="C49E41"/>
                    </a:solidFill>
                  </a:tcPr>
                </a:tc>
                <a:extLst>
                  <a:ext uri="{0D108BD9-81ED-4DB2-BD59-A6C34878D82A}">
                    <a16:rowId xmlns:a16="http://schemas.microsoft.com/office/drawing/2014/main" val="10032"/>
                  </a:ext>
                </a:extLst>
              </a:tr>
            </a:tbl>
          </a:graphicData>
        </a:graphic>
      </p:graphicFrame>
    </p:spTree>
    <p:extLst>
      <p:ext uri="{BB962C8B-B14F-4D97-AF65-F5344CB8AC3E}">
        <p14:creationId xmlns:p14="http://schemas.microsoft.com/office/powerpoint/2010/main" val="329794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202D828-8D4E-2946-4433-A7528AC5B339}"/>
              </a:ext>
            </a:extLst>
          </p:cNvPr>
          <p:cNvSpPr>
            <a:spLocks noGrp="1"/>
          </p:cNvSpPr>
          <p:nvPr/>
        </p:nvSpPr>
        <p:spPr>
          <a:xfrm>
            <a:off x="2675505" y="377361"/>
            <a:ext cx="7340661" cy="441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a:ln>
                  <a:noFill/>
                </a:ln>
                <a:solidFill>
                  <a:srgbClr val="C49E41"/>
                </a:solidFill>
                <a:effectLst/>
                <a:uLnTx/>
                <a:uFillTx/>
                <a:latin typeface="Monserrat"/>
                <a:ea typeface="+mj-ea"/>
                <a:cs typeface="+mj-cs"/>
              </a:rPr>
              <a:t>NORMATIVIDAD RESERVAS PRESUPUESTALES</a:t>
            </a:r>
            <a:endParaRPr kumimoji="0" lang="es-ES" sz="2400" b="0" i="0" u="none" strike="noStrike" kern="1200" cap="none" spc="0" normalizeH="0" baseline="0" noProof="0" dirty="0">
              <a:ln>
                <a:noFill/>
              </a:ln>
              <a:solidFill>
                <a:srgbClr val="C49E41"/>
              </a:solidFill>
              <a:effectLst/>
              <a:uLnTx/>
              <a:uFillTx/>
              <a:latin typeface="Monserrat"/>
              <a:ea typeface="+mj-ea"/>
              <a:cs typeface="+mj-cs"/>
            </a:endParaRPr>
          </a:p>
        </p:txBody>
      </p:sp>
      <p:sp>
        <p:nvSpPr>
          <p:cNvPr id="5" name="CuadroTexto 2">
            <a:extLst>
              <a:ext uri="{FF2B5EF4-FFF2-40B4-BE49-F238E27FC236}">
                <a16:creationId xmlns:a16="http://schemas.microsoft.com/office/drawing/2014/main" id="{F68C6A16-6D0A-468F-2C24-3E560D1F56DF}"/>
              </a:ext>
            </a:extLst>
          </p:cNvPr>
          <p:cNvSpPr txBox="1"/>
          <p:nvPr/>
        </p:nvSpPr>
        <p:spPr>
          <a:xfrm>
            <a:off x="473148" y="1478147"/>
            <a:ext cx="4965404" cy="44935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a:ln>
                  <a:noFill/>
                </a:ln>
                <a:solidFill>
                  <a:prstClr val="black"/>
                </a:solidFill>
                <a:effectLst/>
                <a:uLnTx/>
                <a:uFillTx/>
                <a:latin typeface="Helvetica"/>
                <a:ea typeface="+mn-lt"/>
                <a:cs typeface="Helvetica"/>
              </a:rPr>
              <a:t>Artículo 2.8.1.7.3.2. Constitución de reservas presupuestales y cuentas por pagar. (…) </a:t>
            </a:r>
            <a:r>
              <a:rPr kumimoji="0" lang="es-ES" sz="1800" b="0" i="0" u="none" strike="noStrike" kern="1200" cap="none" spc="0" normalizeH="0" baseline="0" noProof="0">
                <a:ln>
                  <a:noFill/>
                </a:ln>
                <a:solidFill>
                  <a:prstClr val="black"/>
                </a:solidFill>
                <a:effectLst/>
                <a:uLnTx/>
                <a:uFillTx/>
                <a:latin typeface="Helvetica"/>
                <a:ea typeface="+mn-lt"/>
                <a:cs typeface="Helvetica"/>
              </a:rPr>
              <a:t>Las cuentas por pagar y las reservas presupuestales que no se hayan ejecutado a 31 de diciembre de la vigencia en la cual se constituyeron, expiran sin excepción. En caso de que la entidad mantenga recursos de la Nación por este concepto deben reintegrarse por el ordenador del gasto y el funcionario de manejo del respectivo órgano a la Dirección General de Crédito Público y Tesoro Nacional del Ministerio de Hacienda y Crédito Público, dentro de los primeros cinco (5) días del mes siguiente a la expiración de estas</a:t>
            </a:r>
            <a:r>
              <a:rPr kumimoji="0" lang="es-ES" sz="1800" b="0" i="0" u="none" strike="noStrike" kern="1200" cap="none" spc="0" normalizeH="0" baseline="0" noProof="0" dirty="0">
                <a:ln>
                  <a:noFill/>
                </a:ln>
                <a:solidFill>
                  <a:prstClr val="black"/>
                </a:solidFill>
                <a:effectLst/>
                <a:uLnTx/>
                <a:uFillTx/>
                <a:latin typeface="Helvetica"/>
                <a:ea typeface="+mn-lt"/>
                <a:cs typeface="Helvetica"/>
              </a:rPr>
              <a:t>.</a:t>
            </a:r>
            <a:endParaRPr kumimoji="0" lang="es-ES" sz="1800" b="1" i="0" u="none" strike="noStrike" kern="1200" cap="none" spc="0" normalizeH="0" baseline="0" noProof="0" dirty="0">
              <a:ln>
                <a:noFill/>
              </a:ln>
              <a:solidFill>
                <a:prstClr val="black"/>
              </a:solidFill>
              <a:effectLst/>
              <a:uLnTx/>
              <a:uFillTx/>
              <a:latin typeface="Helvetica"/>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a:ln>
                <a:noFill/>
              </a:ln>
              <a:solidFill>
                <a:prstClr val="black"/>
              </a:solidFill>
              <a:effectLst/>
              <a:uLnTx/>
              <a:uFillTx/>
              <a:latin typeface="Helvetica"/>
              <a:ea typeface="+mn-lt"/>
              <a:cs typeface="Helvetica"/>
            </a:endParaRPr>
          </a:p>
        </p:txBody>
      </p:sp>
      <p:sp>
        <p:nvSpPr>
          <p:cNvPr id="6" name="CuadroTexto 3">
            <a:extLst>
              <a:ext uri="{FF2B5EF4-FFF2-40B4-BE49-F238E27FC236}">
                <a16:creationId xmlns:a16="http://schemas.microsoft.com/office/drawing/2014/main" id="{F8EF4DA2-B33B-0B31-6903-06E79C5820A9}"/>
              </a:ext>
            </a:extLst>
          </p:cNvPr>
          <p:cNvSpPr txBox="1"/>
          <p:nvPr/>
        </p:nvSpPr>
        <p:spPr>
          <a:xfrm>
            <a:off x="528084" y="1034237"/>
            <a:ext cx="332422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srgbClr val="C49E41"/>
                </a:solidFill>
                <a:effectLst/>
                <a:uLnTx/>
                <a:uFillTx/>
                <a:latin typeface="Helvetica"/>
                <a:ea typeface="+mn-ea"/>
                <a:cs typeface="Calibri"/>
              </a:rPr>
              <a:t>Decreto 1068 de 2015</a:t>
            </a:r>
            <a:endParaRPr kumimoji="0" lang="es-ES" sz="2000" b="1" i="0" u="none" strike="noStrike" kern="1200" cap="none" spc="0" normalizeH="0" baseline="0" noProof="0" dirty="0">
              <a:ln>
                <a:noFill/>
              </a:ln>
              <a:solidFill>
                <a:srgbClr val="C49E41"/>
              </a:solidFill>
              <a:effectLst/>
              <a:uLnTx/>
              <a:uFillTx/>
              <a:latin typeface="Helvetica"/>
              <a:ea typeface="+mn-ea"/>
              <a:cs typeface="Calibri"/>
            </a:endParaRPr>
          </a:p>
        </p:txBody>
      </p:sp>
      <p:cxnSp>
        <p:nvCxnSpPr>
          <p:cNvPr id="3" name="Conector recto 2">
            <a:extLst>
              <a:ext uri="{FF2B5EF4-FFF2-40B4-BE49-F238E27FC236}">
                <a16:creationId xmlns:a16="http://schemas.microsoft.com/office/drawing/2014/main" id="{1F594B3A-7E98-8550-6665-19BE23FE3622}"/>
              </a:ext>
            </a:extLst>
          </p:cNvPr>
          <p:cNvCxnSpPr>
            <a:cxnSpLocks/>
          </p:cNvCxnSpPr>
          <p:nvPr/>
        </p:nvCxnSpPr>
        <p:spPr>
          <a:xfrm>
            <a:off x="5791334" y="1779108"/>
            <a:ext cx="8860" cy="4410276"/>
          </a:xfrm>
          <a:prstGeom prst="line">
            <a:avLst/>
          </a:prstGeom>
          <a:ln>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9" name="CuadroTexto 8">
            <a:extLst>
              <a:ext uri="{FF2B5EF4-FFF2-40B4-BE49-F238E27FC236}">
                <a16:creationId xmlns:a16="http://schemas.microsoft.com/office/drawing/2014/main" id="{2336646D-DC3B-1748-C739-28B7C513479F}"/>
              </a:ext>
            </a:extLst>
          </p:cNvPr>
          <p:cNvSpPr txBox="1"/>
          <p:nvPr/>
        </p:nvSpPr>
        <p:spPr>
          <a:xfrm>
            <a:off x="6174231" y="1711354"/>
            <a:ext cx="4965405" cy="20429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a:ln>
                  <a:noFill/>
                </a:ln>
                <a:solidFill>
                  <a:prstClr val="black"/>
                </a:solidFill>
                <a:effectLst/>
                <a:uLnTx/>
                <a:uFillTx/>
                <a:latin typeface="Helvetica"/>
                <a:ea typeface="+mn-lt"/>
                <a:cs typeface="Helvetica"/>
              </a:rPr>
              <a:t>Artículo 2.8.1.7.3.3</a:t>
            </a:r>
            <a:r>
              <a:rPr kumimoji="0" lang="es-ES" sz="1800" b="0" i="0" u="none" strike="noStrike" kern="1200" cap="none" spc="0" normalizeH="0" baseline="0" noProof="0">
                <a:ln>
                  <a:noFill/>
                </a:ln>
                <a:solidFill>
                  <a:prstClr val="black"/>
                </a:solidFill>
                <a:effectLst/>
                <a:uLnTx/>
                <a:uFillTx/>
                <a:latin typeface="Helvetica"/>
                <a:ea typeface="+mn-lt"/>
                <a:cs typeface="Helvetica"/>
              </a:rPr>
              <a:t>. </a:t>
            </a:r>
            <a:r>
              <a:rPr kumimoji="0" lang="es-ES" sz="1800" b="1" i="0" u="none" strike="noStrike" kern="1200" cap="none" spc="0" normalizeH="0" baseline="0" noProof="0">
                <a:ln>
                  <a:noFill/>
                </a:ln>
                <a:solidFill>
                  <a:prstClr val="black"/>
                </a:solidFill>
                <a:effectLst/>
                <a:uLnTx/>
                <a:uFillTx/>
                <a:latin typeface="Helvetica"/>
                <a:ea typeface="+mn-lt"/>
                <a:cs typeface="Helvetica"/>
              </a:rPr>
              <a:t>Fenecimiento de Reservas Presupuestales y Cuentas por pagar</a:t>
            </a:r>
            <a:r>
              <a:rPr kumimoji="0" lang="es-ES" sz="1800" b="0" i="0" u="none" strike="noStrike" kern="1200" cap="none" spc="0" normalizeH="0" baseline="0" noProof="0">
                <a:ln>
                  <a:noFill/>
                </a:ln>
                <a:solidFill>
                  <a:prstClr val="black"/>
                </a:solidFill>
                <a:effectLst/>
                <a:uLnTx/>
                <a:uFillTx/>
                <a:latin typeface="Helvetica"/>
                <a:ea typeface="+mn-lt"/>
                <a:cs typeface="Helvetica"/>
              </a:rPr>
              <a:t>. Las reservas presupuestales y cuentas por pagar constituidas por los órganos que conforman el Presupuesto General de la Nación, que no se ejecuten durante el año de su vigencia fenecerán</a:t>
            </a:r>
            <a:r>
              <a:rPr kumimoji="0" lang="es-ES" sz="1800" b="0" i="0" u="none" strike="noStrike" kern="1200" cap="none" spc="0" normalizeH="0" baseline="0" noProof="0" dirty="0">
                <a:ln>
                  <a:noFill/>
                </a:ln>
                <a:solidFill>
                  <a:prstClr val="black"/>
                </a:solidFill>
                <a:effectLst/>
                <a:uLnTx/>
                <a:uFillTx/>
                <a:latin typeface="Helvetica"/>
                <a:ea typeface="+mn-lt"/>
                <a:cs typeface="Helvetica"/>
              </a:rPr>
              <a:t>.</a:t>
            </a:r>
            <a:endParaRPr kumimoji="0" lang="es-ES" sz="18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97428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202D828-8D4E-2946-4433-A7528AC5B339}"/>
              </a:ext>
            </a:extLst>
          </p:cNvPr>
          <p:cNvSpPr>
            <a:spLocks noGrp="1"/>
          </p:cNvSpPr>
          <p:nvPr/>
        </p:nvSpPr>
        <p:spPr>
          <a:xfrm>
            <a:off x="2675505" y="377361"/>
            <a:ext cx="5471717" cy="441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a:ln>
                  <a:noFill/>
                </a:ln>
                <a:solidFill>
                  <a:srgbClr val="C49E41"/>
                </a:solidFill>
                <a:effectLst/>
                <a:uLnTx/>
                <a:uFillTx/>
                <a:latin typeface="Monserrat"/>
                <a:ea typeface="+mj-ea"/>
                <a:cs typeface="+mj-cs"/>
              </a:rPr>
              <a:t>RECOMENDACIONES GENERALES</a:t>
            </a:r>
            <a:endParaRPr kumimoji="0" lang="es-ES" sz="2400" b="0" i="0" u="none" strike="noStrike" kern="1200" cap="none" spc="0" normalizeH="0" baseline="0" noProof="0" dirty="0">
              <a:ln>
                <a:noFill/>
              </a:ln>
              <a:solidFill>
                <a:srgbClr val="C49E41"/>
              </a:solidFill>
              <a:effectLst/>
              <a:uLnTx/>
              <a:uFillTx/>
              <a:latin typeface="Monserrat"/>
              <a:ea typeface="+mj-ea"/>
              <a:cs typeface="+mj-cs"/>
            </a:endParaRPr>
          </a:p>
        </p:txBody>
      </p:sp>
      <p:sp>
        <p:nvSpPr>
          <p:cNvPr id="5" name="CuadroTexto 4"/>
          <p:cNvSpPr txBox="1"/>
          <p:nvPr/>
        </p:nvSpPr>
        <p:spPr>
          <a:xfrm>
            <a:off x="288617" y="958725"/>
            <a:ext cx="11516498" cy="5293757"/>
          </a:xfrm>
          <a:prstGeom prst="rect">
            <a:avLst/>
          </a:prstGeom>
          <a:noFill/>
        </p:spPr>
        <p:txBody>
          <a:bodyPr wrap="square" lIns="91440" tIns="45720" rIns="91440" bIns="45720" rtlCol="0" anchor="t">
            <a:spAutoFit/>
          </a:bodyPr>
          <a:lstStyle/>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Gestionar con carácter </a:t>
            </a:r>
            <a:r>
              <a:rPr kumimoji="0" lang="es-ES" sz="1400" b="1" i="0" u="sng" strike="noStrike" kern="1200" cap="none" spc="0" normalizeH="0" baseline="0" noProof="0" dirty="0">
                <a:ln>
                  <a:noFill/>
                </a:ln>
                <a:solidFill>
                  <a:prstClr val="black"/>
                </a:solidFill>
                <a:effectLst/>
                <a:uLnTx/>
                <a:uFillTx/>
                <a:latin typeface="Helvetica"/>
                <a:ea typeface="+mn-lt"/>
                <a:cs typeface="Helvetica"/>
              </a:rPr>
              <a:t>URGENTE</a:t>
            </a:r>
            <a:r>
              <a:rPr kumimoji="0" lang="es-ES" sz="1400" b="0" i="0" u="none" strike="noStrike" kern="1200" cap="none" spc="0" normalizeH="0" baseline="0" noProof="0" dirty="0">
                <a:ln>
                  <a:noFill/>
                </a:ln>
                <a:solidFill>
                  <a:prstClr val="black"/>
                </a:solidFill>
                <a:effectLst/>
                <a:uLnTx/>
                <a:uFillTx/>
                <a:latin typeface="Helvetica"/>
                <a:ea typeface="+mn-lt"/>
                <a:cs typeface="Helvetica"/>
              </a:rPr>
              <a:t> el trámite de pago de las reservas presupuestales, toda vez que estas expiran sin excepción el 31 de diciembre, teniendo en cuenta que entramos al último trimestre del año 2023 y a la fecha como se mencionó las mismas ascienden a $ </a:t>
            </a:r>
            <a:r>
              <a:rPr kumimoji="0" lang="es-ES" sz="1400" b="1" i="0" u="none" strike="noStrike" kern="1200" cap="none" spc="0" normalizeH="0" baseline="0" noProof="0" dirty="0">
                <a:ln>
                  <a:noFill/>
                </a:ln>
                <a:solidFill>
                  <a:prstClr val="black"/>
                </a:solidFill>
                <a:effectLst/>
                <a:uLnTx/>
                <a:uFillTx/>
                <a:latin typeface="Helvetica"/>
                <a:ea typeface="+mn-lt"/>
                <a:cs typeface="Helvetica"/>
              </a:rPr>
              <a:t>89.093.329.195,41, </a:t>
            </a:r>
            <a:r>
              <a:rPr kumimoji="0" lang="es-ES" sz="1400" b="0" i="0" u="none" strike="noStrike" kern="1200" cap="none" spc="0" normalizeH="0" baseline="0" noProof="0" dirty="0">
                <a:ln>
                  <a:noFill/>
                </a:ln>
                <a:solidFill>
                  <a:prstClr val="black"/>
                </a:solidFill>
                <a:effectLst/>
                <a:uLnTx/>
                <a:uFillTx/>
                <a:latin typeface="Helvetica"/>
                <a:ea typeface="+mn-lt"/>
                <a:cs typeface="Helvetica"/>
              </a:rPr>
              <a:t>donde $54.357.492.073,41 que representan el </a:t>
            </a:r>
            <a:r>
              <a:rPr kumimoji="0" lang="es-ES" sz="1400" b="1" i="0" u="none" strike="noStrike" kern="1200" cap="none" spc="0" normalizeH="0" baseline="0" noProof="0" dirty="0">
                <a:ln>
                  <a:noFill/>
                </a:ln>
                <a:solidFill>
                  <a:prstClr val="black"/>
                </a:solidFill>
                <a:effectLst/>
                <a:uLnTx/>
                <a:uFillTx/>
                <a:latin typeface="Helvetica"/>
                <a:ea typeface="+mn-lt"/>
                <a:cs typeface="Helvetica"/>
              </a:rPr>
              <a:t>61%</a:t>
            </a:r>
            <a:r>
              <a:rPr kumimoji="0" lang="es-ES" sz="1400" b="0" i="0" u="none" strike="noStrike" kern="1200" cap="none" spc="0" normalizeH="0" baseline="0" noProof="0" dirty="0">
                <a:ln>
                  <a:noFill/>
                </a:ln>
                <a:solidFill>
                  <a:prstClr val="black"/>
                </a:solidFill>
                <a:effectLst/>
                <a:uLnTx/>
                <a:uFillTx/>
                <a:latin typeface="Helvetica"/>
                <a:ea typeface="+mn-lt"/>
                <a:cs typeface="Helvetica"/>
              </a:rPr>
              <a:t> son de la Dirección de Cadenas Agrícolas y Forestales; así mismo, el </a:t>
            </a:r>
            <a:r>
              <a:rPr kumimoji="0" lang="es-ES" sz="1400" b="1" i="0" u="none" strike="noStrike" kern="1200" cap="none" spc="0" normalizeH="0" baseline="0" noProof="0" dirty="0">
                <a:ln>
                  <a:noFill/>
                </a:ln>
                <a:solidFill>
                  <a:prstClr val="black"/>
                </a:solidFill>
                <a:effectLst/>
                <a:uLnTx/>
                <a:uFillTx/>
                <a:latin typeface="Helvetica"/>
                <a:ea typeface="+mn-lt"/>
                <a:cs typeface="Helvetica"/>
              </a:rPr>
              <a:t>32%</a:t>
            </a:r>
            <a:r>
              <a:rPr kumimoji="0" lang="es-ES" sz="1400" b="0" i="0" u="none" strike="noStrike" kern="1200" cap="none" spc="0" normalizeH="0" baseline="0" noProof="0" dirty="0">
                <a:ln>
                  <a:noFill/>
                </a:ln>
                <a:solidFill>
                  <a:prstClr val="black"/>
                </a:solidFill>
                <a:effectLst/>
                <a:uLnTx/>
                <a:uFillTx/>
                <a:latin typeface="Helvetica"/>
                <a:ea typeface="+mn-lt"/>
                <a:cs typeface="Helvetica"/>
              </a:rPr>
              <a:t> equivalentes a $28.388.613.332,00 corresponden a la Dirección de Bienes Públicos Rurales, el </a:t>
            </a:r>
            <a:r>
              <a:rPr kumimoji="0" lang="es-ES" sz="1400" b="1" i="0" u="none" strike="noStrike" kern="1200" cap="none" spc="0" normalizeH="0" baseline="0" noProof="0" dirty="0">
                <a:ln>
                  <a:noFill/>
                </a:ln>
                <a:solidFill>
                  <a:prstClr val="black"/>
                </a:solidFill>
                <a:effectLst/>
                <a:uLnTx/>
                <a:uFillTx/>
                <a:latin typeface="Helvetica"/>
                <a:ea typeface="+mn-lt"/>
                <a:cs typeface="Helvetica"/>
              </a:rPr>
              <a:t>6%</a:t>
            </a:r>
            <a:r>
              <a:rPr kumimoji="0" lang="es-ES" sz="1400" b="0" i="0" u="none" strike="noStrike" kern="1200" cap="none" spc="0" normalizeH="0" baseline="0" noProof="0" dirty="0">
                <a:ln>
                  <a:noFill/>
                </a:ln>
                <a:solidFill>
                  <a:prstClr val="black"/>
                </a:solidFill>
                <a:effectLst/>
                <a:uLnTx/>
                <a:uFillTx/>
                <a:latin typeface="Helvetica"/>
                <a:ea typeface="+mn-lt"/>
                <a:cs typeface="Helvetica"/>
              </a:rPr>
              <a:t> que asciende a $5.434.423.790,00 a cargo de la Dirección de Capacidades productivas y Generación de Ingresos y finalmente, la Subdirección Administrativa con $</a:t>
            </a:r>
            <a:r>
              <a:rPr kumimoji="0" lang="es-ES" sz="1400" b="0" i="0" u="none" strike="noStrike" kern="1200" cap="none" spc="0" normalizeH="0" baseline="0" noProof="0" dirty="0">
                <a:ln>
                  <a:noFill/>
                </a:ln>
                <a:solidFill>
                  <a:prstClr val="black"/>
                </a:solidFill>
                <a:effectLst/>
                <a:uLnTx/>
                <a:uFillTx/>
                <a:latin typeface="Calibri"/>
                <a:ea typeface="+mn-lt"/>
                <a:cs typeface="Calibri"/>
              </a:rPr>
              <a:t> </a:t>
            </a:r>
            <a:r>
              <a:rPr kumimoji="0" lang="es-ES" sz="1400" b="0" i="0" u="none" strike="noStrike" kern="1200" cap="none" spc="0" normalizeH="0" baseline="0" noProof="0" dirty="0">
                <a:ln>
                  <a:noFill/>
                </a:ln>
                <a:solidFill>
                  <a:prstClr val="black"/>
                </a:solidFill>
                <a:effectLst/>
                <a:uLnTx/>
                <a:uFillTx/>
                <a:latin typeface="Helvetica"/>
                <a:ea typeface="+mn-lt"/>
                <a:cs typeface="Helvetica"/>
              </a:rPr>
              <a:t>912.800.000,00 que representan el </a:t>
            </a:r>
            <a:r>
              <a:rPr kumimoji="0" lang="es-ES" sz="1400" b="1" i="0" u="none" strike="noStrike" kern="1200" cap="none" spc="0" normalizeH="0" baseline="0" noProof="0" dirty="0">
                <a:ln>
                  <a:noFill/>
                </a:ln>
                <a:solidFill>
                  <a:prstClr val="black"/>
                </a:solidFill>
                <a:effectLst/>
                <a:uLnTx/>
                <a:uFillTx/>
                <a:latin typeface="Helvetica"/>
                <a:ea typeface="+mn-lt"/>
                <a:cs typeface="Helvetica"/>
              </a:rPr>
              <a:t>1%</a:t>
            </a:r>
            <a:r>
              <a:rPr kumimoji="0" lang="es-ES" sz="1400" b="0" i="0" u="none" strike="noStrike" kern="1200" cap="none" spc="0" normalizeH="0" baseline="0" noProof="0" dirty="0">
                <a:ln>
                  <a:noFill/>
                </a:ln>
                <a:solidFill>
                  <a:prstClr val="black"/>
                </a:solidFill>
                <a:effectLst/>
                <a:uLnTx/>
                <a:uFillTx/>
                <a:latin typeface="Helvetica"/>
                <a:ea typeface="+mn-lt"/>
                <a:cs typeface="Helvetica"/>
              </a:rPr>
              <a:t> de las reservas presupuestales pendientes de ejecución a 28 de septiembre de 2023.</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es-ES" sz="1400" b="0" i="0" u="none" strike="noStrike" kern="1200" cap="none" spc="0" normalizeH="0" baseline="0" noProof="0" dirty="0">
              <a:ln>
                <a:noFill/>
              </a:ln>
              <a:solidFill>
                <a:prstClr val="black"/>
              </a:solidFill>
              <a:effectLst/>
              <a:uLnTx/>
              <a:uFillTx/>
              <a:latin typeface="Helvetica"/>
              <a:ea typeface="+mn-lt"/>
              <a:cs typeface="Helvetica"/>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Agilizar la ejecución de los recursos planeados en el plan de contratación y/ o Plan Anual de Adquisiciones radicando cuanto antes los procesos de contratación en el Grupo de Contratos.</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es-ES" sz="1400" b="0" i="0" u="none" strike="noStrike" kern="1200" cap="none" spc="0" normalizeH="0" baseline="0" noProof="0" dirty="0">
              <a:ln>
                <a:noFill/>
              </a:ln>
              <a:solidFill>
                <a:prstClr val="black"/>
              </a:solidFill>
              <a:effectLst/>
              <a:uLnTx/>
              <a:uFillTx/>
              <a:latin typeface="Helvetica"/>
              <a:ea typeface="+mn-lt"/>
              <a:cs typeface="Helvetica"/>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CO" sz="1400" b="0" i="0" u="none" strike="noStrike" kern="1200" cap="none" spc="0" normalizeH="0" baseline="0" noProof="0" dirty="0">
                <a:ln>
                  <a:noFill/>
                </a:ln>
                <a:solidFill>
                  <a:prstClr val="black"/>
                </a:solidFill>
                <a:effectLst/>
                <a:uLnTx/>
                <a:uFillTx/>
                <a:latin typeface="Helvetica"/>
                <a:ea typeface="+mn-lt"/>
                <a:cs typeface="Helvetica"/>
              </a:rPr>
              <a:t>El nivel de giros de la entidad de manera general es muy bajo, el 39,52% se recomienda con carácter </a:t>
            </a:r>
            <a:r>
              <a:rPr kumimoji="0" lang="es-CO" sz="1400" b="1" i="0" u="sng" strike="noStrike" kern="1200" cap="none" spc="0" normalizeH="0" baseline="0" noProof="0" dirty="0">
                <a:ln>
                  <a:noFill/>
                </a:ln>
                <a:solidFill>
                  <a:prstClr val="black"/>
                </a:solidFill>
                <a:effectLst/>
                <a:uLnTx/>
                <a:uFillTx/>
                <a:latin typeface="Helvetica"/>
                <a:ea typeface="+mn-lt"/>
                <a:cs typeface="Helvetica"/>
              </a:rPr>
              <a:t>URGENTE</a:t>
            </a:r>
            <a:r>
              <a:rPr kumimoji="0" lang="es-CO" sz="1400" b="0" i="0" u="none" strike="noStrike" kern="1200" cap="none" spc="0" normalizeH="0" baseline="0" noProof="0" dirty="0">
                <a:ln>
                  <a:noFill/>
                </a:ln>
                <a:solidFill>
                  <a:prstClr val="black"/>
                </a:solidFill>
                <a:effectLst/>
                <a:uLnTx/>
                <a:uFillTx/>
                <a:latin typeface="Helvetica"/>
                <a:ea typeface="+mn-lt"/>
                <a:cs typeface="Helvetica"/>
              </a:rPr>
              <a:t> a todas las dependencias realizar las gestiones necesarias para avanzar en los mismos y evitar acumular cuentas pendientes de trámite, toda vez que para el pago de las mismas se debe solicitar el respectivo PAC el cual podrán gestionar a través de la Coordinación del Grupo de Tesorería quien hará la gestión para aprobación ante el Ministerio de Hacienda y Crédito Público.</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es-CO" sz="1400" b="0" i="0" u="none" strike="noStrike" kern="1200" cap="none" spc="0" normalizeH="0" baseline="0" noProof="0" dirty="0">
              <a:ln>
                <a:noFill/>
              </a:ln>
              <a:solidFill>
                <a:prstClr val="black"/>
              </a:solidFill>
              <a:effectLst/>
              <a:uLnTx/>
              <a:uFillTx/>
              <a:latin typeface="Helvetica"/>
              <a:ea typeface="+mn-lt"/>
              <a:cs typeface="Helvetica"/>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CO" sz="1400" b="0" i="0" u="none" strike="noStrike" kern="1200" cap="none" spc="0" normalizeH="0" baseline="0" noProof="0" dirty="0">
                <a:ln>
                  <a:noFill/>
                </a:ln>
                <a:solidFill>
                  <a:prstClr val="black"/>
                </a:solidFill>
                <a:effectLst/>
                <a:uLnTx/>
                <a:uFillTx/>
                <a:latin typeface="Helvetica"/>
                <a:ea typeface="+mn-lt"/>
                <a:cs typeface="Helvetica"/>
              </a:rPr>
              <a:t>Es  importante que todas las dependencias coordinen bajo el principio público de autocontrol todas las acciones pertinentes para que al final de la vigencia el valor que se haya comprometido sea el mismo girado, dado que la ejecución presupuestal efectiva se mide con el valor pagado y el resultado final de la misma será la suma de toda la gestión realizada por cada uno de los Viceministerios, Direcciones, Subdirecciones, Oficinas, Grupos de Trabajo, Asesores, Supervisores, etc. </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es-CO" sz="1400" b="0" i="0" u="none" strike="noStrike" kern="1200" cap="none" spc="0" normalizeH="0" baseline="0" noProof="0" dirty="0">
              <a:ln>
                <a:noFill/>
              </a:ln>
              <a:solidFill>
                <a:prstClr val="black"/>
              </a:solidFill>
              <a:effectLst/>
              <a:uLnTx/>
              <a:uFillTx/>
              <a:latin typeface="Helvetica"/>
              <a:ea typeface="+mn-lt"/>
              <a:cs typeface="Helvetica"/>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Aplicar en cada uno de los procesos de contratación el principio de anualidad presupuestal descrito en el artículo 8.º inciso 1 de la Ley 819 de 2003, de tal manera que se evite la constitución de reservas presupuestales.</a:t>
            </a:r>
            <a:endParaRPr kumimoji="0" lang="es-CO" sz="1400" b="0" i="0" u="none" strike="noStrike" kern="1200" cap="none" spc="0" normalizeH="0" baseline="0" noProof="0" dirty="0">
              <a:ln>
                <a:noFill/>
              </a:ln>
              <a:solidFill>
                <a:prstClr val="black"/>
              </a:solidFill>
              <a:effectLst/>
              <a:uLnTx/>
              <a:uFillTx/>
              <a:latin typeface="Helvetica"/>
              <a:ea typeface="+mn-lt"/>
              <a:cs typeface="Helvetic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black"/>
              </a:solidFill>
              <a:effectLst/>
              <a:uLnTx/>
              <a:uFillTx/>
              <a:latin typeface="Helvetica"/>
              <a:ea typeface="+mn-lt"/>
              <a:cs typeface="Helvetica"/>
            </a:endParaRPr>
          </a:p>
        </p:txBody>
      </p:sp>
    </p:spTree>
    <p:extLst>
      <p:ext uri="{BB962C8B-B14F-4D97-AF65-F5344CB8AC3E}">
        <p14:creationId xmlns:p14="http://schemas.microsoft.com/office/powerpoint/2010/main" val="34023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202D828-8D4E-2946-4433-A7528AC5B339}"/>
              </a:ext>
            </a:extLst>
          </p:cNvPr>
          <p:cNvSpPr>
            <a:spLocks noGrp="1"/>
          </p:cNvSpPr>
          <p:nvPr/>
        </p:nvSpPr>
        <p:spPr>
          <a:xfrm>
            <a:off x="2675505" y="377361"/>
            <a:ext cx="5471717" cy="441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a:ln>
                  <a:noFill/>
                </a:ln>
                <a:solidFill>
                  <a:srgbClr val="C49E41"/>
                </a:solidFill>
                <a:effectLst/>
                <a:uLnTx/>
                <a:uFillTx/>
                <a:latin typeface="Monserrat"/>
                <a:ea typeface="+mj-ea"/>
                <a:cs typeface="+mj-cs"/>
              </a:rPr>
              <a:t>RECOMENDACIONES GENERALES</a:t>
            </a:r>
            <a:endParaRPr kumimoji="0" lang="es-ES" sz="2400" b="0" i="0" u="none" strike="noStrike" kern="1200" cap="none" spc="0" normalizeH="0" baseline="0" noProof="0" dirty="0">
              <a:ln>
                <a:noFill/>
              </a:ln>
              <a:solidFill>
                <a:srgbClr val="C49E41"/>
              </a:solidFill>
              <a:effectLst/>
              <a:uLnTx/>
              <a:uFillTx/>
              <a:latin typeface="Monserrat"/>
              <a:ea typeface="+mj-ea"/>
              <a:cs typeface="+mj-cs"/>
            </a:endParaRPr>
          </a:p>
        </p:txBody>
      </p:sp>
      <p:sp>
        <p:nvSpPr>
          <p:cNvPr id="5" name="CuadroTexto 4"/>
          <p:cNvSpPr txBox="1"/>
          <p:nvPr/>
        </p:nvSpPr>
        <p:spPr>
          <a:xfrm>
            <a:off x="275569" y="819296"/>
            <a:ext cx="11516498" cy="5324535"/>
          </a:xfrm>
          <a:prstGeom prst="rect">
            <a:avLst/>
          </a:prstGeom>
          <a:noFill/>
        </p:spPr>
        <p:txBody>
          <a:bodyPr wrap="square" lIns="91440" tIns="45720" rIns="91440" bIns="45720" rtlCol="0" anchor="t">
            <a:spAutoFit/>
          </a:bodyPr>
          <a:lstStyle/>
          <a:p>
            <a:pPr marL="285750" marR="0" lvl="1" indent="-28575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6. Realizar depuración de saldos con el fin de presentar una ejecución real, teniendo en cuenta los compromisos por parte de la Subdirección Financiera se remitieron las bases de datos el día 11 y 13 de septiembre, por lo tanto, se requiere que las dependencias realicen el trámite ante la Subdirección Financiera – Grupo de Presupuesto hasta el 13 de octubre:</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    </a:t>
            </a:r>
            <a:r>
              <a:rPr kumimoji="0" lang="es-ES" sz="1400" b="0" i="0" u="none" strike="noStrike" kern="1200" cap="none" spc="0" normalizeH="0" baseline="0" noProof="0" dirty="0" err="1">
                <a:ln>
                  <a:noFill/>
                </a:ln>
                <a:solidFill>
                  <a:prstClr val="black"/>
                </a:solidFill>
                <a:effectLst/>
                <a:uLnTx/>
                <a:uFillTx/>
                <a:latin typeface="Helvetica"/>
                <a:ea typeface="+mn-lt"/>
                <a:cs typeface="Helvetica"/>
              </a:rPr>
              <a:t>CDP’s</a:t>
            </a:r>
            <a:r>
              <a:rPr kumimoji="0" lang="es-ES" sz="1400" b="0" i="0" u="none" strike="noStrike" kern="1200" cap="none" spc="0" normalizeH="0" baseline="0" noProof="0" dirty="0">
                <a:ln>
                  <a:noFill/>
                </a:ln>
                <a:solidFill>
                  <a:prstClr val="black"/>
                </a:solidFill>
                <a:effectLst/>
                <a:uLnTx/>
                <a:uFillTx/>
                <a:latin typeface="Helvetica"/>
                <a:ea typeface="+mn-lt"/>
                <a:cs typeface="Helvetica"/>
              </a:rPr>
              <a:t> expedidos sin comprometer, </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    </a:t>
            </a:r>
            <a:r>
              <a:rPr kumimoji="0" lang="es-ES" sz="1400" b="0" i="0" u="none" strike="noStrike" kern="1200" cap="none" spc="0" normalizeH="0" baseline="0" noProof="0" dirty="0" err="1">
                <a:ln>
                  <a:noFill/>
                </a:ln>
                <a:solidFill>
                  <a:prstClr val="black"/>
                </a:solidFill>
                <a:effectLst/>
                <a:uLnTx/>
                <a:uFillTx/>
                <a:latin typeface="Helvetica"/>
                <a:ea typeface="+mn-lt"/>
                <a:cs typeface="Helvetica"/>
              </a:rPr>
              <a:t>CDP’s</a:t>
            </a:r>
            <a:r>
              <a:rPr kumimoji="0" lang="es-ES" sz="1400" b="0" i="0" u="none" strike="noStrike" kern="1200" cap="none" spc="0" normalizeH="0" baseline="0" noProof="0" dirty="0">
                <a:ln>
                  <a:noFill/>
                </a:ln>
                <a:solidFill>
                  <a:prstClr val="black"/>
                </a:solidFill>
                <a:effectLst/>
                <a:uLnTx/>
                <a:uFillTx/>
                <a:latin typeface="Helvetica"/>
                <a:ea typeface="+mn-lt"/>
                <a:cs typeface="Helvetica"/>
              </a:rPr>
              <a:t> con registros presupuestales con saldos por comprometer</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    Depuraciones de contratos Personas naturales, </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    Comisiones pendientes por legalizar adelantar trámite en el grupo Central de Cuentas </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    Registros presupuestales de comisiones pendientes por anular y/o reducir </a:t>
            </a:r>
          </a:p>
          <a:p>
            <a:pPr marL="285750" marR="0" lvl="1" indent="-28575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Helvetica"/>
              <a:ea typeface="+mn-lt"/>
              <a:cs typeface="Helvetica"/>
            </a:endParaRPr>
          </a:p>
          <a:p>
            <a:pPr marL="285750" marR="0" lvl="1" indent="-28575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7. Utilizar la modalidad de vigencias futuras para los procesos que consideren necesarios y cuya ejecución se prevea no terminar al finalizar la vigencia 2023.</a:t>
            </a:r>
            <a:endParaRPr kumimoji="0" lang="es-CO" sz="1400" b="0" i="0" u="none" strike="noStrike" kern="1200" cap="none" spc="0" normalizeH="0" baseline="0" noProof="0" dirty="0">
              <a:ln>
                <a:noFill/>
              </a:ln>
              <a:solidFill>
                <a:prstClr val="black"/>
              </a:solidFill>
              <a:effectLst/>
              <a:uLnTx/>
              <a:uFillTx/>
              <a:latin typeface="Helvetica"/>
              <a:ea typeface="+mn-ea"/>
              <a:cs typeface="Helvetica"/>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Helvetica"/>
              <a:ea typeface="+mn-lt"/>
              <a:cs typeface="Helvetica"/>
            </a:endParaRPr>
          </a:p>
          <a:p>
            <a:pPr marL="228600" marR="0" lvl="0" indent="-22860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8. En lo posible no llevar el plazo de ejecución de los contratos a 31 de diciembre de 2023 para los contratos que van por esta anualidad con el propósito de que los supervisores tengan el tiempo suficiente para la realización de informes y radicación de cuentas en el mes de diciembre, e informes en el grupo de contabilidad de tal manera que los tiempos contribuyan a un buen cierre presupuestal, financiero y contable de la entidad, así como también se sugiere </a:t>
            </a:r>
            <a:r>
              <a:rPr kumimoji="0" lang="es-ES" sz="1400" b="0" i="0" u="none" strike="noStrike" kern="1200" cap="none" spc="0" normalizeH="0" baseline="0" noProof="0" dirty="0">
                <a:ln>
                  <a:noFill/>
                </a:ln>
                <a:solidFill>
                  <a:prstClr val="black"/>
                </a:solidFill>
                <a:effectLst/>
                <a:uLnTx/>
                <a:uFillTx/>
                <a:latin typeface="Helvetica"/>
                <a:ea typeface="+mn-ea"/>
                <a:cs typeface="+mn-cs"/>
              </a:rPr>
              <a:t>evitar que el último desembolso este sujeto a la liquidación del contrato.</a:t>
            </a:r>
            <a:endParaRPr kumimoji="0" lang="es-CO" sz="1400" b="0" i="0" u="none" strike="noStrike" kern="1200" cap="none" spc="0" normalizeH="0" baseline="0" noProof="0" dirty="0">
              <a:ln>
                <a:noFill/>
              </a:ln>
              <a:solidFill>
                <a:prstClr val="black"/>
              </a:solidFill>
              <a:effectLst/>
              <a:uLnTx/>
              <a:uFillTx/>
              <a:latin typeface="Helvetica"/>
              <a:ea typeface="+mn-ea"/>
              <a:cs typeface="Helvetica"/>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endParaRPr kumimoji="0" lang="es-ES" sz="1400" b="0" i="0" u="none" strike="noStrike" kern="1200" cap="none" spc="0" normalizeH="0" baseline="0" noProof="0" dirty="0">
              <a:ln>
                <a:noFill/>
              </a:ln>
              <a:solidFill>
                <a:prstClr val="black"/>
              </a:solidFill>
              <a:effectLst/>
              <a:uLnTx/>
              <a:uFillTx/>
              <a:latin typeface="Helvetica"/>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Helvetica"/>
                <a:ea typeface="+mn-lt"/>
                <a:cs typeface="Helvetica"/>
              </a:rPr>
              <a:t>9. Se remitieron a cada una Oficinas del Ministerio el día 14 de septiembre por parte de la Subdirección Financiera, la información relacionada a los seguimientos de ejecución presupuestal a agosto de 2023, reservas presupuestales, trámite de cuentas, PAC y registro contable, mediante memorandos con radicados No. 2023-320-005142-3; 2023-320-005148-3; 2023-320-005150-3; 2023-320-005151-3, por lo cual se recomienda aplicar cada una de las recomendaciones dadas en los mismos para obtener la mejor ejecución presupuestal posible y contribuir al fenecimiento de la cuenta 2023.</a:t>
            </a:r>
          </a:p>
          <a:p>
            <a:pPr marL="228600" marR="0" lvl="0" indent="-228600" algn="just"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Helvetica"/>
              <a:ea typeface="+mn-ea"/>
              <a:cs typeface="Helvetica"/>
            </a:endParaRPr>
          </a:p>
          <a:p>
            <a:pPr marL="228600" marR="0" lvl="0" indent="-228600" algn="just"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Helvetica"/>
              <a:ea typeface="+mn-ea"/>
              <a:cs typeface="Helvetica"/>
            </a:endParaRPr>
          </a:p>
        </p:txBody>
      </p:sp>
    </p:spTree>
    <p:extLst>
      <p:ext uri="{BB962C8B-B14F-4D97-AF65-F5344CB8AC3E}">
        <p14:creationId xmlns:p14="http://schemas.microsoft.com/office/powerpoint/2010/main" val="200306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273435A-D866-A496-004D-A28C6D5DAFB5}"/>
              </a:ext>
            </a:extLst>
          </p:cNvPr>
          <p:cNvSpPr txBox="1">
            <a:spLocks/>
          </p:cNvSpPr>
          <p:nvPr/>
        </p:nvSpPr>
        <p:spPr>
          <a:xfrm>
            <a:off x="528145" y="1820917"/>
            <a:ext cx="7882759" cy="2564217"/>
          </a:xfrm>
          <a:prstGeom prst="rect">
            <a:avLst/>
          </a:prstGeom>
        </p:spPr>
        <p:txBody>
          <a:bodyPr vert="horz" lIns="91440" tIns="45720" rIns="91440" bIns="45720" rtlCol="0" anchor="b">
            <a:normAutofit fontScale="85000" lnSpcReduction="20000"/>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900" b="1" dirty="0">
                <a:solidFill>
                  <a:schemeClr val="bg1">
                    <a:lumMod val="95000"/>
                  </a:schemeClr>
                </a:solidFill>
                <a:effectLst/>
                <a:ea typeface="Times New Roman" panose="02020603050405020304" pitchFamily="18" charset="0"/>
              </a:rPr>
              <a:t>AVANCES Y ESTADO GENERAL DE LA EJECUCIÓN DEL PLAN DE ACCIÓN INSTITUCIONAL VIGENCIA 2023</a:t>
            </a:r>
            <a:endParaRPr kumimoji="0" lang="es-ES" sz="2900" b="1" i="0" u="none" strike="noStrike" kern="1200" cap="none" spc="0" normalizeH="0" baseline="0" noProof="0" dirty="0">
              <a:ln>
                <a:noFill/>
              </a:ln>
              <a:solidFill>
                <a:schemeClr val="bg1">
                  <a:lumMod val="95000"/>
                </a:schemeClr>
              </a:solidFill>
              <a:effectLst/>
              <a:uLnTx/>
              <a:uFillTx/>
              <a:ea typeface="+mn-ea"/>
              <a:cs typeface="Helvetic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1" i="0" u="none" strike="noStrike" kern="1200" cap="none" spc="0" normalizeH="0" baseline="0" noProof="0" dirty="0">
              <a:ln>
                <a:noFill/>
              </a:ln>
              <a:solidFill>
                <a:schemeClr val="bg1">
                  <a:lumMod val="95000"/>
                </a:schemeClr>
              </a:solidFill>
              <a:effectLst/>
              <a:uLnTx/>
              <a:uFillTx/>
              <a:latin typeface="Helvetica"/>
              <a:ea typeface="+mn-ea"/>
              <a:cs typeface="Helvetic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chemeClr val="bg1">
                    <a:lumMod val="95000"/>
                  </a:schemeClr>
                </a:solidFill>
                <a:effectLst/>
                <a:uLnTx/>
                <a:uFillTx/>
                <a:latin typeface="Helvetica"/>
                <a:ea typeface="+mn-ea"/>
                <a:cs typeface="Helvetica"/>
              </a:rPr>
              <a:t>Corte 30 de junio de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chemeClr val="bg1">
                  <a:lumMod val="95000"/>
                </a:schemeClr>
              </a:solidFill>
              <a:effectLst/>
              <a:uLnTx/>
              <a:uFillTx/>
              <a:latin typeface="Helvetica"/>
              <a:ea typeface="+mn-ea"/>
              <a:cs typeface="Helvetic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chemeClr val="bg1">
                    <a:lumMod val="95000"/>
                  </a:schemeClr>
                </a:solidFill>
                <a:effectLst/>
                <a:uLnTx/>
                <a:uFillTx/>
                <a:latin typeface="Helvetica"/>
                <a:ea typeface="+mn-ea"/>
                <a:cs typeface="Helvetica"/>
              </a:rPr>
              <a:t>OFICINA ASESORA DE PLANEACIÓN Y PROSPECTIVA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i="0" u="none" strike="noStrike" kern="1200" cap="none" spc="0" normalizeH="0" baseline="0" noProof="0" dirty="0">
                <a:ln>
                  <a:noFill/>
                </a:ln>
                <a:solidFill>
                  <a:prstClr val="black"/>
                </a:solidFill>
                <a:effectLst/>
                <a:uLnTx/>
                <a:uFillTx/>
                <a:latin typeface="Helvetica"/>
                <a:ea typeface="+mn-ea"/>
                <a:cs typeface="Helvetica"/>
              </a:rPr>
              <a:t> 	</a:t>
            </a:r>
            <a:br>
              <a:rPr kumimoji="0" lang="es-ES" sz="1800" b="0" i="0" u="none" strike="noStrike" kern="1200" cap="none" spc="0" normalizeH="0" baseline="0" noProof="0" dirty="0">
                <a:ln>
                  <a:noFill/>
                </a:ln>
                <a:solidFill>
                  <a:prstClr val="black"/>
                </a:solidFill>
                <a:effectLst/>
                <a:uLnTx/>
                <a:uFillTx/>
                <a:latin typeface="Helvetica"/>
                <a:ea typeface="+mn-ea"/>
                <a:cs typeface="Helvetica"/>
              </a:rPr>
            </a:br>
            <a:endParaRPr kumimoji="0" lang="es-CO" sz="2400" b="0" i="0" u="none" strike="noStrike" kern="1200" cap="none" spc="0" normalizeH="0" baseline="0" noProof="0" dirty="0">
              <a:ln>
                <a:noFill/>
              </a:ln>
              <a:solidFill>
                <a:prstClr val="black"/>
              </a:solidFill>
              <a:effectLst/>
              <a:uLnTx/>
              <a:uFillTx/>
              <a:latin typeface="Helvetica"/>
              <a:ea typeface="+mn-ea"/>
              <a:cs typeface="Helvetica"/>
            </a:endParaRPr>
          </a:p>
        </p:txBody>
      </p:sp>
    </p:spTree>
    <p:extLst>
      <p:ext uri="{BB962C8B-B14F-4D97-AF65-F5344CB8AC3E}">
        <p14:creationId xmlns:p14="http://schemas.microsoft.com/office/powerpoint/2010/main" val="89393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6A8433-0633-479D-83B8-F56E1CFEDD84}"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3/05/2024</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5" name="Elipse 4">
            <a:extLst>
              <a:ext uri="{FF2B5EF4-FFF2-40B4-BE49-F238E27FC236}">
                <a16:creationId xmlns:a16="http://schemas.microsoft.com/office/drawing/2014/main" id="{E78952B9-B441-F63B-4D25-A7937BD0574C}"/>
              </a:ext>
            </a:extLst>
          </p:cNvPr>
          <p:cNvSpPr/>
          <p:nvPr/>
        </p:nvSpPr>
        <p:spPr>
          <a:xfrm>
            <a:off x="469782" y="889233"/>
            <a:ext cx="3568817" cy="88084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Helvetica"/>
                <a:ea typeface="+mn-ea"/>
                <a:cs typeface="+mn-cs"/>
              </a:rPr>
              <a:t>26 Dependencias reportan seguimiento del PAI</a:t>
            </a:r>
            <a:endParaRPr kumimoji="0" lang="es-CO" sz="18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9" name="CuadroTexto 8">
            <a:extLst>
              <a:ext uri="{FF2B5EF4-FFF2-40B4-BE49-F238E27FC236}">
                <a16:creationId xmlns:a16="http://schemas.microsoft.com/office/drawing/2014/main" id="{A7DC7B28-1497-0B71-94BD-276638FF80B8}"/>
              </a:ext>
            </a:extLst>
          </p:cNvPr>
          <p:cNvSpPr txBox="1"/>
          <p:nvPr/>
        </p:nvSpPr>
        <p:spPr>
          <a:xfrm>
            <a:off x="1620282" y="5640675"/>
            <a:ext cx="60780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a:ea typeface="+mn-ea"/>
                <a:cs typeface="+mn-cs"/>
              </a:rPr>
              <a:t>Fuente: Plan de Acción Institucional vigencia 2023</a:t>
            </a:r>
            <a:endParaRPr kumimoji="0" lang="es-CO" sz="11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3" name="Gráfico 2">
            <a:extLst>
              <a:ext uri="{FF2B5EF4-FFF2-40B4-BE49-F238E27FC236}">
                <a16:creationId xmlns:a16="http://schemas.microsoft.com/office/drawing/2014/main" id="{4BF05CD3-A283-4DE7-97F6-A5DCBC6EE791}"/>
              </a:ext>
            </a:extLst>
          </p:cNvPr>
          <p:cNvGraphicFramePr>
            <a:graphicFrameLocks/>
          </p:cNvGraphicFramePr>
          <p:nvPr/>
        </p:nvGraphicFramePr>
        <p:xfrm>
          <a:off x="325120" y="1535113"/>
          <a:ext cx="11490960" cy="37877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363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5" name="Título 6">
            <a:extLst>
              <a:ext uri="{FF2B5EF4-FFF2-40B4-BE49-F238E27FC236}">
                <a16:creationId xmlns:a16="http://schemas.microsoft.com/office/drawing/2014/main" id="{72FAEA24-8683-3C81-7930-AA86EA113165}"/>
              </a:ext>
            </a:extLst>
          </p:cNvPr>
          <p:cNvSpPr txBox="1">
            <a:spLocks/>
          </p:cNvSpPr>
          <p:nvPr/>
        </p:nvSpPr>
        <p:spPr>
          <a:xfrm>
            <a:off x="831850" y="1709738"/>
            <a:ext cx="105156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CO" sz="4800" b="1" i="0" u="none" strike="noStrike" kern="1200" cap="none" spc="0" normalizeH="0" baseline="0" noProof="0" dirty="0">
              <a:ln>
                <a:noFill/>
              </a:ln>
              <a:solidFill>
                <a:prstClr val="black"/>
              </a:solidFill>
              <a:effectLst/>
              <a:uLnTx/>
              <a:uFillTx/>
              <a:latin typeface="Helvetica"/>
              <a:ea typeface="+mj-ea"/>
              <a:cs typeface="+mj-cs"/>
            </a:endParaRPr>
          </a:p>
        </p:txBody>
      </p:sp>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122A6-FF8F-4028-8C1A-A9F91C35941C}"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3/05/2024</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11" name="CuadroTexto 10">
            <a:extLst>
              <a:ext uri="{FF2B5EF4-FFF2-40B4-BE49-F238E27FC236}">
                <a16:creationId xmlns:a16="http://schemas.microsoft.com/office/drawing/2014/main" id="{5D159B4C-7742-C87C-B839-F59D782CD537}"/>
              </a:ext>
            </a:extLst>
          </p:cNvPr>
          <p:cNvSpPr txBox="1"/>
          <p:nvPr/>
        </p:nvSpPr>
        <p:spPr>
          <a:xfrm>
            <a:off x="1165883" y="5633554"/>
            <a:ext cx="60780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a:ea typeface="+mn-ea"/>
                <a:cs typeface="+mn-cs"/>
              </a:rPr>
              <a:t>Fuente: Plan de Acción Institucional vigencia 2023</a:t>
            </a:r>
            <a:endParaRPr kumimoji="0" lang="es-CO" sz="11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3" name="Gráfico 2">
            <a:extLst>
              <a:ext uri="{FF2B5EF4-FFF2-40B4-BE49-F238E27FC236}">
                <a16:creationId xmlns:a16="http://schemas.microsoft.com/office/drawing/2014/main" id="{4BF05CD3-A283-4DE7-97F6-A5DCBC6EE791}"/>
              </a:ext>
            </a:extLst>
          </p:cNvPr>
          <p:cNvGraphicFramePr>
            <a:graphicFrameLocks/>
          </p:cNvGraphicFramePr>
          <p:nvPr/>
        </p:nvGraphicFramePr>
        <p:xfrm>
          <a:off x="690562" y="962836"/>
          <a:ext cx="10993438" cy="43600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797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5" name="Título 6">
            <a:extLst>
              <a:ext uri="{FF2B5EF4-FFF2-40B4-BE49-F238E27FC236}">
                <a16:creationId xmlns:a16="http://schemas.microsoft.com/office/drawing/2014/main" id="{72FAEA24-8683-3C81-7930-AA86EA113165}"/>
              </a:ext>
            </a:extLst>
          </p:cNvPr>
          <p:cNvSpPr txBox="1">
            <a:spLocks/>
          </p:cNvSpPr>
          <p:nvPr/>
        </p:nvSpPr>
        <p:spPr>
          <a:xfrm>
            <a:off x="831850" y="1709738"/>
            <a:ext cx="105156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CO" sz="4800" b="1" i="0" u="none" strike="noStrike" kern="1200" cap="none" spc="0" normalizeH="0" baseline="0" noProof="0" dirty="0">
              <a:ln>
                <a:noFill/>
              </a:ln>
              <a:solidFill>
                <a:prstClr val="black"/>
              </a:solidFill>
              <a:effectLst/>
              <a:uLnTx/>
              <a:uFillTx/>
              <a:latin typeface="Helvetica"/>
              <a:ea typeface="+mj-ea"/>
              <a:cs typeface="+mj-cs"/>
            </a:endParaRPr>
          </a:p>
        </p:txBody>
      </p:sp>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6B4A1-3167-4AE6-8B26-5D1694CA1A0F}"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3/05/2024</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pic>
        <p:nvPicPr>
          <p:cNvPr id="8" name="Imagen 7">
            <a:extLst>
              <a:ext uri="{FF2B5EF4-FFF2-40B4-BE49-F238E27FC236}">
                <a16:creationId xmlns:a16="http://schemas.microsoft.com/office/drawing/2014/main" id="{6590C130-2ED3-F389-F599-BDD6813789C7}"/>
              </a:ext>
            </a:extLst>
          </p:cNvPr>
          <p:cNvPicPr>
            <a:picLocks noChangeAspect="1"/>
          </p:cNvPicPr>
          <p:nvPr/>
        </p:nvPicPr>
        <p:blipFill>
          <a:blip r:embed="rId2"/>
          <a:stretch>
            <a:fillRect/>
          </a:stretch>
        </p:blipFill>
        <p:spPr>
          <a:xfrm>
            <a:off x="3030038" y="501650"/>
            <a:ext cx="6515100" cy="2686050"/>
          </a:xfrm>
          <a:prstGeom prst="rect">
            <a:avLst/>
          </a:prstGeom>
        </p:spPr>
      </p:pic>
      <p:sp>
        <p:nvSpPr>
          <p:cNvPr id="11" name="CuadroTexto 10">
            <a:extLst>
              <a:ext uri="{FF2B5EF4-FFF2-40B4-BE49-F238E27FC236}">
                <a16:creationId xmlns:a16="http://schemas.microsoft.com/office/drawing/2014/main" id="{F091C964-6D45-69D1-A429-863303A4E4D0}"/>
              </a:ext>
            </a:extLst>
          </p:cNvPr>
          <p:cNvSpPr txBox="1"/>
          <p:nvPr/>
        </p:nvSpPr>
        <p:spPr>
          <a:xfrm>
            <a:off x="4440306" y="6035579"/>
            <a:ext cx="60780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a:ea typeface="+mn-ea"/>
                <a:cs typeface="+mn-cs"/>
              </a:rPr>
              <a:t>Fuente: Plan de Acción Institucional vigencia 2023</a:t>
            </a:r>
            <a:endParaRPr kumimoji="0" lang="es-CO" sz="1100" b="0" i="0" u="none" strike="noStrike" kern="1200" cap="none" spc="0" normalizeH="0" baseline="0" noProof="0" dirty="0">
              <a:ln>
                <a:noFill/>
              </a:ln>
              <a:solidFill>
                <a:prstClr val="black"/>
              </a:solidFill>
              <a:effectLst/>
              <a:uLnTx/>
              <a:uFillTx/>
              <a:latin typeface="Helvetica"/>
              <a:ea typeface="+mn-ea"/>
              <a:cs typeface="+mn-cs"/>
            </a:endParaRPr>
          </a:p>
        </p:txBody>
      </p:sp>
      <p:pic>
        <p:nvPicPr>
          <p:cNvPr id="6" name="Imagen 5" descr="Gráfico">
            <a:extLst>
              <a:ext uri="{FF2B5EF4-FFF2-40B4-BE49-F238E27FC236}">
                <a16:creationId xmlns:a16="http://schemas.microsoft.com/office/drawing/2014/main" id="{E86BF1E8-6E95-C881-565E-2F6773BA9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038" y="3478490"/>
            <a:ext cx="6515100" cy="2424470"/>
          </a:xfrm>
          <a:prstGeom prst="rect">
            <a:avLst/>
          </a:prstGeom>
        </p:spPr>
      </p:pic>
    </p:spTree>
    <p:extLst>
      <p:ext uri="{BB962C8B-B14F-4D97-AF65-F5344CB8AC3E}">
        <p14:creationId xmlns:p14="http://schemas.microsoft.com/office/powerpoint/2010/main" val="361226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0" y="2469827"/>
            <a:ext cx="8560904" cy="2317785"/>
          </a:xfrm>
        </p:spPr>
        <p:txBody>
          <a:bodyPr>
            <a:normAutofit fontScale="90000"/>
          </a:bodyPr>
          <a:lstStyle/>
          <a:p>
            <a:r>
              <a:rPr lang="es-ES" sz="4800" b="1" dirty="0">
                <a:solidFill>
                  <a:schemeClr val="bg1"/>
                </a:solidFill>
                <a:latin typeface="Helvetica" pitchFamily="2" charset="0"/>
              </a:rPr>
              <a:t>Comité Institucional de </a:t>
            </a:r>
            <a:br>
              <a:rPr lang="es-ES" sz="4800" b="1" dirty="0">
                <a:solidFill>
                  <a:schemeClr val="bg1"/>
                </a:solidFill>
                <a:latin typeface="Helvetica" pitchFamily="2" charset="0"/>
              </a:rPr>
            </a:br>
            <a:r>
              <a:rPr lang="es-ES" sz="4800" b="1" dirty="0">
                <a:solidFill>
                  <a:schemeClr val="bg1"/>
                </a:solidFill>
                <a:latin typeface="Helvetica" pitchFamily="2" charset="0"/>
              </a:rPr>
              <a:t>Gestión y Desempeño </a:t>
            </a:r>
            <a:br>
              <a:rPr lang="es-ES" sz="4800" b="1" dirty="0">
                <a:solidFill>
                  <a:schemeClr val="bg1"/>
                </a:solidFill>
                <a:latin typeface="Helvetica" pitchFamily="2" charset="0"/>
              </a:rPr>
            </a:br>
            <a:br>
              <a:rPr lang="es-ES" sz="4800" b="1" dirty="0">
                <a:solidFill>
                  <a:schemeClr val="bg1"/>
                </a:solidFill>
                <a:latin typeface="Helvetica" pitchFamily="2" charset="0"/>
              </a:rPr>
            </a:br>
            <a:r>
              <a:rPr lang="es-ES" sz="3100" b="1" dirty="0">
                <a:solidFill>
                  <a:schemeClr val="bg1"/>
                </a:solidFill>
                <a:latin typeface="Helvetica" pitchFamily="2" charset="0"/>
              </a:rPr>
              <a:t>Octubre 2 de 2023</a:t>
            </a:r>
            <a:endParaRPr lang="es-ES" sz="4800" b="1" dirty="0">
              <a:solidFill>
                <a:schemeClr val="bg1"/>
              </a:solidFill>
              <a:latin typeface="Helvetica" pitchFamily="2" charset="0"/>
            </a:endParaRPr>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AEDBCDB-9EE5-3C84-3D1C-2A84642D6F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5DB3F-3E5B-4626-8B6C-D7540F9E6580}"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3/05/2024</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6" name="Marcador de número de diapositiva 5">
            <a:extLst>
              <a:ext uri="{FF2B5EF4-FFF2-40B4-BE49-F238E27FC236}">
                <a16:creationId xmlns:a16="http://schemas.microsoft.com/office/drawing/2014/main" id="{AA0A4728-035A-D10C-CB34-A75D08218B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pic>
        <p:nvPicPr>
          <p:cNvPr id="8" name="Imagen 7">
            <a:extLst>
              <a:ext uri="{FF2B5EF4-FFF2-40B4-BE49-F238E27FC236}">
                <a16:creationId xmlns:a16="http://schemas.microsoft.com/office/drawing/2014/main" id="{7B5D89A7-3D76-EA7B-ECB9-1699A15CEADB}"/>
              </a:ext>
            </a:extLst>
          </p:cNvPr>
          <p:cNvPicPr>
            <a:picLocks noChangeAspect="1"/>
          </p:cNvPicPr>
          <p:nvPr/>
        </p:nvPicPr>
        <p:blipFill>
          <a:blip r:embed="rId2"/>
          <a:stretch>
            <a:fillRect/>
          </a:stretch>
        </p:blipFill>
        <p:spPr>
          <a:xfrm>
            <a:off x="1847461" y="1073020"/>
            <a:ext cx="8677770" cy="4203679"/>
          </a:xfrm>
          <a:prstGeom prst="rect">
            <a:avLst/>
          </a:prstGeom>
        </p:spPr>
      </p:pic>
      <p:sp>
        <p:nvSpPr>
          <p:cNvPr id="9" name="CuadroTexto 8">
            <a:extLst>
              <a:ext uri="{FF2B5EF4-FFF2-40B4-BE49-F238E27FC236}">
                <a16:creationId xmlns:a16="http://schemas.microsoft.com/office/drawing/2014/main" id="{D07AEA03-5BA9-F4F4-F877-3DFA49581BBC}"/>
              </a:ext>
            </a:extLst>
          </p:cNvPr>
          <p:cNvSpPr txBox="1"/>
          <p:nvPr/>
        </p:nvSpPr>
        <p:spPr>
          <a:xfrm>
            <a:off x="1847461" y="5654175"/>
            <a:ext cx="60780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a:ea typeface="+mn-ea"/>
                <a:cs typeface="+mn-cs"/>
              </a:rPr>
              <a:t>Fuente: Plan de Acción Institucional vigencia 2023</a:t>
            </a:r>
            <a:endParaRPr kumimoji="0" lang="es-CO" sz="11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2332741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5191880D-DA91-E013-9431-BF5412F620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5DB3F-3E5B-4626-8B6C-D7540F9E6580}"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3/05/2024</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6" name="Marcador de número de diapositiva 5">
            <a:extLst>
              <a:ext uri="{FF2B5EF4-FFF2-40B4-BE49-F238E27FC236}">
                <a16:creationId xmlns:a16="http://schemas.microsoft.com/office/drawing/2014/main" id="{2B194A4C-8DAC-AAA4-307D-ED504F517A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11" name="CuadroTexto 10">
            <a:extLst>
              <a:ext uri="{FF2B5EF4-FFF2-40B4-BE49-F238E27FC236}">
                <a16:creationId xmlns:a16="http://schemas.microsoft.com/office/drawing/2014/main" id="{D418F37A-63B6-DF1A-2AE2-3888377215BA}"/>
              </a:ext>
            </a:extLst>
          </p:cNvPr>
          <p:cNvSpPr txBox="1"/>
          <p:nvPr/>
        </p:nvSpPr>
        <p:spPr>
          <a:xfrm>
            <a:off x="1405845" y="4983296"/>
            <a:ext cx="60780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a:ea typeface="+mn-ea"/>
                <a:cs typeface="+mn-cs"/>
              </a:rPr>
              <a:t>Fuente: Plan de Acción Institucional vigencia 2023</a:t>
            </a:r>
            <a:endParaRPr kumimoji="0" lang="es-CO" sz="11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2" name="Gráfico 1">
            <a:extLst>
              <a:ext uri="{FF2B5EF4-FFF2-40B4-BE49-F238E27FC236}">
                <a16:creationId xmlns:a16="http://schemas.microsoft.com/office/drawing/2014/main" id="{24065F20-21B7-4D57-A0D4-6BAC68185E24}"/>
              </a:ext>
            </a:extLst>
          </p:cNvPr>
          <p:cNvGraphicFramePr>
            <a:graphicFrameLocks/>
          </p:cNvGraphicFramePr>
          <p:nvPr/>
        </p:nvGraphicFramePr>
        <p:xfrm>
          <a:off x="579120" y="707831"/>
          <a:ext cx="10850880" cy="4537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854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250F4A-0F7D-5E92-A27D-35C8D17A6192}"/>
              </a:ext>
            </a:extLst>
          </p:cNvPr>
          <p:cNvSpPr>
            <a:spLocks noGrp="1"/>
          </p:cNvSpPr>
          <p:nvPr>
            <p:ph type="ctrTitle"/>
          </p:nvPr>
        </p:nvSpPr>
        <p:spPr>
          <a:xfrm>
            <a:off x="1524000" y="136525"/>
            <a:ext cx="9144000" cy="1655762"/>
          </a:xfrm>
        </p:spPr>
        <p:txBody>
          <a:bodyPr>
            <a:normAutofit/>
          </a:bodyPr>
          <a:lstStyle/>
          <a:p>
            <a:r>
              <a:rPr lang="es-ES" sz="2400" b="1" dirty="0"/>
              <a:t>Algunas recomendaciones a las dependencias para mejorar la ejecución.</a:t>
            </a:r>
            <a:endParaRPr lang="es-CO" sz="2400" b="1" dirty="0"/>
          </a:p>
        </p:txBody>
      </p:sp>
      <p:sp>
        <p:nvSpPr>
          <p:cNvPr id="4" name="Marcador de fecha 3">
            <a:extLst>
              <a:ext uri="{FF2B5EF4-FFF2-40B4-BE49-F238E27FC236}">
                <a16:creationId xmlns:a16="http://schemas.microsoft.com/office/drawing/2014/main" id="{06100AB9-196B-0246-7BA1-F33F8C4FCA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5DB3F-3E5B-4626-8B6C-D7540F9E6580}"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3/05/2024</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6" name="Marcador de número de diapositiva 5">
            <a:extLst>
              <a:ext uri="{FF2B5EF4-FFF2-40B4-BE49-F238E27FC236}">
                <a16:creationId xmlns:a16="http://schemas.microsoft.com/office/drawing/2014/main" id="{80C117C6-7FA4-66BB-4E6B-2433F4B4F7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graphicFrame>
        <p:nvGraphicFramePr>
          <p:cNvPr id="7" name="Diagrama 6">
            <a:extLst>
              <a:ext uri="{FF2B5EF4-FFF2-40B4-BE49-F238E27FC236}">
                <a16:creationId xmlns:a16="http://schemas.microsoft.com/office/drawing/2014/main" id="{324AFE41-3E95-1D2C-3B34-065A02A7013F}"/>
              </a:ext>
            </a:extLst>
          </p:cNvPr>
          <p:cNvGraphicFramePr/>
          <p:nvPr/>
        </p:nvGraphicFramePr>
        <p:xfrm>
          <a:off x="2032000" y="1933074"/>
          <a:ext cx="7705558" cy="4205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6036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273435A-D866-A496-004D-A28C6D5DAFB5}"/>
              </a:ext>
            </a:extLst>
          </p:cNvPr>
          <p:cNvSpPr txBox="1">
            <a:spLocks/>
          </p:cNvSpPr>
          <p:nvPr/>
        </p:nvSpPr>
        <p:spPr>
          <a:xfrm>
            <a:off x="528145" y="1820917"/>
            <a:ext cx="7882759" cy="2564217"/>
          </a:xfrm>
          <a:prstGeom prst="rect">
            <a:avLst/>
          </a:prstGeom>
        </p:spPr>
        <p:txBody>
          <a:bodyPr vert="horz" lIns="91440" tIns="45720" rIns="91440" bIns="45720" rtlCol="0" anchor="b">
            <a:normAutofit fontScale="25000" lnSpcReduction="20000"/>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fontAlgn="auto">
              <a:lnSpc>
                <a:spcPct val="110000"/>
              </a:lnSpc>
              <a:spcBef>
                <a:spcPct val="0"/>
              </a:spcBef>
              <a:spcAft>
                <a:spcPts val="0"/>
              </a:spcAft>
              <a:buClrTx/>
              <a:buSzTx/>
              <a:tabLst/>
              <a:defRPr/>
            </a:pPr>
            <a:r>
              <a:rPr lang="es-MX" sz="8300" b="1" dirty="0">
                <a:solidFill>
                  <a:schemeClr val="bg1"/>
                </a:solidFill>
                <a:latin typeface="Helvetica" pitchFamily="2" charset="0"/>
                <a:ea typeface="+mj-ea"/>
                <a:cs typeface="+mj-cs"/>
              </a:rPr>
              <a:t>AVANCES DEL NUEVO PORTAL WEB DEL MINISTERIO DE AGRICULTURA Y DESARROLLO RURAL</a:t>
            </a:r>
          </a:p>
          <a:p>
            <a:pPr marL="0" marR="0" lvl="0" indent="0" algn="ctr" fontAlgn="auto">
              <a:lnSpc>
                <a:spcPct val="110000"/>
              </a:lnSpc>
              <a:spcBef>
                <a:spcPct val="0"/>
              </a:spcBef>
              <a:spcAft>
                <a:spcPts val="0"/>
              </a:spcAft>
              <a:buClrTx/>
              <a:buSzTx/>
              <a:tabLst/>
              <a:defRPr/>
            </a:pPr>
            <a:endParaRPr lang="es-ES" sz="8300" b="1" dirty="0">
              <a:solidFill>
                <a:schemeClr val="bg1"/>
              </a:solidFill>
              <a:latin typeface="Helvetica" pitchFamily="2" charset="0"/>
              <a:ea typeface="+mj-ea"/>
              <a:cs typeface="+mj-cs"/>
            </a:endParaRPr>
          </a:p>
          <a:p>
            <a:pPr marL="0" marR="0" lvl="0" indent="0" algn="ctr" fontAlgn="auto">
              <a:lnSpc>
                <a:spcPct val="110000"/>
              </a:lnSpc>
              <a:spcBef>
                <a:spcPct val="0"/>
              </a:spcBef>
              <a:spcAft>
                <a:spcPts val="0"/>
              </a:spcAft>
              <a:buClrTx/>
              <a:buSzTx/>
              <a:tabLst/>
              <a:defRPr/>
            </a:pPr>
            <a:endParaRPr lang="es-ES" sz="8300" b="1" dirty="0">
              <a:solidFill>
                <a:schemeClr val="bg1"/>
              </a:solidFill>
              <a:latin typeface="Helvetica" pitchFamily="2" charset="0"/>
              <a:ea typeface="+mj-ea"/>
              <a:cs typeface="+mj-cs"/>
            </a:endParaRPr>
          </a:p>
          <a:p>
            <a:pPr algn="ctr">
              <a:lnSpc>
                <a:spcPct val="110000"/>
              </a:lnSpc>
              <a:spcBef>
                <a:spcPct val="0"/>
              </a:spcBef>
              <a:defRPr/>
            </a:pPr>
            <a:r>
              <a:rPr lang="es-ES" sz="8300" b="1" dirty="0">
                <a:solidFill>
                  <a:schemeClr val="bg1"/>
                </a:solidFill>
                <a:latin typeface="Helvetica" pitchFamily="2" charset="0"/>
                <a:ea typeface="+mj-ea"/>
                <a:cs typeface="+mj-cs"/>
              </a:rPr>
              <a:t>OFICINA DE TECNOLOGÍA DE LA INFORMACIÓN Y DE LAS COMUNICACIONES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schemeClr val="bg1">
                  <a:lumMod val="95000"/>
                </a:schemeClr>
              </a:solidFill>
              <a:effectLst/>
              <a:uLnTx/>
              <a:uFillTx/>
              <a:latin typeface="Helvetica"/>
              <a:ea typeface="+mn-ea"/>
              <a:cs typeface="Helvetic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 	</a:t>
            </a:r>
            <a:br>
              <a:rPr kumimoji="0" lang="es-ES" sz="1800" b="0" i="0" u="none" strike="noStrike" kern="1200" cap="none" spc="0" normalizeH="0" baseline="0" noProof="0" dirty="0">
                <a:ln>
                  <a:noFill/>
                </a:ln>
                <a:solidFill>
                  <a:prstClr val="black"/>
                </a:solidFill>
                <a:effectLst/>
                <a:uLnTx/>
                <a:uFillTx/>
                <a:latin typeface="Helvetica"/>
                <a:ea typeface="+mn-ea"/>
                <a:cs typeface="Helvetica"/>
              </a:rPr>
            </a:br>
            <a:endParaRPr kumimoji="0" lang="es-CO" sz="2400" b="0" i="0" u="none" strike="noStrike" kern="1200" cap="none" spc="0" normalizeH="0" baseline="0" noProof="0" dirty="0">
              <a:ln>
                <a:noFill/>
              </a:ln>
              <a:solidFill>
                <a:prstClr val="black"/>
              </a:solidFill>
              <a:effectLst/>
              <a:uLnTx/>
              <a:uFillTx/>
              <a:latin typeface="Helvetica"/>
              <a:ea typeface="+mn-ea"/>
              <a:cs typeface="Helvetica"/>
            </a:endParaRPr>
          </a:p>
        </p:txBody>
      </p:sp>
    </p:spTree>
    <p:extLst>
      <p:ext uri="{BB962C8B-B14F-4D97-AF65-F5344CB8AC3E}">
        <p14:creationId xmlns:p14="http://schemas.microsoft.com/office/powerpoint/2010/main" val="143827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2EDEDFC1-8247-15BF-4F9A-1560EC7C35CD}"/>
              </a:ext>
            </a:extLst>
          </p:cNvPr>
          <p:cNvSpPr txBox="1"/>
          <p:nvPr/>
        </p:nvSpPr>
        <p:spPr>
          <a:xfrm>
            <a:off x="463421" y="1264568"/>
            <a:ext cx="7322834" cy="45550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700" b="1"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RESULTADOS ENCUESTA DE SATISFACCIÓN 2023</a:t>
            </a:r>
            <a:endPar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rPr>
              <a:t>Secretaría General - Grupo Atención al Ciudadano</a:t>
            </a:r>
            <a:endParaRPr kumimoji="0" lang="es-ES" sz="2000" b="0"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2774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6" name="Marcador de texto 3">
            <a:extLst>
              <a:ext uri="{FF2B5EF4-FFF2-40B4-BE49-F238E27FC236}">
                <a16:creationId xmlns:a16="http://schemas.microsoft.com/office/drawing/2014/main" id="{F8385886-16D4-D5EA-94CC-1AC22B85170E}"/>
              </a:ext>
            </a:extLst>
          </p:cNvPr>
          <p:cNvSpPr txBox="1">
            <a:spLocks/>
          </p:cNvSpPr>
          <p:nvPr/>
        </p:nvSpPr>
        <p:spPr>
          <a:xfrm>
            <a:off x="5439423" y="2304002"/>
            <a:ext cx="5986191" cy="26453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a:rPr>
              <a:t>Determinar por medio de un sondeo de opinión, la percepción que tienen los beneficiarios con relación a los servicios/productos ofrecidos por el Ministerio de Agricultura y Desarrollo Rural - MADR y sus entidades adscritas y vinculadas, con el ánimo de tener información que permita la retroalimentación y la toma de acciones que contribuyan a la mejora de los programas y servicios ofrecidos por la entidad</a:t>
            </a:r>
            <a:r>
              <a:rPr kumimoji="0" lang="es-E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a:rPr>
              <a:t>.</a:t>
            </a:r>
            <a:endParaRPr kumimoji="0" lang="es-CO"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CO" sz="2800" b="0" i="0" u="none" strike="noStrike" kern="1200" cap="none" spc="0" normalizeH="0" baseline="0" noProof="0" dirty="0">
              <a:ln>
                <a:noFill/>
              </a:ln>
              <a:solidFill>
                <a:prstClr val="black"/>
              </a:solidFill>
              <a:effectLst/>
              <a:uLnTx/>
              <a:uFillTx/>
              <a:latin typeface="Helvetica"/>
              <a:ea typeface="+mn-ea"/>
              <a:cs typeface="+mn-cs"/>
            </a:endParaRPr>
          </a:p>
        </p:txBody>
      </p:sp>
      <p:pic>
        <p:nvPicPr>
          <p:cNvPr id="7" name="Imagen 6" descr="Imagen que contiene firmar, dibujo&#10;&#10;Descripción generada automáticamente">
            <a:extLst>
              <a:ext uri="{FF2B5EF4-FFF2-40B4-BE49-F238E27FC236}">
                <a16:creationId xmlns:a16="http://schemas.microsoft.com/office/drawing/2014/main" id="{83D0B6CC-7233-9CDE-C23F-075D7CA029F3}"/>
              </a:ext>
            </a:extLst>
          </p:cNvPr>
          <p:cNvPicPr>
            <a:picLocks noChangeAspect="1"/>
          </p:cNvPicPr>
          <p:nvPr/>
        </p:nvPicPr>
        <p:blipFill>
          <a:blip r:embed="rId2"/>
          <a:stretch>
            <a:fillRect/>
          </a:stretch>
        </p:blipFill>
        <p:spPr>
          <a:xfrm>
            <a:off x="1104156" y="2287959"/>
            <a:ext cx="3939736" cy="2677479"/>
          </a:xfrm>
          <a:prstGeom prst="rect">
            <a:avLst/>
          </a:prstGeom>
        </p:spPr>
      </p:pic>
      <p:sp>
        <p:nvSpPr>
          <p:cNvPr id="8" name="Título 1">
            <a:extLst>
              <a:ext uri="{FF2B5EF4-FFF2-40B4-BE49-F238E27FC236}">
                <a16:creationId xmlns:a16="http://schemas.microsoft.com/office/drawing/2014/main" id="{23631E88-9F20-0231-E2C7-386810594CD8}"/>
              </a:ext>
            </a:extLst>
          </p:cNvPr>
          <p:cNvSpPr txBox="1">
            <a:spLocks/>
          </p:cNvSpPr>
          <p:nvPr/>
        </p:nvSpPr>
        <p:spPr>
          <a:xfrm>
            <a:off x="2159579" y="1075851"/>
            <a:ext cx="7872842" cy="6646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3000" b="1" i="0" u="none" strike="noStrike" kern="1200" cap="none" spc="-150" normalizeH="0" baseline="0" noProof="0" dirty="0">
                <a:ln>
                  <a:noFill/>
                </a:ln>
                <a:solidFill>
                  <a:prstClr val="black"/>
                </a:solidFill>
                <a:effectLst/>
                <a:uLnTx/>
                <a:uFillTx/>
                <a:latin typeface="Work Sans"/>
                <a:ea typeface="+mj-ea"/>
                <a:cs typeface="+mj-cs"/>
              </a:rPr>
              <a:t>Objetivo de la Encuesta</a:t>
            </a:r>
            <a:endParaRPr kumimoji="0" lang="es-CO" sz="2800" b="1" i="0" u="none" strike="noStrike" kern="1200" cap="none" spc="-150" normalizeH="0" baseline="0" noProof="0" dirty="0">
              <a:ln>
                <a:noFill/>
              </a:ln>
              <a:solidFill>
                <a:prstClr val="black"/>
              </a:solidFill>
              <a:effectLst/>
              <a:uLnTx/>
              <a:uFillTx/>
              <a:latin typeface="Work Sans"/>
              <a:ea typeface="+mj-ea"/>
              <a:cs typeface="+mj-cs"/>
            </a:endParaRPr>
          </a:p>
        </p:txBody>
      </p:sp>
    </p:spTree>
    <p:extLst>
      <p:ext uri="{BB962C8B-B14F-4D97-AF65-F5344CB8AC3E}">
        <p14:creationId xmlns:p14="http://schemas.microsoft.com/office/powerpoint/2010/main" val="72155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Marcador de texto 3">
            <a:extLst>
              <a:ext uri="{FF2B5EF4-FFF2-40B4-BE49-F238E27FC236}">
                <a16:creationId xmlns:a16="http://schemas.microsoft.com/office/drawing/2014/main" id="{A303468B-1CC7-B519-BF5A-259B61C131E4}"/>
              </a:ext>
            </a:extLst>
          </p:cNvPr>
          <p:cNvSpPr txBox="1">
            <a:spLocks/>
          </p:cNvSpPr>
          <p:nvPr/>
        </p:nvSpPr>
        <p:spPr>
          <a:xfrm>
            <a:off x="800310" y="1936536"/>
            <a:ext cx="5052334" cy="130771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a:rPr>
              <a:t>La encuesta es realizada telefónicamente, con base en los datos que las dependencias del Ministerio reportan al Grupo Atención al Ciudadano.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CO"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CO" sz="1600" b="0" i="0" u="none" strike="noStrike" kern="1200" cap="none" spc="0" normalizeH="0" baseline="0" noProof="0" dirty="0">
              <a:ln>
                <a:noFill/>
              </a:ln>
              <a:solidFill>
                <a:prstClr val="black"/>
              </a:solidFill>
              <a:effectLst/>
              <a:uLnTx/>
              <a:uFillTx/>
              <a:latin typeface="Helvetica"/>
              <a:ea typeface="+mn-ea"/>
              <a:cs typeface="+mn-cs"/>
            </a:endParaRPr>
          </a:p>
        </p:txBody>
      </p:sp>
      <p:pic>
        <p:nvPicPr>
          <p:cNvPr id="6" name="Imagen 5" descr="Forma, Flecha&#10;&#10;Descripción generada automáticamente">
            <a:extLst>
              <a:ext uri="{FF2B5EF4-FFF2-40B4-BE49-F238E27FC236}">
                <a16:creationId xmlns:a16="http://schemas.microsoft.com/office/drawing/2014/main" id="{4BE7FE93-3B1E-E9D8-6007-16B8EEBB85F3}"/>
              </a:ext>
            </a:extLst>
          </p:cNvPr>
          <p:cNvPicPr>
            <a:picLocks noChangeAspect="1"/>
          </p:cNvPicPr>
          <p:nvPr/>
        </p:nvPicPr>
        <p:blipFill>
          <a:blip r:embed="rId2"/>
          <a:stretch>
            <a:fillRect/>
          </a:stretch>
        </p:blipFill>
        <p:spPr>
          <a:xfrm>
            <a:off x="6805652" y="3436045"/>
            <a:ext cx="4059046" cy="2157960"/>
          </a:xfrm>
          <a:prstGeom prst="rect">
            <a:avLst/>
          </a:prstGeom>
        </p:spPr>
      </p:pic>
      <p:pic>
        <p:nvPicPr>
          <p:cNvPr id="7" name="Imagen 6" descr="Imagen que contiene dibujo, computadora&#10;&#10;Descripción generada automáticamente">
            <a:extLst>
              <a:ext uri="{FF2B5EF4-FFF2-40B4-BE49-F238E27FC236}">
                <a16:creationId xmlns:a16="http://schemas.microsoft.com/office/drawing/2014/main" id="{88B3C6D5-EDC0-D9AC-3E1D-ACB62A912727}"/>
              </a:ext>
            </a:extLst>
          </p:cNvPr>
          <p:cNvPicPr>
            <a:picLocks noChangeAspect="1"/>
          </p:cNvPicPr>
          <p:nvPr/>
        </p:nvPicPr>
        <p:blipFill>
          <a:blip r:embed="rId3"/>
          <a:stretch>
            <a:fillRect/>
          </a:stretch>
        </p:blipFill>
        <p:spPr>
          <a:xfrm>
            <a:off x="1324501" y="3583799"/>
            <a:ext cx="3681068" cy="2061398"/>
          </a:xfrm>
          <a:prstGeom prst="rect">
            <a:avLst/>
          </a:prstGeom>
        </p:spPr>
      </p:pic>
      <p:sp>
        <p:nvSpPr>
          <p:cNvPr id="8" name="Marcador de texto 3">
            <a:extLst>
              <a:ext uri="{FF2B5EF4-FFF2-40B4-BE49-F238E27FC236}">
                <a16:creationId xmlns:a16="http://schemas.microsoft.com/office/drawing/2014/main" id="{5397D279-761A-0B6B-BDCA-C91E6CA42B3D}"/>
              </a:ext>
            </a:extLst>
          </p:cNvPr>
          <p:cNvSpPr txBox="1">
            <a:spLocks/>
          </p:cNvSpPr>
          <p:nvPr/>
        </p:nvSpPr>
        <p:spPr>
          <a:xfrm>
            <a:off x="6339358" y="2106371"/>
            <a:ext cx="5052334" cy="96803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a:ln>
                  <a:noFill/>
                </a:ln>
                <a:solidFill>
                  <a:prstClr val="black"/>
                </a:solidFill>
                <a:effectLst/>
                <a:uLnTx/>
                <a:uFillTx/>
                <a:latin typeface="Arial"/>
                <a:ea typeface="+mn-ea"/>
                <a:cs typeface="Arial"/>
              </a:rPr>
              <a:t>De los beneficiarios de cada programa, se toma una muestra a la cual se le aplica la encuesta.</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CO"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CO" sz="16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9" name="Título 1">
            <a:extLst>
              <a:ext uri="{FF2B5EF4-FFF2-40B4-BE49-F238E27FC236}">
                <a16:creationId xmlns:a16="http://schemas.microsoft.com/office/drawing/2014/main" id="{27A80B3E-2410-83BB-D7E3-5042B40F0903}"/>
              </a:ext>
            </a:extLst>
          </p:cNvPr>
          <p:cNvSpPr txBox="1">
            <a:spLocks/>
          </p:cNvSpPr>
          <p:nvPr/>
        </p:nvSpPr>
        <p:spPr>
          <a:xfrm>
            <a:off x="6805652" y="801036"/>
            <a:ext cx="4081974" cy="6646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150" normalizeH="0" baseline="0" noProof="0" dirty="0">
                <a:ln>
                  <a:noFill/>
                </a:ln>
                <a:solidFill>
                  <a:prstClr val="black"/>
                </a:solidFill>
                <a:effectLst/>
                <a:uLnTx/>
                <a:uFillTx/>
                <a:latin typeface="Work Sans"/>
                <a:ea typeface="+mj-ea"/>
                <a:cs typeface="+mj-cs"/>
              </a:rPr>
              <a:t>¿A quién se le hace?</a:t>
            </a:r>
          </a:p>
        </p:txBody>
      </p:sp>
      <p:sp>
        <p:nvSpPr>
          <p:cNvPr id="10" name="Título 1">
            <a:extLst>
              <a:ext uri="{FF2B5EF4-FFF2-40B4-BE49-F238E27FC236}">
                <a16:creationId xmlns:a16="http://schemas.microsoft.com/office/drawing/2014/main" id="{2DD86549-C9B2-0A3E-04B4-B8A4CF40B3B1}"/>
              </a:ext>
            </a:extLst>
          </p:cNvPr>
          <p:cNvSpPr txBox="1">
            <a:spLocks/>
          </p:cNvSpPr>
          <p:nvPr/>
        </p:nvSpPr>
        <p:spPr>
          <a:xfrm>
            <a:off x="1207490" y="912787"/>
            <a:ext cx="3686200" cy="6646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3000" b="1" i="0" u="none" strike="noStrike" kern="1200" cap="none" spc="-150" normalizeH="0" baseline="0" noProof="0" dirty="0">
                <a:ln>
                  <a:noFill/>
                </a:ln>
                <a:solidFill>
                  <a:prstClr val="black"/>
                </a:solidFill>
                <a:effectLst/>
                <a:uLnTx/>
                <a:uFillTx/>
                <a:latin typeface="Work Sans"/>
                <a:ea typeface="+mj-ea"/>
                <a:cs typeface="+mj-cs"/>
              </a:rPr>
              <a:t>¿</a:t>
            </a:r>
            <a:r>
              <a:rPr kumimoji="0" lang="es-CO" sz="2800" b="1" i="0" u="none" strike="noStrike" kern="1200" cap="none" spc="-150" normalizeH="0" baseline="0" noProof="0" dirty="0">
                <a:ln>
                  <a:noFill/>
                </a:ln>
                <a:solidFill>
                  <a:prstClr val="black"/>
                </a:solidFill>
                <a:effectLst/>
                <a:uLnTx/>
                <a:uFillTx/>
                <a:latin typeface="Work Sans"/>
                <a:ea typeface="+mj-ea"/>
                <a:cs typeface="+mj-cs"/>
              </a:rPr>
              <a:t>Cómo se realiza ?</a:t>
            </a:r>
          </a:p>
        </p:txBody>
      </p:sp>
    </p:spTree>
    <p:extLst>
      <p:ext uri="{BB962C8B-B14F-4D97-AF65-F5344CB8AC3E}">
        <p14:creationId xmlns:p14="http://schemas.microsoft.com/office/powerpoint/2010/main" val="220280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96A9BB1F-E14A-7759-3CAB-003B5B0BC584}"/>
              </a:ext>
            </a:extLst>
          </p:cNvPr>
          <p:cNvSpPr txBox="1">
            <a:spLocks/>
          </p:cNvSpPr>
          <p:nvPr/>
        </p:nvSpPr>
        <p:spPr>
          <a:xfrm>
            <a:off x="1511343" y="1022794"/>
            <a:ext cx="3438444" cy="6059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150" normalizeH="0" baseline="0" noProof="0" dirty="0">
                <a:ln>
                  <a:noFill/>
                </a:ln>
                <a:solidFill>
                  <a:prstClr val="black"/>
                </a:solidFill>
                <a:effectLst/>
                <a:uLnTx/>
                <a:uFillTx/>
                <a:latin typeface="Work Sans"/>
                <a:ea typeface="+mj-ea"/>
                <a:cs typeface="+mj-cs"/>
              </a:rPr>
              <a:t>Escala valorativa</a:t>
            </a:r>
          </a:p>
        </p:txBody>
      </p:sp>
      <p:sp>
        <p:nvSpPr>
          <p:cNvPr id="3" name="Marcador de texto 3">
            <a:extLst>
              <a:ext uri="{FF2B5EF4-FFF2-40B4-BE49-F238E27FC236}">
                <a16:creationId xmlns:a16="http://schemas.microsoft.com/office/drawing/2014/main" id="{94CE8AE3-B5CE-2F5D-00AB-83CD8C98CF8D}"/>
              </a:ext>
            </a:extLst>
          </p:cNvPr>
          <p:cNvSpPr txBox="1">
            <a:spLocks/>
          </p:cNvSpPr>
          <p:nvPr/>
        </p:nvSpPr>
        <p:spPr>
          <a:xfrm>
            <a:off x="706939" y="1836706"/>
            <a:ext cx="4780501" cy="166147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a:rPr>
              <a:t>Se toma como base la tabla de tabulación de encuestas e interpretación de resultados, determinada en el Manual de Implementación del MECI 1000:2005 del DAFP</a:t>
            </a:r>
            <a:endParaRPr kumimoji="0" lang="es-ES" sz="2000" b="0"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5" name="Tabla 4">
            <a:extLst>
              <a:ext uri="{FF2B5EF4-FFF2-40B4-BE49-F238E27FC236}">
                <a16:creationId xmlns:a16="http://schemas.microsoft.com/office/drawing/2014/main" id="{EEB3087D-73C1-D5E1-4939-11D668ED5AD4}"/>
              </a:ext>
            </a:extLst>
          </p:cNvPr>
          <p:cNvGraphicFramePr>
            <a:graphicFrameLocks noGrp="1"/>
          </p:cNvGraphicFramePr>
          <p:nvPr/>
        </p:nvGraphicFramePr>
        <p:xfrm>
          <a:off x="6994147" y="2338311"/>
          <a:ext cx="4490914" cy="2181378"/>
        </p:xfrm>
        <a:graphic>
          <a:graphicData uri="http://schemas.openxmlformats.org/drawingml/2006/table">
            <a:tbl>
              <a:tblPr>
                <a:tableStyleId>{5C22544A-7EE6-4342-B048-85BDC9FD1C3A}</a:tableStyleId>
              </a:tblPr>
              <a:tblGrid>
                <a:gridCol w="2190984">
                  <a:extLst>
                    <a:ext uri="{9D8B030D-6E8A-4147-A177-3AD203B41FA5}">
                      <a16:colId xmlns:a16="http://schemas.microsoft.com/office/drawing/2014/main" val="3614709852"/>
                    </a:ext>
                  </a:extLst>
                </a:gridCol>
                <a:gridCol w="2299930">
                  <a:extLst>
                    <a:ext uri="{9D8B030D-6E8A-4147-A177-3AD203B41FA5}">
                      <a16:colId xmlns:a16="http://schemas.microsoft.com/office/drawing/2014/main" val="1159201399"/>
                    </a:ext>
                  </a:extLst>
                </a:gridCol>
              </a:tblGrid>
              <a:tr h="263270">
                <a:tc>
                  <a:txBody>
                    <a:bodyPr/>
                    <a:lstStyle/>
                    <a:p>
                      <a:pPr algn="ctr">
                        <a:spcAft>
                          <a:spcPts val="800"/>
                        </a:spcAft>
                      </a:pPr>
                      <a:r>
                        <a:rPr lang="es-CO" sz="1200" dirty="0">
                          <a:effectLst/>
                        </a:rPr>
                        <a:t>PUNTAJE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800"/>
                        </a:spcAft>
                      </a:pPr>
                      <a:r>
                        <a:rPr lang="es-CO" sz="1200" dirty="0">
                          <a:effectLst/>
                        </a:rPr>
                        <a:t>CRITERIOS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7626790"/>
                  </a:ext>
                </a:extLst>
              </a:tr>
              <a:tr h="526540">
                <a:tc>
                  <a:txBody>
                    <a:bodyPr/>
                    <a:lstStyle/>
                    <a:p>
                      <a:pPr>
                        <a:spcAft>
                          <a:spcPts val="800"/>
                        </a:spcAft>
                      </a:pPr>
                      <a:r>
                        <a:rPr lang="es-CO" sz="1200" dirty="0">
                          <a:effectLst/>
                        </a:rPr>
                        <a:t>Puntaje Total entre 0.0 y 2.0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800"/>
                        </a:spcAft>
                      </a:pPr>
                      <a:r>
                        <a:rPr lang="es-CO" sz="1200" dirty="0">
                          <a:effectLst/>
                        </a:rPr>
                        <a:t>Inadecuado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817880"/>
                  </a:ext>
                </a:extLst>
              </a:tr>
              <a:tr h="470124">
                <a:tc>
                  <a:txBody>
                    <a:bodyPr/>
                    <a:lstStyle/>
                    <a:p>
                      <a:pPr>
                        <a:spcAft>
                          <a:spcPts val="800"/>
                        </a:spcAft>
                      </a:pPr>
                      <a:r>
                        <a:rPr lang="es-CO" sz="1200" dirty="0">
                          <a:effectLst/>
                        </a:rPr>
                        <a:t>Puntaje Total entre 2.1 y 3.0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800"/>
                        </a:spcAft>
                      </a:pPr>
                      <a:r>
                        <a:rPr lang="es-CO" sz="1200" dirty="0">
                          <a:effectLst/>
                        </a:rPr>
                        <a:t>Deficiente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9875701"/>
                  </a:ext>
                </a:extLst>
              </a:tr>
              <a:tr h="394904">
                <a:tc>
                  <a:txBody>
                    <a:bodyPr/>
                    <a:lstStyle/>
                    <a:p>
                      <a:pPr>
                        <a:spcAft>
                          <a:spcPts val="800"/>
                        </a:spcAft>
                      </a:pPr>
                      <a:r>
                        <a:rPr lang="es-CO" sz="1200" dirty="0">
                          <a:effectLst/>
                        </a:rPr>
                        <a:t>Puntaje Total entre 3.1 y 4.0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800"/>
                        </a:spcAft>
                      </a:pPr>
                      <a:r>
                        <a:rPr lang="es-CO" sz="1200" dirty="0">
                          <a:effectLst/>
                        </a:rPr>
                        <a:t>Satisfactorio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2743582"/>
                  </a:ext>
                </a:extLst>
              </a:tr>
              <a:tr h="526540">
                <a:tc>
                  <a:txBody>
                    <a:bodyPr/>
                    <a:lstStyle/>
                    <a:p>
                      <a:pPr>
                        <a:spcAft>
                          <a:spcPts val="800"/>
                        </a:spcAft>
                      </a:pPr>
                      <a:r>
                        <a:rPr lang="es-CO" sz="1200" dirty="0">
                          <a:effectLst/>
                        </a:rPr>
                        <a:t>Puntaje Total entre 4.1 y 5.0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800"/>
                        </a:spcAft>
                      </a:pPr>
                      <a:r>
                        <a:rPr lang="es-CO" sz="1200" dirty="0">
                          <a:effectLst/>
                        </a:rPr>
                        <a:t>Adecuado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8231797"/>
                  </a:ext>
                </a:extLst>
              </a:tr>
            </a:tbl>
          </a:graphicData>
        </a:graphic>
      </p:graphicFrame>
      <p:sp>
        <p:nvSpPr>
          <p:cNvPr id="6" name="Rectangle 2">
            <a:extLst>
              <a:ext uri="{FF2B5EF4-FFF2-40B4-BE49-F238E27FC236}">
                <a16:creationId xmlns:a16="http://schemas.microsoft.com/office/drawing/2014/main" id="{9803758E-B0BB-EB65-C76A-E1388A7C9633}"/>
              </a:ext>
            </a:extLst>
          </p:cNvPr>
          <p:cNvSpPr>
            <a:spLocks noChangeArrowheads="1"/>
          </p:cNvSpPr>
          <p:nvPr/>
        </p:nvSpPr>
        <p:spPr bwMode="auto">
          <a:xfrm>
            <a:off x="1002873" y="3574308"/>
            <a:ext cx="40715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3250" algn="l"/>
              </a:tabLst>
              <a:defRPr>
                <a:solidFill>
                  <a:schemeClr val="tx1"/>
                </a:solidFill>
                <a:latin typeface="Arial" panose="020B0604020202020204" pitchFamily="34" charset="0"/>
              </a:defRPr>
            </a:lvl1pPr>
            <a:lvl2pPr eaLnBrk="0" fontAlgn="base" hangingPunct="0">
              <a:spcBef>
                <a:spcPct val="0"/>
              </a:spcBef>
              <a:spcAft>
                <a:spcPct val="0"/>
              </a:spcAft>
              <a:tabLst>
                <a:tab pos="603250" algn="l"/>
              </a:tabLst>
              <a:defRPr>
                <a:solidFill>
                  <a:schemeClr val="tx1"/>
                </a:solidFill>
                <a:latin typeface="Arial" panose="020B0604020202020204" pitchFamily="34" charset="0"/>
              </a:defRPr>
            </a:lvl2pPr>
            <a:lvl3pPr eaLnBrk="0" fontAlgn="base" hangingPunct="0">
              <a:spcBef>
                <a:spcPct val="0"/>
              </a:spcBef>
              <a:spcAft>
                <a:spcPct val="0"/>
              </a:spcAft>
              <a:tabLst>
                <a:tab pos="603250" algn="l"/>
              </a:tabLst>
              <a:defRPr>
                <a:solidFill>
                  <a:schemeClr val="tx1"/>
                </a:solidFill>
                <a:latin typeface="Arial" panose="020B0604020202020204" pitchFamily="34" charset="0"/>
              </a:defRPr>
            </a:lvl3pPr>
            <a:lvl4pPr eaLnBrk="0" fontAlgn="base" hangingPunct="0">
              <a:spcBef>
                <a:spcPct val="0"/>
              </a:spcBef>
              <a:spcAft>
                <a:spcPct val="0"/>
              </a:spcAft>
              <a:tabLst>
                <a:tab pos="603250" algn="l"/>
              </a:tabLst>
              <a:defRPr>
                <a:solidFill>
                  <a:schemeClr val="tx1"/>
                </a:solidFill>
                <a:latin typeface="Arial" panose="020B0604020202020204" pitchFamily="34" charset="0"/>
              </a:defRPr>
            </a:lvl4pPr>
            <a:lvl5pPr eaLnBrk="0" fontAlgn="base" hangingPunct="0">
              <a:spcBef>
                <a:spcPct val="0"/>
              </a:spcBef>
              <a:spcAft>
                <a:spcPct val="0"/>
              </a:spcAft>
              <a:tabLst>
                <a:tab pos="603250" algn="l"/>
              </a:tabLst>
              <a:defRPr>
                <a:solidFill>
                  <a:schemeClr val="tx1"/>
                </a:solidFill>
                <a:latin typeface="Arial" panose="020B0604020202020204" pitchFamily="34" charset="0"/>
              </a:defRPr>
            </a:lvl5pPr>
            <a:lvl6pPr eaLnBrk="0" fontAlgn="base" hangingPunct="0">
              <a:spcBef>
                <a:spcPct val="0"/>
              </a:spcBef>
              <a:spcAft>
                <a:spcPct val="0"/>
              </a:spcAft>
              <a:tabLst>
                <a:tab pos="603250" algn="l"/>
              </a:tabLst>
              <a:defRPr>
                <a:solidFill>
                  <a:schemeClr val="tx1"/>
                </a:solidFill>
                <a:latin typeface="Arial" panose="020B0604020202020204" pitchFamily="34" charset="0"/>
              </a:defRPr>
            </a:lvl6pPr>
            <a:lvl7pPr eaLnBrk="0" fontAlgn="base" hangingPunct="0">
              <a:spcBef>
                <a:spcPct val="0"/>
              </a:spcBef>
              <a:spcAft>
                <a:spcPct val="0"/>
              </a:spcAft>
              <a:tabLst>
                <a:tab pos="603250" algn="l"/>
              </a:tabLst>
              <a:defRPr>
                <a:solidFill>
                  <a:schemeClr val="tx1"/>
                </a:solidFill>
                <a:latin typeface="Arial" panose="020B0604020202020204" pitchFamily="34" charset="0"/>
              </a:defRPr>
            </a:lvl7pPr>
            <a:lvl8pPr eaLnBrk="0" fontAlgn="base" hangingPunct="0">
              <a:spcBef>
                <a:spcPct val="0"/>
              </a:spcBef>
              <a:spcAft>
                <a:spcPct val="0"/>
              </a:spcAft>
              <a:tabLst>
                <a:tab pos="603250" algn="l"/>
              </a:tabLst>
              <a:defRPr>
                <a:solidFill>
                  <a:schemeClr val="tx1"/>
                </a:solidFill>
                <a:latin typeface="Arial" panose="020B0604020202020204" pitchFamily="34" charset="0"/>
              </a:defRPr>
            </a:lvl8pPr>
            <a:lvl9pPr eaLnBrk="0" fontAlgn="base" hangingPunct="0">
              <a:spcBef>
                <a:spcPct val="0"/>
              </a:spcBef>
              <a:spcAft>
                <a:spcPct val="0"/>
              </a:spcAft>
              <a:tabLst>
                <a:tab pos="603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03250" algn="l"/>
              </a:tabLst>
              <a:defRPr/>
            </a:pPr>
            <a:r>
              <a:rPr kumimoji="0" lang="es-CO" altLang="es-CO"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a:rPr>
              <a:t>Los criterios de valoración son los siguientes:</a:t>
            </a:r>
            <a:endParaRPr kumimoji="0" lang="es-CO" altLang="es-CO" sz="2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8" name="Imagen 21">
            <a:extLst>
              <a:ext uri="{FF2B5EF4-FFF2-40B4-BE49-F238E27FC236}">
                <a16:creationId xmlns:a16="http://schemas.microsoft.com/office/drawing/2014/main" id="{E255DA1E-B085-0FEE-121D-1B7C04AAF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107" y="4361085"/>
            <a:ext cx="4611357" cy="170335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D85E7B86-35EF-5E23-24E3-091A0FDA8B44}"/>
              </a:ext>
            </a:extLst>
          </p:cNvPr>
          <p:cNvSpPr>
            <a:spLocks noChangeArrowheads="1"/>
          </p:cNvSpPr>
          <p:nvPr/>
        </p:nvSpPr>
        <p:spPr bwMode="auto">
          <a:xfrm>
            <a:off x="7412494" y="1380547"/>
            <a:ext cx="34384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03250" algn="l"/>
              </a:tabLst>
              <a:defRPr>
                <a:solidFill>
                  <a:schemeClr val="tx1"/>
                </a:solidFill>
                <a:latin typeface="Arial" panose="020B0604020202020204" pitchFamily="34" charset="0"/>
              </a:defRPr>
            </a:lvl1pPr>
            <a:lvl2pPr eaLnBrk="0" fontAlgn="base" hangingPunct="0">
              <a:spcBef>
                <a:spcPct val="0"/>
              </a:spcBef>
              <a:spcAft>
                <a:spcPct val="0"/>
              </a:spcAft>
              <a:tabLst>
                <a:tab pos="603250" algn="l"/>
              </a:tabLst>
              <a:defRPr>
                <a:solidFill>
                  <a:schemeClr val="tx1"/>
                </a:solidFill>
                <a:latin typeface="Arial" panose="020B0604020202020204" pitchFamily="34" charset="0"/>
              </a:defRPr>
            </a:lvl2pPr>
            <a:lvl3pPr eaLnBrk="0" fontAlgn="base" hangingPunct="0">
              <a:spcBef>
                <a:spcPct val="0"/>
              </a:spcBef>
              <a:spcAft>
                <a:spcPct val="0"/>
              </a:spcAft>
              <a:tabLst>
                <a:tab pos="603250" algn="l"/>
              </a:tabLst>
              <a:defRPr>
                <a:solidFill>
                  <a:schemeClr val="tx1"/>
                </a:solidFill>
                <a:latin typeface="Arial" panose="020B0604020202020204" pitchFamily="34" charset="0"/>
              </a:defRPr>
            </a:lvl3pPr>
            <a:lvl4pPr eaLnBrk="0" fontAlgn="base" hangingPunct="0">
              <a:spcBef>
                <a:spcPct val="0"/>
              </a:spcBef>
              <a:spcAft>
                <a:spcPct val="0"/>
              </a:spcAft>
              <a:tabLst>
                <a:tab pos="603250" algn="l"/>
              </a:tabLst>
              <a:defRPr>
                <a:solidFill>
                  <a:schemeClr val="tx1"/>
                </a:solidFill>
                <a:latin typeface="Arial" panose="020B0604020202020204" pitchFamily="34" charset="0"/>
              </a:defRPr>
            </a:lvl4pPr>
            <a:lvl5pPr eaLnBrk="0" fontAlgn="base" hangingPunct="0">
              <a:spcBef>
                <a:spcPct val="0"/>
              </a:spcBef>
              <a:spcAft>
                <a:spcPct val="0"/>
              </a:spcAft>
              <a:tabLst>
                <a:tab pos="603250" algn="l"/>
              </a:tabLst>
              <a:defRPr>
                <a:solidFill>
                  <a:schemeClr val="tx1"/>
                </a:solidFill>
                <a:latin typeface="Arial" panose="020B0604020202020204" pitchFamily="34" charset="0"/>
              </a:defRPr>
            </a:lvl5pPr>
            <a:lvl6pPr eaLnBrk="0" fontAlgn="base" hangingPunct="0">
              <a:spcBef>
                <a:spcPct val="0"/>
              </a:spcBef>
              <a:spcAft>
                <a:spcPct val="0"/>
              </a:spcAft>
              <a:tabLst>
                <a:tab pos="603250" algn="l"/>
              </a:tabLst>
              <a:defRPr>
                <a:solidFill>
                  <a:schemeClr val="tx1"/>
                </a:solidFill>
                <a:latin typeface="Arial" panose="020B0604020202020204" pitchFamily="34" charset="0"/>
              </a:defRPr>
            </a:lvl6pPr>
            <a:lvl7pPr eaLnBrk="0" fontAlgn="base" hangingPunct="0">
              <a:spcBef>
                <a:spcPct val="0"/>
              </a:spcBef>
              <a:spcAft>
                <a:spcPct val="0"/>
              </a:spcAft>
              <a:tabLst>
                <a:tab pos="603250" algn="l"/>
              </a:tabLst>
              <a:defRPr>
                <a:solidFill>
                  <a:schemeClr val="tx1"/>
                </a:solidFill>
                <a:latin typeface="Arial" panose="020B0604020202020204" pitchFamily="34" charset="0"/>
              </a:defRPr>
            </a:lvl7pPr>
            <a:lvl8pPr eaLnBrk="0" fontAlgn="base" hangingPunct="0">
              <a:spcBef>
                <a:spcPct val="0"/>
              </a:spcBef>
              <a:spcAft>
                <a:spcPct val="0"/>
              </a:spcAft>
              <a:tabLst>
                <a:tab pos="603250" algn="l"/>
              </a:tabLst>
              <a:defRPr>
                <a:solidFill>
                  <a:schemeClr val="tx1"/>
                </a:solidFill>
                <a:latin typeface="Arial" panose="020B0604020202020204" pitchFamily="34" charset="0"/>
              </a:defRPr>
            </a:lvl8pPr>
            <a:lvl9pPr eaLnBrk="0" fontAlgn="base" hangingPunct="0">
              <a:spcBef>
                <a:spcPct val="0"/>
              </a:spcBef>
              <a:spcAft>
                <a:spcPct val="0"/>
              </a:spcAft>
              <a:tabLst>
                <a:tab pos="603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03250" algn="l"/>
              </a:tabLst>
              <a:defRPr/>
            </a:pPr>
            <a:r>
              <a:rPr kumimoji="0" lang="es-CO" altLang="es-CO"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a:rPr>
              <a:t>Tabla de interpretación:</a:t>
            </a:r>
            <a:endParaRPr kumimoji="0" lang="es-CO" altLang="es-CO" sz="2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10" name="Imagen 9" descr="Un dibujo de un perro&#10;&#10;Descripción generada automáticamente con confianza media">
            <a:extLst>
              <a:ext uri="{FF2B5EF4-FFF2-40B4-BE49-F238E27FC236}">
                <a16:creationId xmlns:a16="http://schemas.microsoft.com/office/drawing/2014/main" id="{16BF6EE6-8088-D2F9-0194-63A07A3AFD6E}"/>
              </a:ext>
            </a:extLst>
          </p:cNvPr>
          <p:cNvPicPr>
            <a:picLocks noChangeAspect="1"/>
          </p:cNvPicPr>
          <p:nvPr/>
        </p:nvPicPr>
        <p:blipFill>
          <a:blip r:embed="rId3"/>
          <a:stretch>
            <a:fillRect/>
          </a:stretch>
        </p:blipFill>
        <p:spPr>
          <a:xfrm>
            <a:off x="7469563" y="4997927"/>
            <a:ext cx="3381375" cy="1352550"/>
          </a:xfrm>
          <a:prstGeom prst="rect">
            <a:avLst/>
          </a:prstGeom>
        </p:spPr>
      </p:pic>
    </p:spTree>
    <p:extLst>
      <p:ext uri="{BB962C8B-B14F-4D97-AF65-F5344CB8AC3E}">
        <p14:creationId xmlns:p14="http://schemas.microsoft.com/office/powerpoint/2010/main" val="625532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Marcador de texto 3">
            <a:extLst>
              <a:ext uri="{FF2B5EF4-FFF2-40B4-BE49-F238E27FC236}">
                <a16:creationId xmlns:a16="http://schemas.microsoft.com/office/drawing/2014/main" id="{17D2D72A-4404-89F6-98E1-A43FCD5A6068}"/>
              </a:ext>
            </a:extLst>
          </p:cNvPr>
          <p:cNvSpPr txBox="1">
            <a:spLocks/>
          </p:cNvSpPr>
          <p:nvPr/>
        </p:nvSpPr>
        <p:spPr>
          <a:xfrm>
            <a:off x="5555518" y="1889872"/>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CO" sz="16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5" name="CuadroTexto 4">
            <a:extLst>
              <a:ext uri="{FF2B5EF4-FFF2-40B4-BE49-F238E27FC236}">
                <a16:creationId xmlns:a16="http://schemas.microsoft.com/office/drawing/2014/main" id="{C2E06E12-1D70-6D15-EDEB-5E041459FE7C}"/>
              </a:ext>
            </a:extLst>
          </p:cNvPr>
          <p:cNvSpPr txBox="1"/>
          <p:nvPr/>
        </p:nvSpPr>
        <p:spPr>
          <a:xfrm>
            <a:off x="3955945" y="2330384"/>
            <a:ext cx="3337878" cy="2518970"/>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Ø"/>
              <a:tabLst/>
              <a:defRPr/>
            </a:pPr>
            <a:r>
              <a:rPr kumimoji="0" lang="es-E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Acceso a la información</a:t>
            </a:r>
            <a:endPar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Ø"/>
              <a:tabLst/>
              <a:defRPr/>
            </a:pPr>
            <a:r>
              <a:rPr kumimoji="0" lang="es-E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Amabilidad y Cortesía</a:t>
            </a:r>
            <a:endPar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Ø"/>
              <a:tabLst/>
              <a:defRPr/>
            </a:pPr>
            <a:r>
              <a:rPr kumimoji="0" lang="es-E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Celeridad</a:t>
            </a:r>
            <a:endPar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Ø"/>
              <a:tabLst/>
              <a:defRPr/>
            </a:pP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Efectividad</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Ø"/>
              <a:tabLst/>
              <a:defRPr/>
            </a:pPr>
            <a:r>
              <a:rPr kumimoji="0" lang="es-E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Imparcialidad</a:t>
            </a:r>
          </a:p>
          <a:p>
            <a:pPr marL="285750" marR="0" lvl="0" indent="-285750" algn="just" defTabSz="914400" rtl="0" eaLnBrk="1" fontAlgn="auto" latinLnBrk="0" hangingPunct="1">
              <a:lnSpc>
                <a:spcPct val="100000"/>
              </a:lnSpc>
              <a:spcBef>
                <a:spcPts val="0"/>
              </a:spcBef>
              <a:spcAft>
                <a:spcPts val="800"/>
              </a:spcAft>
              <a:buClrTx/>
              <a:buSzTx/>
              <a:buFont typeface="Wingdings" panose="05000000000000000000" pitchFamily="2" charset="2"/>
              <a:buChar char="Ø"/>
              <a:tabLst/>
              <a:defRPr/>
            </a:pPr>
            <a:r>
              <a:rPr kumimoji="0" lang="es-E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Transparencia</a:t>
            </a:r>
            <a:endPar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Oportunidad</a:t>
            </a:r>
            <a:endPar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ítulo 1">
            <a:extLst>
              <a:ext uri="{FF2B5EF4-FFF2-40B4-BE49-F238E27FC236}">
                <a16:creationId xmlns:a16="http://schemas.microsoft.com/office/drawing/2014/main" id="{42481FC9-B66A-0B32-B7FE-07A225D7C92C}"/>
              </a:ext>
            </a:extLst>
          </p:cNvPr>
          <p:cNvSpPr txBox="1">
            <a:spLocks/>
          </p:cNvSpPr>
          <p:nvPr/>
        </p:nvSpPr>
        <p:spPr>
          <a:xfrm>
            <a:off x="253822" y="3034902"/>
            <a:ext cx="3077469" cy="5606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342900" marR="0" lvl="0" indent="-342900" algn="ctr" defTabSz="914400" rtl="0" eaLnBrk="1" fontAlgn="auto" latinLnBrk="0" hangingPunct="1">
              <a:lnSpc>
                <a:spcPct val="90000"/>
              </a:lnSpc>
              <a:spcBef>
                <a:spcPct val="0"/>
              </a:spcBef>
              <a:spcAft>
                <a:spcPts val="0"/>
              </a:spcAft>
              <a:buClrTx/>
              <a:buSzTx/>
              <a:buFont typeface="Wingdings" panose="05000000000000000000" pitchFamily="2" charset="2"/>
              <a:buChar char="q"/>
              <a:tabLst/>
              <a:defRPr/>
            </a:pP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Análisis Por Variables </a:t>
            </a:r>
          </a:p>
        </p:txBody>
      </p:sp>
      <p:sp>
        <p:nvSpPr>
          <p:cNvPr id="9" name="CuadroTexto 8">
            <a:extLst>
              <a:ext uri="{FF2B5EF4-FFF2-40B4-BE49-F238E27FC236}">
                <a16:creationId xmlns:a16="http://schemas.microsoft.com/office/drawing/2014/main" id="{09F50DD5-1EDD-5624-5DD1-AE08867B0C80}"/>
              </a:ext>
            </a:extLst>
          </p:cNvPr>
          <p:cNvSpPr txBox="1"/>
          <p:nvPr/>
        </p:nvSpPr>
        <p:spPr>
          <a:xfrm>
            <a:off x="347477" y="1464504"/>
            <a:ext cx="80850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Nivel General de Satisfacción de Variables Institucionales</a:t>
            </a:r>
          </a:p>
        </p:txBody>
      </p:sp>
      <p:sp>
        <p:nvSpPr>
          <p:cNvPr id="10" name="Título 1">
            <a:extLst>
              <a:ext uri="{FF2B5EF4-FFF2-40B4-BE49-F238E27FC236}">
                <a16:creationId xmlns:a16="http://schemas.microsoft.com/office/drawing/2014/main" id="{80B17156-9882-0C23-0933-F3202FFC4B80}"/>
              </a:ext>
            </a:extLst>
          </p:cNvPr>
          <p:cNvSpPr txBox="1">
            <a:spLocks/>
          </p:cNvSpPr>
          <p:nvPr/>
        </p:nvSpPr>
        <p:spPr>
          <a:xfrm>
            <a:off x="1792556" y="665741"/>
            <a:ext cx="6647647" cy="6639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150" normalizeH="0" baseline="0" noProof="0" dirty="0">
                <a:ln>
                  <a:noFill/>
                </a:ln>
                <a:solidFill>
                  <a:prstClr val="black"/>
                </a:solidFill>
                <a:effectLst/>
                <a:uLnTx/>
                <a:uFillTx/>
                <a:latin typeface="Work Sans"/>
                <a:ea typeface="+mj-ea"/>
                <a:cs typeface="+mj-cs"/>
              </a:rPr>
              <a:t>¿Qué análisis contiene el informe?</a:t>
            </a:r>
          </a:p>
        </p:txBody>
      </p:sp>
      <p:sp>
        <p:nvSpPr>
          <p:cNvPr id="11" name="Abrir llave 10">
            <a:extLst>
              <a:ext uri="{FF2B5EF4-FFF2-40B4-BE49-F238E27FC236}">
                <a16:creationId xmlns:a16="http://schemas.microsoft.com/office/drawing/2014/main" id="{5EC310BB-739E-66EA-FB8C-4769BC240B95}"/>
              </a:ext>
            </a:extLst>
          </p:cNvPr>
          <p:cNvSpPr/>
          <p:nvPr/>
        </p:nvSpPr>
        <p:spPr>
          <a:xfrm>
            <a:off x="3246791" y="2323208"/>
            <a:ext cx="709154" cy="24314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12" name="Título 1">
            <a:extLst>
              <a:ext uri="{FF2B5EF4-FFF2-40B4-BE49-F238E27FC236}">
                <a16:creationId xmlns:a16="http://schemas.microsoft.com/office/drawing/2014/main" id="{C7AE2422-5EA6-08A8-AA30-66E7A0C7A1D2}"/>
              </a:ext>
            </a:extLst>
          </p:cNvPr>
          <p:cNvSpPr txBox="1">
            <a:spLocks/>
          </p:cNvSpPr>
          <p:nvPr/>
        </p:nvSpPr>
        <p:spPr>
          <a:xfrm>
            <a:off x="1103322" y="5421134"/>
            <a:ext cx="3077469" cy="56065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342900" marR="0" lvl="0" indent="-342900" algn="ctr" defTabSz="914400" rtl="0" eaLnBrk="1" fontAlgn="auto" latinLnBrk="0" hangingPunct="1">
              <a:lnSpc>
                <a:spcPct val="90000"/>
              </a:lnSpc>
              <a:spcBef>
                <a:spcPct val="0"/>
              </a:spcBef>
              <a:spcAft>
                <a:spcPts val="0"/>
              </a:spcAft>
              <a:buClrTx/>
              <a:buSzTx/>
              <a:buFont typeface="Wingdings" panose="05000000000000000000" pitchFamily="2" charset="2"/>
              <a:buChar char="q"/>
              <a:tabLst/>
              <a:defRPr/>
            </a:pPr>
            <a:r>
              <a:rPr kumimoji="0" lang="es-CO"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Análisis Por Programas</a:t>
            </a:r>
          </a:p>
        </p:txBody>
      </p:sp>
      <p:sp>
        <p:nvSpPr>
          <p:cNvPr id="13" name="Marcador de texto 3">
            <a:extLst>
              <a:ext uri="{FF2B5EF4-FFF2-40B4-BE49-F238E27FC236}">
                <a16:creationId xmlns:a16="http://schemas.microsoft.com/office/drawing/2014/main" id="{4BC47DD3-0A58-3F11-CCAC-E9A9487D7FB2}"/>
              </a:ext>
            </a:extLst>
          </p:cNvPr>
          <p:cNvSpPr txBox="1">
            <a:spLocks/>
          </p:cNvSpPr>
          <p:nvPr/>
        </p:nvSpPr>
        <p:spPr>
          <a:xfrm>
            <a:off x="4666131" y="5101260"/>
            <a:ext cx="4331384" cy="15222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1700" b="0" i="0" u="none" strike="noStrike" kern="1200" cap="none" spc="0" normalizeH="0" baseline="0" noProof="0">
                <a:ln>
                  <a:noFill/>
                </a:ln>
                <a:solidFill>
                  <a:prstClr val="black"/>
                </a:solidFill>
                <a:effectLst/>
                <a:uLnTx/>
                <a:uFillTx/>
                <a:latin typeface="Arial" panose="020B0604020202020204" pitchFamily="34" charset="0"/>
                <a:ea typeface="+mn-ea"/>
                <a:cs typeface="+mn-cs"/>
              </a:rPr>
              <a:t>Programas ejecutados en la vigencia del año anterior, de acuerdo con la información enviada por las dependencias misionales del Ministerio de Agricultura y Desarrollo Rural, al Grupo Atención al Ciudadano.</a:t>
            </a:r>
            <a:endPar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 name="CuadroTexto 13">
            <a:extLst>
              <a:ext uri="{FF2B5EF4-FFF2-40B4-BE49-F238E27FC236}">
                <a16:creationId xmlns:a16="http://schemas.microsoft.com/office/drawing/2014/main" id="{E5F8568B-5E66-A441-818A-68811B9B1719}"/>
              </a:ext>
            </a:extLst>
          </p:cNvPr>
          <p:cNvSpPr txBox="1"/>
          <p:nvPr/>
        </p:nvSpPr>
        <p:spPr>
          <a:xfrm>
            <a:off x="8093388" y="1697485"/>
            <a:ext cx="18020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150" normalizeH="0" baseline="0" noProof="0" dirty="0">
                <a:ln>
                  <a:noFill/>
                </a:ln>
                <a:solidFill>
                  <a:prstClr val="black"/>
                </a:solidFill>
                <a:effectLst/>
                <a:uLnTx/>
                <a:uFillTx/>
                <a:latin typeface="Work Sans"/>
                <a:ea typeface="+mn-ea"/>
                <a:cs typeface="+mn-cs"/>
              </a:rPr>
              <a:t>Resultado</a:t>
            </a:r>
            <a:endParaRPr kumimoji="0" lang="es-CO" sz="2800" b="1" i="0" u="none" strike="noStrike" kern="1200" cap="none" spc="-150" normalizeH="0" baseline="0" noProof="0" dirty="0">
              <a:ln>
                <a:noFill/>
              </a:ln>
              <a:solidFill>
                <a:prstClr val="black"/>
              </a:solidFill>
              <a:effectLst/>
              <a:uLnTx/>
              <a:uFillTx/>
              <a:latin typeface="Work Sans"/>
              <a:ea typeface="+mn-ea"/>
              <a:cs typeface="+mn-cs"/>
            </a:endParaRPr>
          </a:p>
        </p:txBody>
      </p:sp>
      <p:pic>
        <p:nvPicPr>
          <p:cNvPr id="16" name="Imagen 15">
            <a:extLst>
              <a:ext uri="{FF2B5EF4-FFF2-40B4-BE49-F238E27FC236}">
                <a16:creationId xmlns:a16="http://schemas.microsoft.com/office/drawing/2014/main" id="{61409D80-A692-9975-5E90-56F02A0B1D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9195" y="2267069"/>
            <a:ext cx="3199890" cy="2386803"/>
          </a:xfrm>
          <a:prstGeom prst="rect">
            <a:avLst/>
          </a:prstGeom>
          <a:noFill/>
          <a:ln>
            <a:noFill/>
          </a:ln>
        </p:spPr>
      </p:pic>
    </p:spTree>
    <p:extLst>
      <p:ext uri="{BB962C8B-B14F-4D97-AF65-F5344CB8AC3E}">
        <p14:creationId xmlns:p14="http://schemas.microsoft.com/office/powerpoint/2010/main" val="622006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pic>
        <p:nvPicPr>
          <p:cNvPr id="3" name="Imagen 2">
            <a:extLst>
              <a:ext uri="{FF2B5EF4-FFF2-40B4-BE49-F238E27FC236}">
                <a16:creationId xmlns:a16="http://schemas.microsoft.com/office/drawing/2014/main" id="{64763B25-101A-E469-FF79-7F94BAB4E2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1898" y="1255097"/>
            <a:ext cx="7260648" cy="4575528"/>
          </a:xfrm>
          <a:prstGeom prst="rect">
            <a:avLst/>
          </a:prstGeom>
          <a:noFill/>
        </p:spPr>
      </p:pic>
      <p:sp>
        <p:nvSpPr>
          <p:cNvPr id="7" name="Título 1">
            <a:extLst>
              <a:ext uri="{FF2B5EF4-FFF2-40B4-BE49-F238E27FC236}">
                <a16:creationId xmlns:a16="http://schemas.microsoft.com/office/drawing/2014/main" id="{06BBC019-0070-DD8B-95D8-60E11737406D}"/>
              </a:ext>
            </a:extLst>
          </p:cNvPr>
          <p:cNvSpPr txBox="1">
            <a:spLocks/>
          </p:cNvSpPr>
          <p:nvPr/>
        </p:nvSpPr>
        <p:spPr>
          <a:xfrm>
            <a:off x="2634899" y="591113"/>
            <a:ext cx="6647647" cy="6639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150" normalizeH="0" baseline="0" noProof="0" dirty="0">
                <a:ln>
                  <a:noFill/>
                </a:ln>
                <a:solidFill>
                  <a:prstClr val="black"/>
                </a:solidFill>
                <a:effectLst/>
                <a:uLnTx/>
                <a:uFillTx/>
                <a:latin typeface="Work Sans"/>
                <a:ea typeface="+mj-ea"/>
                <a:cs typeface="+mj-cs"/>
              </a:rPr>
              <a:t>R</a:t>
            </a:r>
            <a:r>
              <a:rPr kumimoji="0" lang="es-CO" sz="2800" b="1" i="0" u="none" strike="noStrike" kern="1200" cap="none" spc="-150" normalizeH="0" baseline="0" noProof="0" dirty="0" err="1">
                <a:ln>
                  <a:noFill/>
                </a:ln>
                <a:solidFill>
                  <a:prstClr val="black"/>
                </a:solidFill>
                <a:effectLst/>
                <a:uLnTx/>
                <a:uFillTx/>
                <a:latin typeface="Work Sans"/>
                <a:ea typeface="+mj-ea"/>
                <a:cs typeface="+mj-cs"/>
              </a:rPr>
              <a:t>esultado</a:t>
            </a:r>
            <a:r>
              <a:rPr kumimoji="0" lang="es-CO" sz="2800" b="1" i="0" u="none" strike="noStrike" kern="1200" cap="none" spc="-150" normalizeH="0" baseline="0" noProof="0" dirty="0">
                <a:ln>
                  <a:noFill/>
                </a:ln>
                <a:solidFill>
                  <a:prstClr val="black"/>
                </a:solidFill>
                <a:effectLst/>
                <a:uLnTx/>
                <a:uFillTx/>
                <a:latin typeface="Work Sans"/>
                <a:ea typeface="+mj-ea"/>
                <a:cs typeface="+mj-cs"/>
              </a:rPr>
              <a:t> de los programas evaluados</a:t>
            </a:r>
          </a:p>
        </p:txBody>
      </p:sp>
    </p:spTree>
    <p:extLst>
      <p:ext uri="{BB962C8B-B14F-4D97-AF65-F5344CB8AC3E}">
        <p14:creationId xmlns:p14="http://schemas.microsoft.com/office/powerpoint/2010/main" val="213633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Título 6">
            <a:extLst>
              <a:ext uri="{FF2B5EF4-FFF2-40B4-BE49-F238E27FC236}">
                <a16:creationId xmlns:a16="http://schemas.microsoft.com/office/drawing/2014/main" id="{821FD953-9CF5-F9A2-0ADF-9D7428880FFE}"/>
              </a:ext>
            </a:extLst>
          </p:cNvPr>
          <p:cNvSpPr txBox="1">
            <a:spLocks/>
          </p:cNvSpPr>
          <p:nvPr/>
        </p:nvSpPr>
        <p:spPr>
          <a:xfrm>
            <a:off x="338959" y="1150883"/>
            <a:ext cx="11217165" cy="50607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28600" algn="ctr"/>
            <a:r>
              <a:rPr lang="es-CO" sz="2800" b="1" dirty="0">
                <a:solidFill>
                  <a:srgbClr val="C49E41"/>
                </a:solidFill>
                <a:latin typeface="+mn-lt"/>
                <a:ea typeface="+mn-ea"/>
                <a:cs typeface="+mn-cs"/>
              </a:rPr>
              <a:t>Orden</a:t>
            </a:r>
            <a:r>
              <a:rPr lang="es-CO" sz="2000" dirty="0">
                <a:solidFill>
                  <a:srgbClr val="000000"/>
                </a:solidFill>
                <a:effectLst/>
                <a:latin typeface="Arial" panose="020B0604020202020204" pitchFamily="34" charset="0"/>
                <a:ea typeface="Calibri" panose="020F0502020204030204" pitchFamily="34" charset="0"/>
              </a:rPr>
              <a:t> </a:t>
            </a:r>
            <a:r>
              <a:rPr lang="es-CO" sz="2800" b="1" dirty="0">
                <a:solidFill>
                  <a:srgbClr val="C49E41"/>
                </a:solidFill>
                <a:latin typeface="+mn-lt"/>
                <a:ea typeface="+mn-ea"/>
                <a:cs typeface="+mn-cs"/>
              </a:rPr>
              <a:t>del día</a:t>
            </a:r>
          </a:p>
          <a:p>
            <a:pPr indent="228600" algn="ctr"/>
            <a:endParaRPr lang="es-CO" sz="2800" b="1" dirty="0">
              <a:solidFill>
                <a:srgbClr val="C49E41"/>
              </a:solidFill>
              <a:latin typeface="+mn-lt"/>
              <a:ea typeface="+mn-ea"/>
              <a:cs typeface="+mn-cs"/>
            </a:endParaRPr>
          </a:p>
          <a:p>
            <a:pPr algn="just"/>
            <a:r>
              <a:rPr lang="es-MX" sz="1600" dirty="0">
                <a:solidFill>
                  <a:srgbClr val="000000"/>
                </a:solidFill>
                <a:effectLst/>
                <a:latin typeface="Arial" panose="020B0604020202020204" pitchFamily="34" charset="0"/>
                <a:ea typeface="Calibri" panose="020F0502020204030204" pitchFamily="34" charset="0"/>
              </a:rPr>
              <a:t>1.- Verificación del Quórum.</a:t>
            </a:r>
            <a:endParaRPr lang="es-CO" sz="14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2.- Aprobación del Orden del Día.</a:t>
            </a:r>
            <a:endParaRPr lang="es-CO" sz="14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3.- Seguimiento a la Ejecución Presupuestal Vigencia 2023 - Política de Gestión Presupuestal y Eficiencia del Gasto Público – Miguel Angel Bernal Rojas – Subdirección Financiera – </a:t>
            </a:r>
            <a:r>
              <a:rPr lang="es-MX" sz="1600" b="1" dirty="0">
                <a:solidFill>
                  <a:srgbClr val="000000"/>
                </a:solidFill>
                <a:effectLst/>
                <a:latin typeface="Arial" panose="020B0604020202020204" pitchFamily="34" charset="0"/>
                <a:ea typeface="Calibri" panose="020F0502020204030204" pitchFamily="34" charset="0"/>
              </a:rPr>
              <a:t>20 minutos</a:t>
            </a:r>
            <a:r>
              <a:rPr lang="es-MX" sz="1600" dirty="0">
                <a:solidFill>
                  <a:srgbClr val="000000"/>
                </a:solidFill>
                <a:effectLst/>
                <a:latin typeface="Arial" panose="020B0604020202020204" pitchFamily="34" charset="0"/>
                <a:ea typeface="Calibri" panose="020F0502020204030204" pitchFamily="34" charset="0"/>
              </a:rPr>
              <a:t>.</a:t>
            </a:r>
            <a:endParaRPr lang="es-CO" sz="14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4.- </a:t>
            </a:r>
            <a:r>
              <a:rPr lang="es-CO" sz="1600" dirty="0">
                <a:solidFill>
                  <a:srgbClr val="000000"/>
                </a:solidFill>
                <a:effectLst/>
                <a:latin typeface="Arial" panose="020B0604020202020204" pitchFamily="34" charset="0"/>
                <a:ea typeface="Times New Roman" panose="02020603050405020304" pitchFamily="18" charset="0"/>
              </a:rPr>
              <a:t>Avances y Estado General de la Ejecución del Plan de Acción Institucional Vigencia 2023 – Política de Planeación Institucional - Diana Carolina Rodriguez – Oficina Asesora de Planeación y Prospectiva – </a:t>
            </a:r>
            <a:r>
              <a:rPr lang="es-CO" sz="1600" b="1" dirty="0">
                <a:solidFill>
                  <a:srgbClr val="000000"/>
                </a:solidFill>
                <a:effectLst/>
                <a:latin typeface="Arial" panose="020B0604020202020204" pitchFamily="34" charset="0"/>
                <a:ea typeface="Times New Roman" panose="02020603050405020304" pitchFamily="18" charset="0"/>
              </a:rPr>
              <a:t>20 minutos</a:t>
            </a:r>
            <a:r>
              <a:rPr lang="es-CO" sz="1600" dirty="0">
                <a:solidFill>
                  <a:srgbClr val="000000"/>
                </a:solidFill>
                <a:effectLst/>
                <a:latin typeface="Arial" panose="020B0604020202020204" pitchFamily="34" charset="0"/>
                <a:ea typeface="Times New Roman" panose="02020603050405020304" pitchFamily="18" charset="0"/>
              </a:rPr>
              <a:t>.</a:t>
            </a:r>
            <a:endParaRPr lang="es-CO" sz="14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5.- Avance del Nuevo Portal Web del Ministerio de Agricultura y Desarrollo Rural </a:t>
            </a:r>
            <a:r>
              <a:rPr lang="es-MX" sz="1600" dirty="0">
                <a:solidFill>
                  <a:srgbClr val="000000"/>
                </a:solidFill>
                <a:effectLst/>
                <a:latin typeface="Arial" panose="020B0604020202020204" pitchFamily="34" charset="0"/>
                <a:ea typeface="Times New Roman" panose="02020603050405020304" pitchFamily="18" charset="0"/>
              </a:rPr>
              <a:t>– Políticas de Transparencia y Acceso a la Información Pública y de Atención al Ciudadano – Susan Perez – </a:t>
            </a:r>
            <a:r>
              <a:rPr lang="es-MX" sz="1600" dirty="0">
                <a:solidFill>
                  <a:srgbClr val="000000"/>
                </a:solidFill>
                <a:effectLst/>
                <a:latin typeface="Arial" panose="020B0604020202020204" pitchFamily="34" charset="0"/>
                <a:ea typeface="Calibri" panose="020F0502020204030204" pitchFamily="34" charset="0"/>
              </a:rPr>
              <a:t>Oficina de Tecnologías de la Información y las Comunicaciones –</a:t>
            </a:r>
            <a:r>
              <a:rPr lang="es-MX" sz="1600" b="1" dirty="0">
                <a:solidFill>
                  <a:srgbClr val="000000"/>
                </a:solidFill>
                <a:effectLst/>
                <a:latin typeface="Arial" panose="020B0604020202020204" pitchFamily="34" charset="0"/>
                <a:ea typeface="Calibri" panose="020F0502020204030204" pitchFamily="34" charset="0"/>
              </a:rPr>
              <a:t> 10 minutos</a:t>
            </a:r>
            <a:r>
              <a:rPr lang="es-MX" sz="1600" dirty="0">
                <a:solidFill>
                  <a:srgbClr val="000000"/>
                </a:solidFill>
                <a:effectLst/>
                <a:latin typeface="Arial" panose="020B0604020202020204" pitchFamily="34" charset="0"/>
                <a:ea typeface="Calibri" panose="020F0502020204030204" pitchFamily="34" charset="0"/>
              </a:rPr>
              <a:t>.</a:t>
            </a:r>
            <a:endParaRPr lang="es-CO" sz="14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6.- Información de la Encuesta a Satisfacción y Estado de las Peticiones, Quejas, Reclamos, Denuncias y Solicitudes -PQRDS en el Ministerio de Agricultura y Desarrollo Rural – Política de Atención al Ciudadano - Secretaría General – Lina Marcela Hernandez Coordinadora Grupo de Atención al Ciudadano – </a:t>
            </a:r>
            <a:r>
              <a:rPr lang="es-MX" sz="1600" b="1" dirty="0">
                <a:solidFill>
                  <a:srgbClr val="000000"/>
                </a:solidFill>
                <a:effectLst/>
                <a:latin typeface="Arial" panose="020B0604020202020204" pitchFamily="34" charset="0"/>
                <a:ea typeface="Calibri" panose="020F0502020204030204" pitchFamily="34" charset="0"/>
              </a:rPr>
              <a:t>15 minutos</a:t>
            </a:r>
            <a:r>
              <a:rPr lang="es-MX" sz="1600" dirty="0">
                <a:solidFill>
                  <a:srgbClr val="000000"/>
                </a:solidFill>
                <a:effectLst/>
                <a:latin typeface="Arial" panose="020B0604020202020204" pitchFamily="34" charset="0"/>
                <a:ea typeface="Calibri" panose="020F0502020204030204" pitchFamily="34" charset="0"/>
              </a:rPr>
              <a:t>.</a:t>
            </a:r>
            <a:endParaRPr lang="es-CO" sz="14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7.- Avances de la Política de Defensa Jurídica – Política de Defensa Jurídica - Oficina Asesora Jurídica </a:t>
            </a:r>
            <a:r>
              <a:rPr lang="es-MX" sz="1600" b="1" dirty="0">
                <a:solidFill>
                  <a:srgbClr val="000000"/>
                </a:solidFill>
                <a:effectLst/>
                <a:latin typeface="Arial" panose="020B0604020202020204" pitchFamily="34" charset="0"/>
                <a:ea typeface="Calibri" panose="020F0502020204030204" pitchFamily="34" charset="0"/>
              </a:rPr>
              <a:t>–</a:t>
            </a:r>
            <a:r>
              <a:rPr lang="es-MX" sz="1600" dirty="0">
                <a:solidFill>
                  <a:srgbClr val="000000"/>
                </a:solidFill>
                <a:effectLst/>
                <a:latin typeface="Arial" panose="020B0604020202020204" pitchFamily="34" charset="0"/>
                <a:ea typeface="Calibri" panose="020F0502020204030204" pitchFamily="34" charset="0"/>
              </a:rPr>
              <a:t> </a:t>
            </a:r>
            <a:r>
              <a:rPr lang="es-MX" sz="1600" b="1" dirty="0">
                <a:solidFill>
                  <a:srgbClr val="000000"/>
                </a:solidFill>
                <a:effectLst/>
                <a:latin typeface="Arial" panose="020B0604020202020204" pitchFamily="34" charset="0"/>
                <a:ea typeface="Calibri" panose="020F0502020204030204" pitchFamily="34" charset="0"/>
              </a:rPr>
              <a:t>10 minutos</a:t>
            </a:r>
            <a:r>
              <a:rPr lang="es-MX" sz="1600" dirty="0">
                <a:solidFill>
                  <a:srgbClr val="000000"/>
                </a:solidFill>
                <a:effectLst/>
                <a:latin typeface="Arial" panose="020B0604020202020204" pitchFamily="34" charset="0"/>
                <a:ea typeface="Calibri" panose="020F0502020204030204" pitchFamily="34" charset="0"/>
              </a:rPr>
              <a:t>.</a:t>
            </a:r>
            <a:endParaRPr lang="es-CO" sz="14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8.- Avances de la política Compras y Contratación Pública - III trimestre 2023 – Liliana Abril – Grupo de Contratación – </a:t>
            </a:r>
            <a:r>
              <a:rPr lang="es-MX" sz="1600" b="1" dirty="0">
                <a:solidFill>
                  <a:srgbClr val="000000"/>
                </a:solidFill>
                <a:effectLst/>
                <a:latin typeface="Arial" panose="020B0604020202020204" pitchFamily="34" charset="0"/>
                <a:ea typeface="Calibri" panose="020F0502020204030204" pitchFamily="34" charset="0"/>
              </a:rPr>
              <a:t>20 minutos</a:t>
            </a:r>
            <a:r>
              <a:rPr lang="es-MX" sz="1600" dirty="0">
                <a:solidFill>
                  <a:srgbClr val="000000"/>
                </a:solidFill>
                <a:effectLst/>
                <a:latin typeface="Arial" panose="020B0604020202020204" pitchFamily="34" charset="0"/>
                <a:ea typeface="Calibri" panose="020F0502020204030204" pitchFamily="34" charset="0"/>
              </a:rPr>
              <a:t>.</a:t>
            </a:r>
            <a:endParaRPr lang="es-CO" sz="14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9.- Resultados de la Encuesta del Código de Integridad – Política de Integridad – Grupo de Talento Humano – </a:t>
            </a:r>
            <a:r>
              <a:rPr lang="es-MX" sz="1600" b="1" dirty="0">
                <a:solidFill>
                  <a:srgbClr val="000000"/>
                </a:solidFill>
                <a:effectLst/>
                <a:latin typeface="Arial" panose="020B0604020202020204" pitchFamily="34" charset="0"/>
                <a:ea typeface="Calibri" panose="020F0502020204030204" pitchFamily="34" charset="0"/>
              </a:rPr>
              <a:t>20 minutos</a:t>
            </a:r>
            <a:r>
              <a:rPr lang="es-MX" sz="1600" dirty="0">
                <a:solidFill>
                  <a:srgbClr val="000000"/>
                </a:solidFill>
                <a:effectLst/>
                <a:latin typeface="Arial" panose="020B0604020202020204" pitchFamily="34" charset="0"/>
                <a:ea typeface="Calibri" panose="020F0502020204030204" pitchFamily="34" charset="0"/>
              </a:rPr>
              <a:t>.</a:t>
            </a:r>
            <a:endParaRPr lang="es-CO" sz="14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10.- Proposiciones y Varios</a:t>
            </a:r>
            <a:endParaRPr lang="es-CO" sz="1400" dirty="0">
              <a:effectLst/>
              <a:latin typeface="Calibri" panose="020F0502020204030204" pitchFamily="34" charset="0"/>
              <a:ea typeface="Calibri" panose="020F0502020204030204" pitchFamily="34" charset="0"/>
            </a:endParaRPr>
          </a:p>
          <a:p>
            <a:pPr marL="228600"/>
            <a:endParaRPr lang="es-ES" sz="1400" dirty="0">
              <a:solidFill>
                <a:schemeClr val="bg2">
                  <a:lumMod val="25000"/>
                </a:schemeClr>
              </a:solidFill>
            </a:endParaRPr>
          </a:p>
          <a:p>
            <a:pPr algn="l"/>
            <a:r>
              <a:rPr lang="es-CO" sz="1400" dirty="0">
                <a:solidFill>
                  <a:schemeClr val="bg2">
                    <a:lumMod val="25000"/>
                  </a:schemeClr>
                </a:solidFill>
              </a:rPr>
              <a:t>  </a:t>
            </a:r>
          </a:p>
        </p:txBody>
      </p:sp>
    </p:spTree>
    <p:extLst>
      <p:ext uri="{BB962C8B-B14F-4D97-AF65-F5344CB8AC3E}">
        <p14:creationId xmlns:p14="http://schemas.microsoft.com/office/powerpoint/2010/main" val="172475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7" name="Título 1">
            <a:extLst>
              <a:ext uri="{FF2B5EF4-FFF2-40B4-BE49-F238E27FC236}">
                <a16:creationId xmlns:a16="http://schemas.microsoft.com/office/drawing/2014/main" id="{06BBC019-0070-DD8B-95D8-60E11737406D}"/>
              </a:ext>
            </a:extLst>
          </p:cNvPr>
          <p:cNvSpPr txBox="1">
            <a:spLocks/>
          </p:cNvSpPr>
          <p:nvPr/>
        </p:nvSpPr>
        <p:spPr>
          <a:xfrm>
            <a:off x="2496353" y="591113"/>
            <a:ext cx="6647647" cy="6639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150" normalizeH="0" baseline="0" noProof="0" dirty="0">
                <a:ln>
                  <a:noFill/>
                </a:ln>
                <a:solidFill>
                  <a:prstClr val="black"/>
                </a:solidFill>
                <a:effectLst/>
                <a:uLnTx/>
                <a:uFillTx/>
                <a:latin typeface="Work Sans"/>
                <a:ea typeface="+mj-ea"/>
                <a:cs typeface="+mj-cs"/>
              </a:rPr>
              <a:t>Conclusiones generales</a:t>
            </a:r>
            <a:endParaRPr kumimoji="0" lang="es-CO" sz="2800" b="1" i="0" u="none" strike="noStrike" kern="1200" cap="none" spc="-150" normalizeH="0" baseline="0" noProof="0" dirty="0">
              <a:ln>
                <a:noFill/>
              </a:ln>
              <a:solidFill>
                <a:prstClr val="black"/>
              </a:solidFill>
              <a:effectLst/>
              <a:uLnTx/>
              <a:uFillTx/>
              <a:latin typeface="Work Sans"/>
              <a:ea typeface="+mj-ea"/>
              <a:cs typeface="+mj-cs"/>
            </a:endParaRPr>
          </a:p>
        </p:txBody>
      </p:sp>
      <p:sp>
        <p:nvSpPr>
          <p:cNvPr id="5" name="CuadroTexto 4">
            <a:extLst>
              <a:ext uri="{FF2B5EF4-FFF2-40B4-BE49-F238E27FC236}">
                <a16:creationId xmlns:a16="http://schemas.microsoft.com/office/drawing/2014/main" id="{CA508C15-5675-8AB5-3512-342A2765F044}"/>
              </a:ext>
            </a:extLst>
          </p:cNvPr>
          <p:cNvSpPr txBox="1"/>
          <p:nvPr/>
        </p:nvSpPr>
        <p:spPr>
          <a:xfrm>
            <a:off x="683727" y="1440822"/>
            <a:ext cx="4733401" cy="284725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La calificación promedio general de la encuesta 2023 fue de 4.5, sobre los programas encuestados. </a:t>
            </a:r>
            <a:endParaRPr kumimoji="0" lang="es-C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En términos porcentuales, el 82% de los beneficiarios del Ministerio encuestados, se encuentran satisfechos con los planes y programas ofrecidos por la entidad, el 8%, manifiesta su inconformidad y el 9% lo están Medianamente.</a:t>
            </a:r>
            <a:endParaRPr kumimoji="0" lang="es-C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73E37AD0-CC83-334C-480F-7FEC22D930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55097"/>
            <a:ext cx="4733401" cy="2845214"/>
          </a:xfrm>
          <a:prstGeom prst="rect">
            <a:avLst/>
          </a:prstGeom>
          <a:noFill/>
        </p:spPr>
      </p:pic>
      <p:sp>
        <p:nvSpPr>
          <p:cNvPr id="9" name="CuadroTexto 8">
            <a:extLst>
              <a:ext uri="{FF2B5EF4-FFF2-40B4-BE49-F238E27FC236}">
                <a16:creationId xmlns:a16="http://schemas.microsoft.com/office/drawing/2014/main" id="{1C6F6834-0226-80FF-2DC9-645B27202DCF}"/>
              </a:ext>
            </a:extLst>
          </p:cNvPr>
          <p:cNvSpPr txBox="1"/>
          <p:nvPr/>
        </p:nvSpPr>
        <p:spPr>
          <a:xfrm>
            <a:off x="689493" y="4509546"/>
            <a:ext cx="10588107" cy="1757341"/>
          </a:xfrm>
          <a:prstGeom prst="rect">
            <a:avLst/>
          </a:prstGeom>
          <a:noFill/>
        </p:spPr>
        <p:txBody>
          <a:bodyPr wrap="square">
            <a:spAutoFit/>
          </a:bodyPr>
          <a:lstStyle/>
          <a:p>
            <a:pPr marL="342900" marR="0" lvl="0" indent="-342900" algn="just"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E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Reconocen el apoyo del Ministerio en los programas que se formulan para fortalecer el campo. </a:t>
            </a:r>
            <a:endParaRPr kumimoji="0" lang="es-C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800"/>
              </a:spcAft>
              <a:buClrTx/>
              <a:buSzTx/>
              <a:buFont typeface="Wingdings" panose="05000000000000000000" pitchFamily="2" charset="2"/>
              <a:buChar char=""/>
              <a:tabLst/>
              <a:defRPr/>
            </a:pPr>
            <a:r>
              <a:rPr kumimoji="0" lang="es-E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Realizar mayor divulgación de los programas del Ministerio, para que los campesinos puedan acceder al beneficio.</a:t>
            </a:r>
            <a:endParaRPr kumimoji="0" lang="es-CO"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800"/>
              </a:spcAft>
              <a:buClrTx/>
              <a:buSzTx/>
              <a:buFont typeface="Wingdings" panose="05000000000000000000" pitchFamily="2" charset="2"/>
              <a:buChar char=""/>
              <a:tabLst/>
              <a:defRPr/>
            </a:pPr>
            <a:r>
              <a:rPr kumimoji="0" lang="es-E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Que los programas cuenten con proceso más ágiles para la puesta en marcha, teniendo en cuenta que se presentan demoran en la ejecución del programa.</a:t>
            </a:r>
            <a:endParaRPr kumimoji="0" lang="es-CO" sz="1600" b="0" i="0" u="none" strike="noStrike" kern="100" cap="none" spc="0" normalizeH="0" baseline="0" noProof="0" dirty="0">
              <a:ln>
                <a:noFill/>
              </a:ln>
              <a:solidFill>
                <a:prstClr val="black"/>
              </a:solidFill>
              <a:effectLst/>
              <a:uLnTx/>
              <a:uFillTx/>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067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304800" y="4205830"/>
            <a:ext cx="8560904" cy="746194"/>
          </a:xfrm>
        </p:spPr>
        <p:txBody>
          <a:bodyPr>
            <a:noAutofit/>
          </a:bodyPr>
          <a:lstStyle/>
          <a:p>
            <a:r>
              <a:rPr lang="es-CO" sz="2800" b="1" dirty="0">
                <a:solidFill>
                  <a:schemeClr val="bg1"/>
                </a:solidFill>
                <a:latin typeface="Helvetica" pitchFamily="2" charset="0"/>
              </a:rPr>
              <a:t>ESTADO DE LAS PETICIONES, QUEJAS, RECLAMOS, SOLICITUDES DE INFORMACIÓN Y DENUNCIAS –PQRDS</a:t>
            </a:r>
            <a:br>
              <a:rPr lang="es-CO" sz="2800" b="1" dirty="0">
                <a:solidFill>
                  <a:schemeClr val="bg1"/>
                </a:solidFill>
                <a:latin typeface="Helvetica" pitchFamily="2" charset="0"/>
              </a:rPr>
            </a:br>
            <a:br>
              <a:rPr lang="es-CO" sz="2800" b="1" dirty="0">
                <a:solidFill>
                  <a:schemeClr val="bg1"/>
                </a:solidFill>
                <a:latin typeface="Helvetica" pitchFamily="2" charset="0"/>
              </a:rPr>
            </a:br>
            <a:r>
              <a:rPr lang="es-CO" sz="2800" b="1" dirty="0">
                <a:solidFill>
                  <a:schemeClr val="bg1"/>
                </a:solidFill>
                <a:latin typeface="Helvetica" pitchFamily="2" charset="0"/>
              </a:rPr>
              <a:t>Secretaría General – Grupo Atención al Ciudadano</a:t>
            </a:r>
          </a:p>
        </p:txBody>
      </p:sp>
    </p:spTree>
    <p:extLst>
      <p:ext uri="{BB962C8B-B14F-4D97-AF65-F5344CB8AC3E}">
        <p14:creationId xmlns:p14="http://schemas.microsoft.com/office/powerpoint/2010/main" val="3810153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567A167-D648-5F17-6ABC-39D4BA1EB585}"/>
              </a:ext>
            </a:extLst>
          </p:cNvPr>
          <p:cNvSpPr>
            <a:spLocks noGrp="1"/>
          </p:cNvSpPr>
          <p:nvPr>
            <p:ph type="ctrTitle"/>
          </p:nvPr>
        </p:nvSpPr>
        <p:spPr>
          <a:xfrm>
            <a:off x="1233054" y="332509"/>
            <a:ext cx="9725891" cy="854219"/>
          </a:xfrm>
        </p:spPr>
        <p:txBody>
          <a:bodyPr>
            <a:normAutofit/>
          </a:bodyPr>
          <a:lstStyle/>
          <a:p>
            <a:r>
              <a:rPr lang="es-ES" sz="2400" dirty="0">
                <a:solidFill>
                  <a:schemeClr val="bg2">
                    <a:lumMod val="25000"/>
                  </a:schemeClr>
                </a:solidFill>
              </a:rPr>
              <a:t>Reporte estadístico PQRDS – SOADOC</a:t>
            </a:r>
            <a:br>
              <a:rPr lang="es-ES" sz="2400" dirty="0">
                <a:solidFill>
                  <a:schemeClr val="bg2">
                    <a:lumMod val="25000"/>
                  </a:schemeClr>
                </a:solidFill>
              </a:rPr>
            </a:br>
            <a:r>
              <a:rPr lang="es-ES" sz="2400" dirty="0">
                <a:solidFill>
                  <a:schemeClr val="bg2">
                    <a:lumMod val="25000"/>
                  </a:schemeClr>
                </a:solidFill>
              </a:rPr>
              <a:t>1 de enero al 27 de septiembre 2023</a:t>
            </a:r>
            <a:endParaRPr lang="es-CO" sz="2400" dirty="0">
              <a:solidFill>
                <a:schemeClr val="bg2">
                  <a:lumMod val="25000"/>
                </a:schemeClr>
              </a:solidFill>
            </a:endParaRPr>
          </a:p>
        </p:txBody>
      </p:sp>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5" name="Título 3">
            <a:extLst>
              <a:ext uri="{FF2B5EF4-FFF2-40B4-BE49-F238E27FC236}">
                <a16:creationId xmlns:a16="http://schemas.microsoft.com/office/drawing/2014/main" id="{A5C7F83C-BAE2-D546-D208-7C20AD7203D5}"/>
              </a:ext>
            </a:extLst>
          </p:cNvPr>
          <p:cNvSpPr txBox="1">
            <a:spLocks/>
          </p:cNvSpPr>
          <p:nvPr/>
        </p:nvSpPr>
        <p:spPr>
          <a:xfrm>
            <a:off x="1015532" y="6048323"/>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pic>
        <p:nvPicPr>
          <p:cNvPr id="2" name="Imagen 1">
            <a:extLst>
              <a:ext uri="{FF2B5EF4-FFF2-40B4-BE49-F238E27FC236}">
                <a16:creationId xmlns:a16="http://schemas.microsoft.com/office/drawing/2014/main" id="{9C50CE6F-288B-F422-7135-03B19B454E42}"/>
              </a:ext>
            </a:extLst>
          </p:cNvPr>
          <p:cNvPicPr>
            <a:picLocks noChangeAspect="1"/>
          </p:cNvPicPr>
          <p:nvPr/>
        </p:nvPicPr>
        <p:blipFill>
          <a:blip r:embed="rId2"/>
          <a:stretch>
            <a:fillRect/>
          </a:stretch>
        </p:blipFill>
        <p:spPr>
          <a:xfrm>
            <a:off x="2044971" y="1186728"/>
            <a:ext cx="7233372" cy="5180287"/>
          </a:xfrm>
          <a:prstGeom prst="rect">
            <a:avLst/>
          </a:prstGeom>
        </p:spPr>
      </p:pic>
    </p:spTree>
    <p:extLst>
      <p:ext uri="{BB962C8B-B14F-4D97-AF65-F5344CB8AC3E}">
        <p14:creationId xmlns:p14="http://schemas.microsoft.com/office/powerpoint/2010/main" val="664455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9FF23E6-6AE7-51AE-2A70-DAF74746E229}"/>
              </a:ext>
            </a:extLst>
          </p:cNvPr>
          <p:cNvSpPr>
            <a:spLocks noGrp="1"/>
          </p:cNvSpPr>
          <p:nvPr>
            <p:ph type="title"/>
          </p:nvPr>
        </p:nvSpPr>
        <p:spPr>
          <a:xfrm>
            <a:off x="699655" y="208780"/>
            <a:ext cx="10515600" cy="1242002"/>
          </a:xfrm>
        </p:spPr>
        <p:txBody>
          <a:bodyPr>
            <a:normAutofit/>
          </a:bodyPr>
          <a:lstStyle/>
          <a:p>
            <a:pPr algn="ctr"/>
            <a:r>
              <a:rPr lang="es-ES" sz="2400" dirty="0"/>
              <a:t>Estado PQRDS en el Ministerio de Agricultura y Desarrollo Rural</a:t>
            </a:r>
            <a:endParaRPr lang="es-CO" sz="2400" dirty="0"/>
          </a:p>
        </p:txBody>
      </p:sp>
      <p:sp>
        <p:nvSpPr>
          <p:cNvPr id="6" name="CuadroTexto 5">
            <a:extLst>
              <a:ext uri="{FF2B5EF4-FFF2-40B4-BE49-F238E27FC236}">
                <a16:creationId xmlns:a16="http://schemas.microsoft.com/office/drawing/2014/main" id="{B238E6FA-A559-99BD-B331-6B1AC8A06F2D}"/>
              </a:ext>
            </a:extLst>
          </p:cNvPr>
          <p:cNvSpPr txBox="1"/>
          <p:nvPr/>
        </p:nvSpPr>
        <p:spPr>
          <a:xfrm>
            <a:off x="5065910"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8" name="Título 3">
            <a:extLst>
              <a:ext uri="{FF2B5EF4-FFF2-40B4-BE49-F238E27FC236}">
                <a16:creationId xmlns:a16="http://schemas.microsoft.com/office/drawing/2014/main" id="{8F8FE658-97CD-FAEC-B694-9279479D7063}"/>
              </a:ext>
            </a:extLst>
          </p:cNvPr>
          <p:cNvSpPr txBox="1">
            <a:spLocks/>
          </p:cNvSpPr>
          <p:nvPr/>
        </p:nvSpPr>
        <p:spPr>
          <a:xfrm>
            <a:off x="838198" y="5715527"/>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graphicFrame>
        <p:nvGraphicFramePr>
          <p:cNvPr id="3" name="Gráfico 2">
            <a:extLst>
              <a:ext uri="{FF2B5EF4-FFF2-40B4-BE49-F238E27FC236}">
                <a16:creationId xmlns:a16="http://schemas.microsoft.com/office/drawing/2014/main" id="{DA0E9C39-D264-1B86-7EBA-5210AFB20833}"/>
              </a:ext>
            </a:extLst>
          </p:cNvPr>
          <p:cNvGraphicFramePr>
            <a:graphicFrameLocks/>
          </p:cNvGraphicFramePr>
          <p:nvPr/>
        </p:nvGraphicFramePr>
        <p:xfrm>
          <a:off x="1415588" y="1293077"/>
          <a:ext cx="9083734" cy="47108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0610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9FF23E6-6AE7-51AE-2A70-DAF74746E229}"/>
              </a:ext>
            </a:extLst>
          </p:cNvPr>
          <p:cNvSpPr>
            <a:spLocks noGrp="1"/>
          </p:cNvSpPr>
          <p:nvPr>
            <p:ph type="title"/>
          </p:nvPr>
        </p:nvSpPr>
        <p:spPr>
          <a:xfrm>
            <a:off x="699655" y="208780"/>
            <a:ext cx="10515600" cy="1242002"/>
          </a:xfrm>
        </p:spPr>
        <p:txBody>
          <a:bodyPr>
            <a:normAutofit/>
          </a:bodyPr>
          <a:lstStyle/>
          <a:p>
            <a:pPr algn="ctr"/>
            <a:r>
              <a:rPr lang="es-ES" sz="2400" dirty="0"/>
              <a:t>Estado PQRDS – Dependencias Despacho Ministra</a:t>
            </a:r>
            <a:endParaRPr lang="es-CO" sz="2400" dirty="0"/>
          </a:p>
        </p:txBody>
      </p:sp>
      <p:sp>
        <p:nvSpPr>
          <p:cNvPr id="6" name="CuadroTexto 5">
            <a:extLst>
              <a:ext uri="{FF2B5EF4-FFF2-40B4-BE49-F238E27FC236}">
                <a16:creationId xmlns:a16="http://schemas.microsoft.com/office/drawing/2014/main" id="{B238E6FA-A559-99BD-B331-6B1AC8A06F2D}"/>
              </a:ext>
            </a:extLst>
          </p:cNvPr>
          <p:cNvSpPr txBox="1"/>
          <p:nvPr/>
        </p:nvSpPr>
        <p:spPr>
          <a:xfrm>
            <a:off x="5065910"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8" name="Título 3">
            <a:extLst>
              <a:ext uri="{FF2B5EF4-FFF2-40B4-BE49-F238E27FC236}">
                <a16:creationId xmlns:a16="http://schemas.microsoft.com/office/drawing/2014/main" id="{8F8FE658-97CD-FAEC-B694-9279479D7063}"/>
              </a:ext>
            </a:extLst>
          </p:cNvPr>
          <p:cNvSpPr txBox="1">
            <a:spLocks/>
          </p:cNvSpPr>
          <p:nvPr/>
        </p:nvSpPr>
        <p:spPr>
          <a:xfrm>
            <a:off x="838198" y="5715527"/>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pic>
        <p:nvPicPr>
          <p:cNvPr id="2" name="Imagen 1">
            <a:extLst>
              <a:ext uri="{FF2B5EF4-FFF2-40B4-BE49-F238E27FC236}">
                <a16:creationId xmlns:a16="http://schemas.microsoft.com/office/drawing/2014/main" id="{5FB7D375-5A16-9BCA-60A8-99FA4F672488}"/>
              </a:ext>
            </a:extLst>
          </p:cNvPr>
          <p:cNvPicPr>
            <a:picLocks noChangeAspect="1"/>
          </p:cNvPicPr>
          <p:nvPr/>
        </p:nvPicPr>
        <p:blipFill>
          <a:blip r:embed="rId2"/>
          <a:stretch>
            <a:fillRect/>
          </a:stretch>
        </p:blipFill>
        <p:spPr>
          <a:xfrm>
            <a:off x="1321714" y="980118"/>
            <a:ext cx="9548572" cy="4897763"/>
          </a:xfrm>
          <a:prstGeom prst="rect">
            <a:avLst/>
          </a:prstGeom>
        </p:spPr>
      </p:pic>
    </p:spTree>
    <p:extLst>
      <p:ext uri="{BB962C8B-B14F-4D97-AF65-F5344CB8AC3E}">
        <p14:creationId xmlns:p14="http://schemas.microsoft.com/office/powerpoint/2010/main" val="1073469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5065910"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8" name="Título 3">
            <a:extLst>
              <a:ext uri="{FF2B5EF4-FFF2-40B4-BE49-F238E27FC236}">
                <a16:creationId xmlns:a16="http://schemas.microsoft.com/office/drawing/2014/main" id="{8F8FE658-97CD-FAEC-B694-9279479D7063}"/>
              </a:ext>
            </a:extLst>
          </p:cNvPr>
          <p:cNvSpPr txBox="1">
            <a:spLocks/>
          </p:cNvSpPr>
          <p:nvPr/>
        </p:nvSpPr>
        <p:spPr>
          <a:xfrm>
            <a:off x="838198" y="5715527"/>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sp>
        <p:nvSpPr>
          <p:cNvPr id="3" name="Título 6">
            <a:extLst>
              <a:ext uri="{FF2B5EF4-FFF2-40B4-BE49-F238E27FC236}">
                <a16:creationId xmlns:a16="http://schemas.microsoft.com/office/drawing/2014/main" id="{E0D9F350-1777-1619-1B05-71B805741901}"/>
              </a:ext>
            </a:extLst>
          </p:cNvPr>
          <p:cNvSpPr>
            <a:spLocks noGrp="1"/>
          </p:cNvSpPr>
          <p:nvPr>
            <p:ph type="title"/>
          </p:nvPr>
        </p:nvSpPr>
        <p:spPr>
          <a:xfrm>
            <a:off x="1682750" y="180975"/>
            <a:ext cx="8826500" cy="1241425"/>
          </a:xfrm>
        </p:spPr>
        <p:txBody>
          <a:bodyPr>
            <a:normAutofit/>
          </a:bodyPr>
          <a:lstStyle/>
          <a:p>
            <a:pPr algn="ctr"/>
            <a:r>
              <a:rPr lang="es-ES" sz="2400" dirty="0"/>
              <a:t>Estado PQRDS – Dependencias Despacho Viceministra Asuntos Agropecuarios</a:t>
            </a:r>
            <a:endParaRPr lang="es-CO" sz="2400" dirty="0">
              <a:solidFill>
                <a:schemeClr val="bg2">
                  <a:lumMod val="25000"/>
                </a:schemeClr>
              </a:solidFill>
            </a:endParaRPr>
          </a:p>
        </p:txBody>
      </p:sp>
      <p:pic>
        <p:nvPicPr>
          <p:cNvPr id="4" name="Imagen 3">
            <a:extLst>
              <a:ext uri="{FF2B5EF4-FFF2-40B4-BE49-F238E27FC236}">
                <a16:creationId xmlns:a16="http://schemas.microsoft.com/office/drawing/2014/main" id="{6156F27F-D8D7-F019-90D3-69B0FB9DDA88}"/>
              </a:ext>
            </a:extLst>
          </p:cNvPr>
          <p:cNvPicPr>
            <a:picLocks noChangeAspect="1"/>
          </p:cNvPicPr>
          <p:nvPr/>
        </p:nvPicPr>
        <p:blipFill>
          <a:blip r:embed="rId2"/>
          <a:stretch>
            <a:fillRect/>
          </a:stretch>
        </p:blipFill>
        <p:spPr>
          <a:xfrm>
            <a:off x="1465792" y="1154803"/>
            <a:ext cx="9043458" cy="4828321"/>
          </a:xfrm>
          <a:prstGeom prst="rect">
            <a:avLst/>
          </a:prstGeom>
        </p:spPr>
      </p:pic>
    </p:spTree>
    <p:extLst>
      <p:ext uri="{BB962C8B-B14F-4D97-AF65-F5344CB8AC3E}">
        <p14:creationId xmlns:p14="http://schemas.microsoft.com/office/powerpoint/2010/main" val="1643590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5065910"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8" name="Título 3">
            <a:extLst>
              <a:ext uri="{FF2B5EF4-FFF2-40B4-BE49-F238E27FC236}">
                <a16:creationId xmlns:a16="http://schemas.microsoft.com/office/drawing/2014/main" id="{8F8FE658-97CD-FAEC-B694-9279479D7063}"/>
              </a:ext>
            </a:extLst>
          </p:cNvPr>
          <p:cNvSpPr txBox="1">
            <a:spLocks/>
          </p:cNvSpPr>
          <p:nvPr/>
        </p:nvSpPr>
        <p:spPr>
          <a:xfrm>
            <a:off x="838198" y="5715527"/>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sp>
        <p:nvSpPr>
          <p:cNvPr id="3" name="Título 6">
            <a:extLst>
              <a:ext uri="{FF2B5EF4-FFF2-40B4-BE49-F238E27FC236}">
                <a16:creationId xmlns:a16="http://schemas.microsoft.com/office/drawing/2014/main" id="{E0D9F350-1777-1619-1B05-71B805741901}"/>
              </a:ext>
            </a:extLst>
          </p:cNvPr>
          <p:cNvSpPr>
            <a:spLocks noGrp="1"/>
          </p:cNvSpPr>
          <p:nvPr>
            <p:ph type="title"/>
          </p:nvPr>
        </p:nvSpPr>
        <p:spPr>
          <a:xfrm>
            <a:off x="1682750" y="180975"/>
            <a:ext cx="8826500" cy="1241425"/>
          </a:xfrm>
        </p:spPr>
        <p:txBody>
          <a:bodyPr>
            <a:normAutofit/>
          </a:bodyPr>
          <a:lstStyle/>
          <a:p>
            <a:pPr algn="ctr"/>
            <a:r>
              <a:rPr lang="es-ES" sz="2400" dirty="0"/>
              <a:t>Estado PQRDS – Dependencias Despacho Viceministra Desarrollo Rural</a:t>
            </a:r>
            <a:endParaRPr lang="es-CO" sz="2400" dirty="0">
              <a:solidFill>
                <a:schemeClr val="bg2">
                  <a:lumMod val="25000"/>
                </a:schemeClr>
              </a:solidFill>
            </a:endParaRPr>
          </a:p>
        </p:txBody>
      </p:sp>
      <p:pic>
        <p:nvPicPr>
          <p:cNvPr id="2" name="Imagen 1">
            <a:extLst>
              <a:ext uri="{FF2B5EF4-FFF2-40B4-BE49-F238E27FC236}">
                <a16:creationId xmlns:a16="http://schemas.microsoft.com/office/drawing/2014/main" id="{67F02419-3232-88BB-8513-BDEEF09EFEFE}"/>
              </a:ext>
            </a:extLst>
          </p:cNvPr>
          <p:cNvPicPr>
            <a:picLocks noChangeAspect="1"/>
          </p:cNvPicPr>
          <p:nvPr/>
        </p:nvPicPr>
        <p:blipFill>
          <a:blip r:embed="rId2"/>
          <a:stretch>
            <a:fillRect/>
          </a:stretch>
        </p:blipFill>
        <p:spPr>
          <a:xfrm>
            <a:off x="1230264" y="1136073"/>
            <a:ext cx="9278986" cy="4822298"/>
          </a:xfrm>
          <a:prstGeom prst="rect">
            <a:avLst/>
          </a:prstGeom>
        </p:spPr>
      </p:pic>
    </p:spTree>
    <p:extLst>
      <p:ext uri="{BB962C8B-B14F-4D97-AF65-F5344CB8AC3E}">
        <p14:creationId xmlns:p14="http://schemas.microsoft.com/office/powerpoint/2010/main" val="3263187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5065910"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8" name="Título 3">
            <a:extLst>
              <a:ext uri="{FF2B5EF4-FFF2-40B4-BE49-F238E27FC236}">
                <a16:creationId xmlns:a16="http://schemas.microsoft.com/office/drawing/2014/main" id="{8F8FE658-97CD-FAEC-B694-9279479D7063}"/>
              </a:ext>
            </a:extLst>
          </p:cNvPr>
          <p:cNvSpPr txBox="1">
            <a:spLocks/>
          </p:cNvSpPr>
          <p:nvPr/>
        </p:nvSpPr>
        <p:spPr>
          <a:xfrm>
            <a:off x="838198" y="5715527"/>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sp>
        <p:nvSpPr>
          <p:cNvPr id="3" name="Título 6">
            <a:extLst>
              <a:ext uri="{FF2B5EF4-FFF2-40B4-BE49-F238E27FC236}">
                <a16:creationId xmlns:a16="http://schemas.microsoft.com/office/drawing/2014/main" id="{E0D9F350-1777-1619-1B05-71B805741901}"/>
              </a:ext>
            </a:extLst>
          </p:cNvPr>
          <p:cNvSpPr>
            <a:spLocks noGrp="1"/>
          </p:cNvSpPr>
          <p:nvPr>
            <p:ph type="title"/>
          </p:nvPr>
        </p:nvSpPr>
        <p:spPr>
          <a:xfrm>
            <a:off x="1682750" y="180975"/>
            <a:ext cx="8826500" cy="1241425"/>
          </a:xfrm>
        </p:spPr>
        <p:txBody>
          <a:bodyPr>
            <a:normAutofit/>
          </a:bodyPr>
          <a:lstStyle/>
          <a:p>
            <a:pPr algn="ctr"/>
            <a:r>
              <a:rPr lang="es-ES" sz="2400" dirty="0"/>
              <a:t>Estado PQRDS – Dependencias Secretaría General</a:t>
            </a:r>
            <a:endParaRPr lang="es-CO" sz="2400" dirty="0">
              <a:solidFill>
                <a:schemeClr val="bg2">
                  <a:lumMod val="25000"/>
                </a:schemeClr>
              </a:solidFill>
            </a:endParaRPr>
          </a:p>
        </p:txBody>
      </p:sp>
      <p:pic>
        <p:nvPicPr>
          <p:cNvPr id="4" name="Imagen 3">
            <a:extLst>
              <a:ext uri="{FF2B5EF4-FFF2-40B4-BE49-F238E27FC236}">
                <a16:creationId xmlns:a16="http://schemas.microsoft.com/office/drawing/2014/main" id="{356F2900-72CA-A984-BBDC-446EBBADCC68}"/>
              </a:ext>
            </a:extLst>
          </p:cNvPr>
          <p:cNvPicPr>
            <a:picLocks noChangeAspect="1"/>
          </p:cNvPicPr>
          <p:nvPr/>
        </p:nvPicPr>
        <p:blipFill>
          <a:blip r:embed="rId2"/>
          <a:stretch>
            <a:fillRect/>
          </a:stretch>
        </p:blipFill>
        <p:spPr>
          <a:xfrm>
            <a:off x="1507355" y="992437"/>
            <a:ext cx="8826500" cy="4873126"/>
          </a:xfrm>
          <a:prstGeom prst="rect">
            <a:avLst/>
          </a:prstGeom>
        </p:spPr>
      </p:pic>
    </p:spTree>
    <p:extLst>
      <p:ext uri="{BB962C8B-B14F-4D97-AF65-F5344CB8AC3E}">
        <p14:creationId xmlns:p14="http://schemas.microsoft.com/office/powerpoint/2010/main" val="747917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141890" y="1481959"/>
            <a:ext cx="8419014" cy="2320138"/>
          </a:xfrm>
        </p:spPr>
        <p:txBody>
          <a:bodyPr>
            <a:noAutofit/>
          </a:bodyPr>
          <a:lstStyle/>
          <a:p>
            <a:r>
              <a:rPr lang="es-CO" sz="2700" b="1" dirty="0">
                <a:solidFill>
                  <a:schemeClr val="bg1"/>
                </a:solidFill>
                <a:latin typeface="Helvetica" pitchFamily="2" charset="0"/>
              </a:rPr>
              <a:t>AVANCES DE LA POLÍTICA DE DEFENSA JURÍDICA</a:t>
            </a:r>
            <a:br>
              <a:rPr lang="es-CO" sz="2700" b="1" dirty="0">
                <a:solidFill>
                  <a:schemeClr val="bg1"/>
                </a:solidFill>
                <a:latin typeface="Helvetica" pitchFamily="2" charset="0"/>
              </a:rPr>
            </a:br>
            <a:br>
              <a:rPr lang="es-CO" sz="2700" b="1" dirty="0">
                <a:solidFill>
                  <a:schemeClr val="bg1"/>
                </a:solidFill>
                <a:latin typeface="Helvetica" pitchFamily="2" charset="0"/>
              </a:rPr>
            </a:br>
            <a:r>
              <a:rPr lang="es-CO" sz="2700" b="1" dirty="0">
                <a:solidFill>
                  <a:schemeClr val="bg1"/>
                </a:solidFill>
                <a:latin typeface="Helvetica" pitchFamily="2" charset="0"/>
              </a:rPr>
              <a:t>OFICINA ASESORA JURÍDICA</a:t>
            </a:r>
            <a:br>
              <a:rPr lang="es-CO" sz="2700" b="1" dirty="0">
                <a:solidFill>
                  <a:schemeClr val="bg1"/>
                </a:solidFill>
                <a:latin typeface="Helvetica" pitchFamily="2" charset="0"/>
              </a:rPr>
            </a:br>
            <a:r>
              <a:rPr lang="es-CO" sz="2700" b="1" dirty="0">
                <a:solidFill>
                  <a:schemeClr val="bg1"/>
                </a:solidFill>
                <a:latin typeface="Helvetica" pitchFamily="2" charset="0"/>
              </a:rPr>
              <a:t>ES</a:t>
            </a:r>
          </a:p>
        </p:txBody>
      </p:sp>
    </p:spTree>
    <p:extLst>
      <p:ext uri="{BB962C8B-B14F-4D97-AF65-F5344CB8AC3E}">
        <p14:creationId xmlns:p14="http://schemas.microsoft.com/office/powerpoint/2010/main" val="2231200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6A8433-0633-479D-83B8-F56E1CFEDD84}"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3/05/2024</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black">
                    <a:tint val="75000"/>
                  </a:prstClr>
                </a:solidFill>
                <a:effectLst/>
                <a:uLnTx/>
                <a:uFillTx/>
                <a:latin typeface="Helvetica"/>
                <a:ea typeface="+mn-ea"/>
                <a:cs typeface="+mn-cs"/>
              </a:rPr>
              <a:t>OAJ-</a:t>
            </a:r>
            <a:r>
              <a:rPr kumimoji="0" lang="es-CO" sz="1200" b="0" i="0" u="none" strike="noStrike" kern="1200" cap="none" spc="0" normalizeH="0" baseline="0" noProof="0" dirty="0" err="1">
                <a:ln>
                  <a:noFill/>
                </a:ln>
                <a:solidFill>
                  <a:prstClr val="black">
                    <a:tint val="75000"/>
                  </a:prstClr>
                </a:solidFill>
                <a:effectLst/>
                <a:uLnTx/>
                <a:uFillTx/>
                <a:latin typeface="Helvetica"/>
                <a:ea typeface="+mn-ea"/>
                <a:cs typeface="+mn-cs"/>
              </a:rPr>
              <a:t>dlda</a:t>
            </a:r>
            <a:endParaRPr kumimoji="0" lang="es-CO" sz="1200" b="0" i="0" u="none" strike="noStrike" kern="1200" cap="none" spc="0" normalizeH="0" baseline="0" noProof="0" dirty="0">
              <a:ln>
                <a:noFill/>
              </a:ln>
              <a:solidFill>
                <a:prstClr val="black">
                  <a:tint val="75000"/>
                </a:prstClr>
              </a:solidFill>
              <a:effectLst/>
              <a:uLnTx/>
              <a:uFillTx/>
              <a:latin typeface="Helvetica"/>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pic>
        <p:nvPicPr>
          <p:cNvPr id="7" name="Imagen 6">
            <a:extLst>
              <a:ext uri="{FF2B5EF4-FFF2-40B4-BE49-F238E27FC236}">
                <a16:creationId xmlns:a16="http://schemas.microsoft.com/office/drawing/2014/main" id="{830F38D0-D7AC-8F42-8BB6-1629D1E82919}"/>
              </a:ext>
            </a:extLst>
          </p:cNvPr>
          <p:cNvPicPr>
            <a:picLocks noChangeAspect="1"/>
          </p:cNvPicPr>
          <p:nvPr/>
        </p:nvPicPr>
        <p:blipFill rotWithShape="1">
          <a:blip r:embed="rId2"/>
          <a:srcRect l="2782" t="39765" r="36187" b="8873"/>
          <a:stretch/>
        </p:blipFill>
        <p:spPr>
          <a:xfrm>
            <a:off x="1365662" y="711435"/>
            <a:ext cx="9048997" cy="5706279"/>
          </a:xfrm>
          <a:prstGeom prst="rect">
            <a:avLst/>
          </a:prstGeom>
        </p:spPr>
      </p:pic>
    </p:spTree>
    <p:extLst>
      <p:ext uri="{BB962C8B-B14F-4D97-AF65-F5344CB8AC3E}">
        <p14:creationId xmlns:p14="http://schemas.microsoft.com/office/powerpoint/2010/main" val="30202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273435A-D866-A496-004D-A28C6D5DAFB5}"/>
              </a:ext>
            </a:extLst>
          </p:cNvPr>
          <p:cNvSpPr txBox="1">
            <a:spLocks/>
          </p:cNvSpPr>
          <p:nvPr/>
        </p:nvSpPr>
        <p:spPr>
          <a:xfrm>
            <a:off x="505349" y="2312950"/>
            <a:ext cx="7966231" cy="1730543"/>
          </a:xfrm>
          <a:prstGeom prst="rect">
            <a:avLst/>
          </a:prstGeom>
        </p:spPr>
        <p:txBody>
          <a:bodyPr vert="horz" lIns="91440" tIns="45720" rIns="91440" bIns="45720" rtlCol="0" anchor="b">
            <a:norm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chemeClr val="bg1"/>
                </a:solidFill>
                <a:effectLst/>
                <a:uLnTx/>
                <a:uFillTx/>
                <a:latin typeface="Helvetica"/>
                <a:ea typeface="+mn-ea"/>
                <a:cs typeface="Helvetica"/>
              </a:rPr>
              <a:t>Seguimiento a la Ejecución Presupuestal  y recomendaciones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chemeClr val="bg1"/>
                </a:solidFill>
                <a:effectLst/>
                <a:uLnTx/>
                <a:uFillTx/>
                <a:latin typeface="Helvetica"/>
                <a:ea typeface="+mn-ea"/>
                <a:cs typeface="Helvetica"/>
              </a:rPr>
              <a:t>  Corte 28 de septiembre</a:t>
            </a:r>
            <a:r>
              <a:rPr kumimoji="0" lang="es-ES" sz="1800" b="1" i="0" u="none" strike="noStrike" kern="1200" cap="none" spc="0" normalizeH="0" baseline="0" noProof="0" dirty="0">
                <a:ln>
                  <a:noFill/>
                </a:ln>
                <a:solidFill>
                  <a:schemeClr val="bg1"/>
                </a:solidFill>
                <a:effectLst/>
                <a:uLnTx/>
                <a:uFillTx/>
                <a:latin typeface="Helvetica"/>
                <a:ea typeface="+mn-ea"/>
                <a:cs typeface="Helvetica"/>
              </a:rPr>
              <a:t> de 2023</a:t>
            </a:r>
            <a:br>
              <a:rPr kumimoji="0" lang="es-ES" sz="1800" b="0" i="0" u="none" strike="noStrike" kern="1200" cap="none" spc="0" normalizeH="0" baseline="0" noProof="0" dirty="0">
                <a:ln>
                  <a:noFill/>
                </a:ln>
                <a:solidFill>
                  <a:prstClr val="black"/>
                </a:solidFill>
                <a:effectLst/>
                <a:uLnTx/>
                <a:uFillTx/>
                <a:latin typeface="Helvetica"/>
                <a:ea typeface="+mn-ea"/>
                <a:cs typeface="Helvetica"/>
              </a:rPr>
            </a:br>
            <a:endParaRPr kumimoji="0" lang="es-CO" sz="2400" b="0" i="0" u="none" strike="noStrike" kern="1200" cap="none" spc="0" normalizeH="0" baseline="0" noProof="0" dirty="0">
              <a:ln>
                <a:noFill/>
              </a:ln>
              <a:solidFill>
                <a:prstClr val="black"/>
              </a:solidFill>
              <a:effectLst/>
              <a:uLnTx/>
              <a:uFillTx/>
              <a:latin typeface="Helvetica"/>
              <a:ea typeface="+mn-ea"/>
              <a:cs typeface="Helvetica"/>
            </a:endParaRPr>
          </a:p>
        </p:txBody>
      </p:sp>
    </p:spTree>
    <p:extLst>
      <p:ext uri="{BB962C8B-B14F-4D97-AF65-F5344CB8AC3E}">
        <p14:creationId xmlns:p14="http://schemas.microsoft.com/office/powerpoint/2010/main" val="1112722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5" name="Título 6">
            <a:extLst>
              <a:ext uri="{FF2B5EF4-FFF2-40B4-BE49-F238E27FC236}">
                <a16:creationId xmlns:a16="http://schemas.microsoft.com/office/drawing/2014/main" id="{72FAEA24-8683-3C81-7930-AA86EA113165}"/>
              </a:ext>
            </a:extLst>
          </p:cNvPr>
          <p:cNvSpPr txBox="1">
            <a:spLocks/>
          </p:cNvSpPr>
          <p:nvPr/>
        </p:nvSpPr>
        <p:spPr>
          <a:xfrm>
            <a:off x="831850" y="1709738"/>
            <a:ext cx="105156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CO" sz="4800" b="1" i="0" u="none" strike="noStrike" kern="1200" cap="none" spc="0" normalizeH="0" baseline="0" noProof="0" dirty="0">
              <a:ln>
                <a:noFill/>
              </a:ln>
              <a:solidFill>
                <a:prstClr val="black"/>
              </a:solidFill>
              <a:effectLst/>
              <a:uLnTx/>
              <a:uFillTx/>
              <a:latin typeface="Helvetica"/>
              <a:ea typeface="+mj-ea"/>
              <a:cs typeface="+mj-cs"/>
            </a:endParaRPr>
          </a:p>
        </p:txBody>
      </p:sp>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122A6-FF8F-4028-8C1A-A9F91C35941C}"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3/05/2024</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prstClr val="black">
                    <a:tint val="75000"/>
                  </a:prstClr>
                </a:solidFill>
                <a:effectLst/>
                <a:uLnTx/>
                <a:uFillTx/>
                <a:latin typeface="Helvetica"/>
                <a:ea typeface="+mn-ea"/>
                <a:cs typeface="+mn-cs"/>
              </a:rPr>
              <a:t>OAJ-dlda</a:t>
            </a: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pic>
        <p:nvPicPr>
          <p:cNvPr id="8" name="Imagen 7" descr="Interfaz de usuario gráfica, Texto, Aplicación&#10;&#10;Descripción generada automáticamente">
            <a:extLst>
              <a:ext uri="{FF2B5EF4-FFF2-40B4-BE49-F238E27FC236}">
                <a16:creationId xmlns:a16="http://schemas.microsoft.com/office/drawing/2014/main" id="{3F384AEF-9EBF-7B3A-39D8-23AE318BC822}"/>
              </a:ext>
            </a:extLst>
          </p:cNvPr>
          <p:cNvPicPr>
            <a:picLocks noChangeAspect="1"/>
          </p:cNvPicPr>
          <p:nvPr/>
        </p:nvPicPr>
        <p:blipFill rotWithShape="1">
          <a:blip r:embed="rId2"/>
          <a:srcRect l="1250" t="23261" r="53911" b="40142"/>
          <a:stretch/>
        </p:blipFill>
        <p:spPr>
          <a:xfrm>
            <a:off x="2126033" y="1272209"/>
            <a:ext cx="8027370" cy="5223115"/>
          </a:xfrm>
          <a:prstGeom prst="rect">
            <a:avLst/>
          </a:prstGeom>
        </p:spPr>
      </p:pic>
    </p:spTree>
    <p:extLst>
      <p:ext uri="{BB962C8B-B14F-4D97-AF65-F5344CB8AC3E}">
        <p14:creationId xmlns:p14="http://schemas.microsoft.com/office/powerpoint/2010/main" val="2202508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5" name="Título 6">
            <a:extLst>
              <a:ext uri="{FF2B5EF4-FFF2-40B4-BE49-F238E27FC236}">
                <a16:creationId xmlns:a16="http://schemas.microsoft.com/office/drawing/2014/main" id="{72FAEA24-8683-3C81-7930-AA86EA113165}"/>
              </a:ext>
            </a:extLst>
          </p:cNvPr>
          <p:cNvSpPr txBox="1">
            <a:spLocks/>
          </p:cNvSpPr>
          <p:nvPr/>
        </p:nvSpPr>
        <p:spPr>
          <a:xfrm>
            <a:off x="831850" y="1709738"/>
            <a:ext cx="105156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CO" sz="4800" b="1" i="0" u="none" strike="noStrike" kern="1200" cap="none" spc="0" normalizeH="0" baseline="0" noProof="0" dirty="0">
              <a:ln>
                <a:noFill/>
              </a:ln>
              <a:solidFill>
                <a:prstClr val="black"/>
              </a:solidFill>
              <a:effectLst/>
              <a:uLnTx/>
              <a:uFillTx/>
              <a:latin typeface="Helvetica"/>
              <a:ea typeface="+mj-ea"/>
              <a:cs typeface="+mj-cs"/>
            </a:endParaRPr>
          </a:p>
        </p:txBody>
      </p:sp>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6B4A1-3167-4AE6-8B26-5D1694CA1A0F}"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3/05/2024</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prstClr val="black">
                    <a:tint val="75000"/>
                  </a:prstClr>
                </a:solidFill>
                <a:effectLst/>
                <a:uLnTx/>
                <a:uFillTx/>
                <a:latin typeface="Helvetica"/>
                <a:ea typeface="+mn-ea"/>
                <a:cs typeface="+mn-cs"/>
              </a:rPr>
              <a:t>OAJ-dlda</a:t>
            </a: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pic>
        <p:nvPicPr>
          <p:cNvPr id="8" name="Imagen 7" descr="Interfaz de usuario gráfica, Tabla, Excel&#10;&#10;Descripción generada automáticamente">
            <a:extLst>
              <a:ext uri="{FF2B5EF4-FFF2-40B4-BE49-F238E27FC236}">
                <a16:creationId xmlns:a16="http://schemas.microsoft.com/office/drawing/2014/main" id="{5C5B460A-6A3F-479C-E61C-F4516AD5923A}"/>
              </a:ext>
            </a:extLst>
          </p:cNvPr>
          <p:cNvPicPr>
            <a:picLocks noChangeAspect="1"/>
          </p:cNvPicPr>
          <p:nvPr/>
        </p:nvPicPr>
        <p:blipFill rotWithShape="1">
          <a:blip r:embed="rId2"/>
          <a:srcRect l="1231" t="10200" b="10823"/>
          <a:stretch/>
        </p:blipFill>
        <p:spPr>
          <a:xfrm>
            <a:off x="1292703" y="451357"/>
            <a:ext cx="8804177" cy="5631629"/>
          </a:xfrm>
          <a:prstGeom prst="rect">
            <a:avLst/>
          </a:prstGeom>
        </p:spPr>
      </p:pic>
    </p:spTree>
    <p:extLst>
      <p:ext uri="{BB962C8B-B14F-4D97-AF65-F5344CB8AC3E}">
        <p14:creationId xmlns:p14="http://schemas.microsoft.com/office/powerpoint/2010/main" val="835386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D5DACB7-EB07-52AC-E2DC-466AD756C2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5DB3F-3E5B-4626-8B6C-D7540F9E6580}"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3/05/2024</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5" name="Marcador de pie de página 4">
            <a:extLst>
              <a:ext uri="{FF2B5EF4-FFF2-40B4-BE49-F238E27FC236}">
                <a16:creationId xmlns:a16="http://schemas.microsoft.com/office/drawing/2014/main" id="{E3C72E23-FD80-9734-82D6-632F0C09E5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a:ln>
                  <a:noFill/>
                </a:ln>
                <a:solidFill>
                  <a:prstClr val="black">
                    <a:tint val="75000"/>
                  </a:prstClr>
                </a:solidFill>
                <a:effectLst/>
                <a:uLnTx/>
                <a:uFillTx/>
                <a:latin typeface="Helvetica"/>
                <a:ea typeface="+mn-ea"/>
                <a:cs typeface="+mn-cs"/>
              </a:rPr>
              <a:t>OAJ-dlda</a:t>
            </a:r>
          </a:p>
        </p:txBody>
      </p:sp>
      <p:sp>
        <p:nvSpPr>
          <p:cNvPr id="6" name="Marcador de número de diapositiva 5">
            <a:extLst>
              <a:ext uri="{FF2B5EF4-FFF2-40B4-BE49-F238E27FC236}">
                <a16:creationId xmlns:a16="http://schemas.microsoft.com/office/drawing/2014/main" id="{1711BE75-304B-2E0A-C2FB-654541F2A1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7" name="Rectángulo: esquinas redondeadas 6">
            <a:extLst>
              <a:ext uri="{FF2B5EF4-FFF2-40B4-BE49-F238E27FC236}">
                <a16:creationId xmlns:a16="http://schemas.microsoft.com/office/drawing/2014/main" id="{68776A56-4AF7-AC23-E13B-1BFCAFA0D337}"/>
              </a:ext>
            </a:extLst>
          </p:cNvPr>
          <p:cNvSpPr/>
          <p:nvPr/>
        </p:nvSpPr>
        <p:spPr>
          <a:xfrm>
            <a:off x="91579" y="2036427"/>
            <a:ext cx="3179428" cy="275997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Helvetica"/>
                <a:ea typeface="+mn-ea"/>
                <a:cs typeface="+mn-cs"/>
              </a:rPr>
              <a:t>Herramienta: </a:t>
            </a:r>
            <a:r>
              <a:rPr kumimoji="0" lang="es-ES" sz="1800" b="1" i="0" u="none" strike="noStrike" kern="1200" cap="none" spc="0" normalizeH="0" baseline="0" noProof="0" dirty="0">
                <a:ln>
                  <a:noFill/>
                </a:ln>
                <a:solidFill>
                  <a:prstClr val="black"/>
                </a:solidFill>
                <a:effectLst/>
                <a:uLnTx/>
                <a:uFillTx/>
                <a:latin typeface="Helvetica"/>
                <a:ea typeface="+mn-ea"/>
                <a:cs typeface="+mn-cs"/>
              </a:rPr>
              <a:t>Autodiagnóstico mensual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Helvetica"/>
                <a:ea typeface="+mn-ea"/>
                <a:cs typeface="+mn-cs"/>
              </a:rPr>
              <a:t>ANDJE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Helvetica"/>
                <a:ea typeface="+mn-ea"/>
                <a:cs typeface="+mn-cs"/>
              </a:rPr>
              <a:t>Función Pública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Helvetica"/>
                <a:ea typeface="+mn-ea"/>
                <a:cs typeface="+mn-cs"/>
              </a:rPr>
              <a:t>Versiones que se actualizan periódicamente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Helvetic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8" name="Elipse 7">
            <a:extLst>
              <a:ext uri="{FF2B5EF4-FFF2-40B4-BE49-F238E27FC236}">
                <a16:creationId xmlns:a16="http://schemas.microsoft.com/office/drawing/2014/main" id="{1CBAEBA5-4B85-E4CA-6D08-9E9B4E1D8253}"/>
              </a:ext>
            </a:extLst>
          </p:cNvPr>
          <p:cNvSpPr/>
          <p:nvPr/>
        </p:nvSpPr>
        <p:spPr>
          <a:xfrm>
            <a:off x="4346895" y="393787"/>
            <a:ext cx="2298584" cy="9144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white"/>
                </a:solidFill>
                <a:effectLst/>
                <a:uLnTx/>
                <a:uFillTx/>
                <a:latin typeface="Helvetica"/>
                <a:ea typeface="+mn-ea"/>
                <a:cs typeface="+mn-cs"/>
              </a:rPr>
              <a:t>ACTUACIONES PREJUDICIALES</a:t>
            </a:r>
            <a:endParaRPr kumimoji="0" lang="es-CO" sz="14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9" name="Elipse 8">
            <a:extLst>
              <a:ext uri="{FF2B5EF4-FFF2-40B4-BE49-F238E27FC236}">
                <a16:creationId xmlns:a16="http://schemas.microsoft.com/office/drawing/2014/main" id="{F88C8DE7-2F35-18A3-DA0F-46F40D0973C9}"/>
              </a:ext>
            </a:extLst>
          </p:cNvPr>
          <p:cNvSpPr/>
          <p:nvPr/>
        </p:nvSpPr>
        <p:spPr>
          <a:xfrm>
            <a:off x="4346895" y="1628862"/>
            <a:ext cx="2298584" cy="9144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white"/>
                </a:solidFill>
                <a:effectLst/>
                <a:uLnTx/>
                <a:uFillTx/>
                <a:latin typeface="Helvetica"/>
                <a:ea typeface="+mn-ea"/>
                <a:cs typeface="+mn-cs"/>
              </a:rPr>
              <a:t>DEFENSA JUDICIAL</a:t>
            </a:r>
            <a:endParaRPr kumimoji="0" lang="es-CO" sz="14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10" name="Elipse 9">
            <a:extLst>
              <a:ext uri="{FF2B5EF4-FFF2-40B4-BE49-F238E27FC236}">
                <a16:creationId xmlns:a16="http://schemas.microsoft.com/office/drawing/2014/main" id="{0AF8A0AE-F79C-43A5-D6A7-2C47998AF25C}"/>
              </a:ext>
            </a:extLst>
          </p:cNvPr>
          <p:cNvSpPr/>
          <p:nvPr/>
        </p:nvSpPr>
        <p:spPr>
          <a:xfrm>
            <a:off x="4439174" y="2971800"/>
            <a:ext cx="2298584" cy="9144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white"/>
                </a:solidFill>
                <a:effectLst/>
                <a:uLnTx/>
                <a:uFillTx/>
                <a:latin typeface="Helvetica"/>
                <a:ea typeface="+mn-ea"/>
                <a:cs typeface="+mn-cs"/>
              </a:rPr>
              <a:t>CUMPLIMIENTO Y PAGO DE SENTENCIAS Y CONCILIACIONES</a:t>
            </a:r>
            <a:endParaRPr kumimoji="0" lang="es-CO" sz="11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11" name="Elipse 10">
            <a:extLst>
              <a:ext uri="{FF2B5EF4-FFF2-40B4-BE49-F238E27FC236}">
                <a16:creationId xmlns:a16="http://schemas.microsoft.com/office/drawing/2014/main" id="{52F18E68-E593-186A-F213-ECDDA9613EBB}"/>
              </a:ext>
            </a:extLst>
          </p:cNvPr>
          <p:cNvSpPr/>
          <p:nvPr/>
        </p:nvSpPr>
        <p:spPr>
          <a:xfrm>
            <a:off x="4526559" y="4274102"/>
            <a:ext cx="2298584" cy="9144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Helvetica"/>
                <a:ea typeface="+mn-ea"/>
                <a:cs typeface="+mn-cs"/>
              </a:rPr>
              <a:t>ACCIÓN DE REPETICIÓN Y RECUPERACIÓN DE BIENES PÚBLICOS</a:t>
            </a:r>
            <a:endParaRPr kumimoji="0" lang="es-CO" sz="12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12" name="Elipse 11">
            <a:extLst>
              <a:ext uri="{FF2B5EF4-FFF2-40B4-BE49-F238E27FC236}">
                <a16:creationId xmlns:a16="http://schemas.microsoft.com/office/drawing/2014/main" id="{C0212788-8A62-539D-E515-A795B0C0459D}"/>
              </a:ext>
            </a:extLst>
          </p:cNvPr>
          <p:cNvSpPr/>
          <p:nvPr/>
        </p:nvSpPr>
        <p:spPr>
          <a:xfrm>
            <a:off x="4439174" y="5441950"/>
            <a:ext cx="2298584" cy="9144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Helvetica"/>
                <a:ea typeface="+mn-ea"/>
                <a:cs typeface="+mn-cs"/>
              </a:rPr>
              <a:t>PPDA</a:t>
            </a:r>
            <a:endParaRPr kumimoji="0" lang="es-CO" sz="18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13" name="Flecha: a la derecha 12">
            <a:extLst>
              <a:ext uri="{FF2B5EF4-FFF2-40B4-BE49-F238E27FC236}">
                <a16:creationId xmlns:a16="http://schemas.microsoft.com/office/drawing/2014/main" id="{2FE571BA-4FF9-E93A-CEEF-8EB5652161D4}"/>
              </a:ext>
            </a:extLst>
          </p:cNvPr>
          <p:cNvSpPr/>
          <p:nvPr/>
        </p:nvSpPr>
        <p:spPr>
          <a:xfrm>
            <a:off x="3707935" y="608671"/>
            <a:ext cx="496348" cy="48463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Helvetica"/>
              <a:ea typeface="+mn-ea"/>
              <a:cs typeface="+mn-cs"/>
            </a:endParaRPr>
          </a:p>
        </p:txBody>
      </p:sp>
      <p:sp>
        <p:nvSpPr>
          <p:cNvPr id="14" name="Flecha: a la derecha 13">
            <a:extLst>
              <a:ext uri="{FF2B5EF4-FFF2-40B4-BE49-F238E27FC236}">
                <a16:creationId xmlns:a16="http://schemas.microsoft.com/office/drawing/2014/main" id="{D6CC3CB0-90EE-5594-C6B5-214844989501}"/>
              </a:ext>
            </a:extLst>
          </p:cNvPr>
          <p:cNvSpPr/>
          <p:nvPr/>
        </p:nvSpPr>
        <p:spPr>
          <a:xfrm>
            <a:off x="3707935" y="1843746"/>
            <a:ext cx="496348" cy="48463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Helvetica"/>
              <a:ea typeface="+mn-ea"/>
              <a:cs typeface="+mn-cs"/>
            </a:endParaRPr>
          </a:p>
        </p:txBody>
      </p:sp>
      <p:sp>
        <p:nvSpPr>
          <p:cNvPr id="15" name="Flecha: a la derecha 14">
            <a:extLst>
              <a:ext uri="{FF2B5EF4-FFF2-40B4-BE49-F238E27FC236}">
                <a16:creationId xmlns:a16="http://schemas.microsoft.com/office/drawing/2014/main" id="{59FA7EF5-51CB-120F-9BB1-D8FA02808C75}"/>
              </a:ext>
            </a:extLst>
          </p:cNvPr>
          <p:cNvSpPr/>
          <p:nvPr/>
        </p:nvSpPr>
        <p:spPr>
          <a:xfrm>
            <a:off x="3781338" y="3174100"/>
            <a:ext cx="496348" cy="48463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Helvetica"/>
              <a:ea typeface="+mn-ea"/>
              <a:cs typeface="+mn-cs"/>
            </a:endParaRPr>
          </a:p>
        </p:txBody>
      </p:sp>
      <p:sp>
        <p:nvSpPr>
          <p:cNvPr id="16" name="Flecha: a la derecha 15">
            <a:extLst>
              <a:ext uri="{FF2B5EF4-FFF2-40B4-BE49-F238E27FC236}">
                <a16:creationId xmlns:a16="http://schemas.microsoft.com/office/drawing/2014/main" id="{8FA009EF-9B51-109C-A89B-254FCF816040}"/>
              </a:ext>
            </a:extLst>
          </p:cNvPr>
          <p:cNvSpPr/>
          <p:nvPr/>
        </p:nvSpPr>
        <p:spPr>
          <a:xfrm>
            <a:off x="3790426" y="4450421"/>
            <a:ext cx="496348" cy="48463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Helvetica"/>
              <a:ea typeface="+mn-ea"/>
              <a:cs typeface="+mn-cs"/>
            </a:endParaRPr>
          </a:p>
        </p:txBody>
      </p:sp>
      <p:sp>
        <p:nvSpPr>
          <p:cNvPr id="17" name="Flecha: a la derecha 16">
            <a:extLst>
              <a:ext uri="{FF2B5EF4-FFF2-40B4-BE49-F238E27FC236}">
                <a16:creationId xmlns:a16="http://schemas.microsoft.com/office/drawing/2014/main" id="{6A2321E8-DAE3-AEDE-EAA5-D48952262BED}"/>
              </a:ext>
            </a:extLst>
          </p:cNvPr>
          <p:cNvSpPr/>
          <p:nvPr/>
        </p:nvSpPr>
        <p:spPr>
          <a:xfrm>
            <a:off x="3791125" y="5691460"/>
            <a:ext cx="496348" cy="48463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Helvetica"/>
              <a:ea typeface="+mn-ea"/>
              <a:cs typeface="+mn-cs"/>
            </a:endParaRPr>
          </a:p>
        </p:txBody>
      </p:sp>
      <p:sp>
        <p:nvSpPr>
          <p:cNvPr id="18" name="Cerrar llave 17">
            <a:extLst>
              <a:ext uri="{FF2B5EF4-FFF2-40B4-BE49-F238E27FC236}">
                <a16:creationId xmlns:a16="http://schemas.microsoft.com/office/drawing/2014/main" id="{4CAB7124-2331-CDFD-0972-3B5351EF766B}"/>
              </a:ext>
            </a:extLst>
          </p:cNvPr>
          <p:cNvSpPr/>
          <p:nvPr/>
        </p:nvSpPr>
        <p:spPr>
          <a:xfrm>
            <a:off x="7147420" y="486561"/>
            <a:ext cx="637564" cy="5763237"/>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a:ea typeface="+mn-ea"/>
              <a:cs typeface="+mn-cs"/>
            </a:endParaRPr>
          </a:p>
        </p:txBody>
      </p:sp>
      <p:sp>
        <p:nvSpPr>
          <p:cNvPr id="19" name="Rectángulo 18">
            <a:extLst>
              <a:ext uri="{FF2B5EF4-FFF2-40B4-BE49-F238E27FC236}">
                <a16:creationId xmlns:a16="http://schemas.microsoft.com/office/drawing/2014/main" id="{9D82AEB5-D5EC-9D87-F8CD-449C987F9A84}"/>
              </a:ext>
            </a:extLst>
          </p:cNvPr>
          <p:cNvSpPr/>
          <p:nvPr/>
        </p:nvSpPr>
        <p:spPr>
          <a:xfrm>
            <a:off x="7896138" y="1413978"/>
            <a:ext cx="1979802" cy="9144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Helvetica"/>
                <a:ea typeface="+mn-ea"/>
                <a:cs typeface="+mn-cs"/>
              </a:rPr>
              <a:t>Planeación</a:t>
            </a:r>
            <a:endParaRPr kumimoji="0" lang="es-CO" sz="18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20" name="Rectángulo 19">
            <a:extLst>
              <a:ext uri="{FF2B5EF4-FFF2-40B4-BE49-F238E27FC236}">
                <a16:creationId xmlns:a16="http://schemas.microsoft.com/office/drawing/2014/main" id="{225772C7-4E98-B36E-879E-627618D8FD5F}"/>
              </a:ext>
            </a:extLst>
          </p:cNvPr>
          <p:cNvSpPr/>
          <p:nvPr/>
        </p:nvSpPr>
        <p:spPr>
          <a:xfrm>
            <a:off x="7993311" y="2910979"/>
            <a:ext cx="1979802" cy="9144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Helvetica"/>
                <a:ea typeface="+mn-ea"/>
                <a:cs typeface="+mn-cs"/>
              </a:rPr>
              <a:t>Ejecución</a:t>
            </a:r>
            <a:endParaRPr kumimoji="0" lang="es-CO" sz="18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21" name="Rectángulo 20">
            <a:extLst>
              <a:ext uri="{FF2B5EF4-FFF2-40B4-BE49-F238E27FC236}">
                <a16:creationId xmlns:a16="http://schemas.microsoft.com/office/drawing/2014/main" id="{69A6AC39-B8AF-94BA-841B-A81BC4245D2B}"/>
              </a:ext>
            </a:extLst>
          </p:cNvPr>
          <p:cNvSpPr/>
          <p:nvPr/>
        </p:nvSpPr>
        <p:spPr>
          <a:xfrm>
            <a:off x="8024769" y="4542302"/>
            <a:ext cx="1979802" cy="91440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Helvetica"/>
                <a:ea typeface="+mn-ea"/>
                <a:cs typeface="+mn-cs"/>
              </a:rPr>
              <a:t>Seguimiento</a:t>
            </a:r>
            <a:endParaRPr kumimoji="0" lang="es-CO" sz="18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22" name="Cerrar llave 21">
            <a:extLst>
              <a:ext uri="{FF2B5EF4-FFF2-40B4-BE49-F238E27FC236}">
                <a16:creationId xmlns:a16="http://schemas.microsoft.com/office/drawing/2014/main" id="{B536FC81-A719-B78C-DCDE-E21CD6F744E3}"/>
              </a:ext>
            </a:extLst>
          </p:cNvPr>
          <p:cNvSpPr/>
          <p:nvPr/>
        </p:nvSpPr>
        <p:spPr>
          <a:xfrm>
            <a:off x="10084267" y="1445862"/>
            <a:ext cx="426440" cy="4010840"/>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a:ea typeface="+mn-ea"/>
              <a:cs typeface="+mn-cs"/>
            </a:endParaRPr>
          </a:p>
        </p:txBody>
      </p:sp>
      <p:sp>
        <p:nvSpPr>
          <p:cNvPr id="23" name="Elipse 22">
            <a:extLst>
              <a:ext uri="{FF2B5EF4-FFF2-40B4-BE49-F238E27FC236}">
                <a16:creationId xmlns:a16="http://schemas.microsoft.com/office/drawing/2014/main" id="{19DF21E6-9D91-27B5-31D1-04A26614265A}"/>
              </a:ext>
            </a:extLst>
          </p:cNvPr>
          <p:cNvSpPr/>
          <p:nvPr/>
        </p:nvSpPr>
        <p:spPr>
          <a:xfrm>
            <a:off x="10530980" y="2959216"/>
            <a:ext cx="1521204" cy="9144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white"/>
                </a:solidFill>
                <a:effectLst/>
                <a:uLnTx/>
                <a:uFillTx/>
                <a:latin typeface="Helvetica"/>
                <a:ea typeface="+mn-ea"/>
                <a:cs typeface="+mn-cs"/>
              </a:rPr>
              <a:t>EVIDENCIA</a:t>
            </a:r>
            <a:endParaRPr kumimoji="0" lang="es-CO" sz="1200" b="0" i="0" u="none" strike="noStrike" kern="1200" cap="none" spc="0" normalizeH="0" baseline="0" noProof="0" dirty="0">
              <a:ln>
                <a:noFill/>
              </a:ln>
              <a:solidFill>
                <a:prstClr val="white"/>
              </a:solidFill>
              <a:effectLst/>
              <a:uLnTx/>
              <a:uFillTx/>
              <a:latin typeface="Helvetica"/>
              <a:ea typeface="+mn-ea"/>
              <a:cs typeface="+mn-cs"/>
            </a:endParaRPr>
          </a:p>
        </p:txBody>
      </p:sp>
    </p:spTree>
    <p:extLst>
      <p:ext uri="{BB962C8B-B14F-4D97-AF65-F5344CB8AC3E}">
        <p14:creationId xmlns:p14="http://schemas.microsoft.com/office/powerpoint/2010/main" val="781389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2875" y="2266899"/>
            <a:ext cx="5972810" cy="1819024"/>
          </a:xfrm>
          <a:prstGeom prst="rect">
            <a:avLst/>
          </a:prstGeom>
        </p:spPr>
        <p:txBody>
          <a:bodyPr vert="horz" wrap="square" lIns="0" tIns="12065" rIns="0" bIns="0" rtlCol="0">
            <a:spAutoFit/>
          </a:bodyPr>
          <a:lstStyle/>
          <a:p>
            <a:pPr algn="ctr">
              <a:lnSpc>
                <a:spcPts val="4905"/>
              </a:lnSpc>
              <a:spcBef>
                <a:spcPts val="95"/>
              </a:spcBef>
            </a:pPr>
            <a:r>
              <a:rPr lang="es-ES" sz="2700" b="1" spc="-5" dirty="0">
                <a:solidFill>
                  <a:srgbClr val="FFFFFF"/>
                </a:solidFill>
                <a:latin typeface="Helvetica" panose="020B0604020202020204" pitchFamily="34" charset="0"/>
                <a:cs typeface="Helvetica" panose="020B0604020202020204" pitchFamily="34" charset="0"/>
              </a:rPr>
              <a:t>CONFORMACIÓN Y GESTIÓN DEL GRUPO DE CONTRATACIÓN</a:t>
            </a:r>
            <a:br>
              <a:rPr lang="es-ES" sz="2700" b="1" spc="-5" dirty="0">
                <a:solidFill>
                  <a:srgbClr val="FFFFFF"/>
                </a:solidFill>
                <a:latin typeface="Helvetica" panose="020B0604020202020204" pitchFamily="34" charset="0"/>
                <a:cs typeface="Helvetica" panose="020B0604020202020204" pitchFamily="34" charset="0"/>
              </a:rPr>
            </a:br>
            <a:r>
              <a:rPr lang="es-ES" sz="2700" b="1" spc="-5" dirty="0">
                <a:solidFill>
                  <a:srgbClr val="FFFFFF"/>
                </a:solidFill>
                <a:latin typeface="Helvetica" panose="020B0604020202020204" pitchFamily="34" charset="0"/>
                <a:cs typeface="Helvetica" panose="020B0604020202020204" pitchFamily="34" charset="0"/>
              </a:rPr>
              <a:t>III TRIMESTRE 2023 </a:t>
            </a:r>
            <a:endParaRPr sz="27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72498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70970"/>
            <a:ext cx="12176760" cy="5334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0" y="882164"/>
            <a:ext cx="12192000" cy="443070"/>
          </a:xfrm>
          <a:prstGeom prst="rect">
            <a:avLst/>
          </a:prstGeom>
        </p:spPr>
        <p:txBody>
          <a:bodyPr vert="horz" wrap="square" lIns="0" tIns="12065" rIns="0" bIns="0" rtlCol="0">
            <a:spAutoFit/>
          </a:bodyPr>
          <a:lstStyle/>
          <a:p>
            <a:pPr marL="45720" algn="ctr">
              <a:lnSpc>
                <a:spcPct val="100000"/>
              </a:lnSpc>
              <a:spcBef>
                <a:spcPts val="95"/>
              </a:spcBef>
            </a:pPr>
            <a:r>
              <a:rPr lang="es-ES" b="1" spc="-85" dirty="0"/>
              <a:t>CONFORMACIÓN GRUPO DE CONTRATACIÓN</a:t>
            </a:r>
            <a:endParaRPr b="1" spc="-5" dirty="0"/>
          </a:p>
        </p:txBody>
      </p:sp>
      <p:sp>
        <p:nvSpPr>
          <p:cNvPr id="16" name="Rectángulo 15"/>
          <p:cNvSpPr/>
          <p:nvPr/>
        </p:nvSpPr>
        <p:spPr>
          <a:xfrm>
            <a:off x="2147943" y="5308028"/>
            <a:ext cx="1697196" cy="7489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Apoyo al Grupo </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14 personas</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16"/>
          <p:cNvSpPr/>
          <p:nvPr/>
        </p:nvSpPr>
        <p:spPr>
          <a:xfrm>
            <a:off x="8311449" y="5308028"/>
            <a:ext cx="1754519" cy="7489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a:ea typeface="+mn-ea"/>
                <a:cs typeface="+mn-cs"/>
              </a:rPr>
              <a:t>Abogados Grupo</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19 personas</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Single person - Free people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11870"/>
            <a:ext cx="1724468" cy="1724469"/>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5410200" y="3381537"/>
            <a:ext cx="1518493" cy="7489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Liliana Abril</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Coordinadora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descr="Grupo - Iconos gratis de person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898" y="3200401"/>
            <a:ext cx="2115650" cy="2115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Grupo - Iconos gratis de person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0883" y="3200401"/>
            <a:ext cx="2115650" cy="21156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lecha correcta - Iconos gratis de flech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08317">
            <a:off x="7092735" y="3490634"/>
            <a:ext cx="1089827" cy="10898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lecha correcta - Iconos gratis de flech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762386">
            <a:off x="4169685" y="3358938"/>
            <a:ext cx="1089827" cy="1089827"/>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10"/>
          <p:cNvSpPr/>
          <p:nvPr/>
        </p:nvSpPr>
        <p:spPr>
          <a:xfrm>
            <a:off x="1447800" y="1590767"/>
            <a:ext cx="9448800" cy="4581433"/>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850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abajadores De Oficina Celebrando El Éxito Del Proyecto. Trabajo En Equipo  Exitoso. Vector De Ilustración De Dibujos Animados De Estilo Plano  Ilustraciones svg, vectoriales, clip art vectorizado libre de derechos.  Image 182171214"/>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1325235"/>
            <a:ext cx="7743524" cy="5304165"/>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0" y="990600"/>
            <a:ext cx="12176760" cy="5334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0" y="962207"/>
            <a:ext cx="12192000" cy="443070"/>
          </a:xfrm>
          <a:prstGeom prst="rect">
            <a:avLst/>
          </a:prstGeom>
        </p:spPr>
        <p:txBody>
          <a:bodyPr vert="horz" wrap="square" lIns="0" tIns="12065" rIns="0" bIns="0" rtlCol="0">
            <a:spAutoFit/>
          </a:bodyPr>
          <a:lstStyle/>
          <a:p>
            <a:pPr marL="45720" algn="ctr">
              <a:lnSpc>
                <a:spcPct val="100000"/>
              </a:lnSpc>
              <a:spcBef>
                <a:spcPts val="95"/>
              </a:spcBef>
            </a:pPr>
            <a:r>
              <a:rPr lang="es-ES" b="1" spc="-85" dirty="0"/>
              <a:t>DETALLE CONFORMACIÓN GRUPO DE CONTRATACIÓN</a:t>
            </a:r>
            <a:endParaRPr b="1" spc="-5" dirty="0"/>
          </a:p>
        </p:txBody>
      </p:sp>
      <p:graphicFrame>
        <p:nvGraphicFramePr>
          <p:cNvPr id="4" name="Tabla 3"/>
          <p:cNvGraphicFramePr>
            <a:graphicFrameLocks noGrp="1"/>
          </p:cNvGraphicFramePr>
          <p:nvPr/>
        </p:nvGraphicFramePr>
        <p:xfrm>
          <a:off x="152400" y="1981807"/>
          <a:ext cx="5867400" cy="3048000"/>
        </p:xfrm>
        <a:graphic>
          <a:graphicData uri="http://schemas.openxmlformats.org/drawingml/2006/table">
            <a:tbl>
              <a:tblPr>
                <a:tableStyleId>{9D7B26C5-4107-4FEC-AEDC-1716B250A1EF}</a:tableStyleId>
              </a:tblPr>
              <a:tblGrid>
                <a:gridCol w="186126">
                  <a:extLst>
                    <a:ext uri="{9D8B030D-6E8A-4147-A177-3AD203B41FA5}">
                      <a16:colId xmlns:a16="http://schemas.microsoft.com/office/drawing/2014/main" val="2028563697"/>
                    </a:ext>
                  </a:extLst>
                </a:gridCol>
                <a:gridCol w="2171470">
                  <a:extLst>
                    <a:ext uri="{9D8B030D-6E8A-4147-A177-3AD203B41FA5}">
                      <a16:colId xmlns:a16="http://schemas.microsoft.com/office/drawing/2014/main" val="3139076058"/>
                    </a:ext>
                  </a:extLst>
                </a:gridCol>
                <a:gridCol w="2658942">
                  <a:extLst>
                    <a:ext uri="{9D8B030D-6E8A-4147-A177-3AD203B41FA5}">
                      <a16:colId xmlns:a16="http://schemas.microsoft.com/office/drawing/2014/main" val="3188605156"/>
                    </a:ext>
                  </a:extLst>
                </a:gridCol>
                <a:gridCol w="850862">
                  <a:extLst>
                    <a:ext uri="{9D8B030D-6E8A-4147-A177-3AD203B41FA5}">
                      <a16:colId xmlns:a16="http://schemas.microsoft.com/office/drawing/2014/main" val="1792122609"/>
                    </a:ext>
                  </a:extLst>
                </a:gridCol>
              </a:tblGrid>
              <a:tr h="190500">
                <a:tc gridSpan="4">
                  <a:txBody>
                    <a:bodyPr/>
                    <a:lstStyle/>
                    <a:p>
                      <a:pPr algn="ctr" fontAlgn="b"/>
                      <a:r>
                        <a:rPr lang="en-US" sz="1050" b="1" u="none" strike="noStrike" dirty="0">
                          <a:effectLst/>
                        </a:rPr>
                        <a:t>GRUPO DE APOYO</a:t>
                      </a:r>
                      <a:endParaRPr lang="en-US" sz="105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6218813"/>
                  </a:ext>
                </a:extLst>
              </a:tr>
              <a:tr h="190500">
                <a:tc>
                  <a:txBody>
                    <a:bodyPr/>
                    <a:lstStyle/>
                    <a:p>
                      <a:pPr algn="ctr" fontAlgn="b"/>
                      <a:r>
                        <a:rPr lang="en-US" sz="1050" u="none" strike="noStrike">
                          <a:effectLst/>
                        </a:rPr>
                        <a:t> </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effectLst/>
                        </a:rPr>
                        <a:t>ROL</a:t>
                      </a:r>
                      <a:endParaRPr lang="en-U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S" sz="1050" b="1" u="none" strike="noStrike" dirty="0">
                          <a:effectLst/>
                        </a:rPr>
                        <a:t>NOMBRE DEL FUNCIONARIO Y/O CONTRATISTA</a:t>
                      </a:r>
                      <a:endParaRPr lang="es-ES"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1" u="none" strike="noStrike" dirty="0">
                          <a:effectLst/>
                        </a:rPr>
                        <a:t>VINCULACIÓN</a:t>
                      </a:r>
                      <a:endParaRPr lang="en-US" sz="105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615490"/>
                  </a:ext>
                </a:extLst>
              </a:tr>
              <a:tr h="190500">
                <a:tc>
                  <a:txBody>
                    <a:bodyPr/>
                    <a:lstStyle/>
                    <a:p>
                      <a:pPr algn="ctr" fontAlgn="b"/>
                      <a:r>
                        <a:rPr lang="en-US" sz="1050" u="none" strike="noStrike">
                          <a:effectLst/>
                        </a:rPr>
                        <a:t>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APOYO A LA GESTIÓN</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LUZ AMANDA AVILA</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CONTRATISTA</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4198012"/>
                  </a:ext>
                </a:extLst>
              </a:tr>
              <a:tr h="190500">
                <a:tc>
                  <a:txBody>
                    <a:bodyPr/>
                    <a:lstStyle/>
                    <a:p>
                      <a:pPr algn="ctr" fontAlgn="b"/>
                      <a:r>
                        <a:rPr lang="en-US" sz="1050" u="none" strike="noStrike">
                          <a:effectLst/>
                        </a:rPr>
                        <a:t>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INGENIERA</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MARIANA MEJIA PABON </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CONTRATISTA</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1307509"/>
                  </a:ext>
                </a:extLst>
              </a:tr>
              <a:tr h="190500">
                <a:tc>
                  <a:txBody>
                    <a:bodyPr/>
                    <a:lstStyle/>
                    <a:p>
                      <a:pPr algn="ctr" fontAlgn="b"/>
                      <a:r>
                        <a:rPr lang="en-US" sz="1050" u="none" strike="noStrike">
                          <a:effectLst/>
                        </a:rPr>
                        <a:t>3</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SECRETARIA</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ZULY ESPERANZA CASADIEGO COTE</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FUNCIONARIO</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356508"/>
                  </a:ext>
                </a:extLst>
              </a:tr>
              <a:tr h="190500">
                <a:tc>
                  <a:txBody>
                    <a:bodyPr/>
                    <a:lstStyle/>
                    <a:p>
                      <a:pPr algn="ctr" fontAlgn="b"/>
                      <a:r>
                        <a:rPr lang="en-US" sz="1050" u="none" strike="noStrike">
                          <a:effectLst/>
                        </a:rPr>
                        <a:t>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AUXILIAR ADMINISTRATIVO GRADO 11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MARIA OFELIA RIVERA LOPEZ </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FUNCIONARIO</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8164009"/>
                  </a:ext>
                </a:extLst>
              </a:tr>
              <a:tr h="190500">
                <a:tc>
                  <a:txBody>
                    <a:bodyPr/>
                    <a:lstStyle/>
                    <a:p>
                      <a:pPr algn="ctr" fontAlgn="b"/>
                      <a:r>
                        <a:rPr lang="en-US" sz="1050" u="none" strike="noStrike">
                          <a:effectLst/>
                        </a:rPr>
                        <a:t>5</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APOYO A LA GESTIÓN</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FERNANDO MEDINA SILVA</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CONTRATISTA</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978735"/>
                  </a:ext>
                </a:extLst>
              </a:tr>
              <a:tr h="190500">
                <a:tc>
                  <a:txBody>
                    <a:bodyPr/>
                    <a:lstStyle/>
                    <a:p>
                      <a:pPr algn="ctr" fontAlgn="b"/>
                      <a:r>
                        <a:rPr lang="en-US" sz="1050" u="none" strike="noStrike">
                          <a:effectLst/>
                        </a:rPr>
                        <a:t>6</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APOYO A LA GESTIÓN</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VICTOR HUGO PACHECO RUEDA</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CONTRATISTA</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2915836"/>
                  </a:ext>
                </a:extLst>
              </a:tr>
              <a:tr h="190500">
                <a:tc>
                  <a:txBody>
                    <a:bodyPr/>
                    <a:lstStyle/>
                    <a:p>
                      <a:pPr algn="ctr" fontAlgn="b"/>
                      <a:r>
                        <a:rPr lang="en-US" sz="1050" u="none" strike="noStrike">
                          <a:effectLst/>
                        </a:rPr>
                        <a:t>7</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APOYO A LA GESTIÓN</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SANDRA MILENA DUARTE QUIROGA</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CONTRATISTA</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9647485"/>
                  </a:ext>
                </a:extLst>
              </a:tr>
              <a:tr h="190500">
                <a:tc>
                  <a:txBody>
                    <a:bodyPr/>
                    <a:lstStyle/>
                    <a:p>
                      <a:pPr algn="ctr" fontAlgn="b"/>
                      <a:r>
                        <a:rPr lang="en-US" sz="1050" u="none" strike="noStrike">
                          <a:effectLst/>
                        </a:rPr>
                        <a:t>8</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ADMINISTRADORA</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MARIA CLAUDIA BEJARANO</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CONTRATISTA</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5291493"/>
                  </a:ext>
                </a:extLst>
              </a:tr>
              <a:tr h="190500">
                <a:tc>
                  <a:txBody>
                    <a:bodyPr/>
                    <a:lstStyle/>
                    <a:p>
                      <a:pPr algn="ctr" fontAlgn="b"/>
                      <a:r>
                        <a:rPr lang="en-US" sz="1050" u="none" strike="noStrike">
                          <a:effectLst/>
                        </a:rPr>
                        <a:t>9</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TECNICO ADMINISTRATIVO GRADO 15</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OMAR ORLANDO CASTRO </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FUNCIONARIO</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9432491"/>
                  </a:ext>
                </a:extLst>
              </a:tr>
              <a:tr h="190500">
                <a:tc>
                  <a:txBody>
                    <a:bodyPr/>
                    <a:lstStyle/>
                    <a:p>
                      <a:pPr algn="ctr" fontAlgn="b"/>
                      <a:r>
                        <a:rPr lang="en-US" sz="1050" u="none" strike="noStrike">
                          <a:effectLst/>
                        </a:rPr>
                        <a:t>10</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SECRETARIA EJECUTIVA GRADO 16</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JEIMY VIVIANA RODRIGUEZ ESPINOZA</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FUNCIONARIO</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0458952"/>
                  </a:ext>
                </a:extLst>
              </a:tr>
              <a:tr h="190500">
                <a:tc>
                  <a:txBody>
                    <a:bodyPr/>
                    <a:lstStyle/>
                    <a:p>
                      <a:pPr algn="ctr" fontAlgn="b"/>
                      <a:r>
                        <a:rPr lang="en-US" sz="1050" u="none" strike="noStrike">
                          <a:effectLst/>
                        </a:rPr>
                        <a:t>11</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APOYO A LA GESTIÓN</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ALDO JUNIOR PATIÑO</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CONTRATISTA</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14910554"/>
                  </a:ext>
                </a:extLst>
              </a:tr>
              <a:tr h="190500">
                <a:tc>
                  <a:txBody>
                    <a:bodyPr/>
                    <a:lstStyle/>
                    <a:p>
                      <a:pPr algn="ctr" fontAlgn="b"/>
                      <a:r>
                        <a:rPr lang="en-US" sz="1050" u="none" strike="noStrike">
                          <a:effectLst/>
                        </a:rPr>
                        <a:t>12</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APOYO A LA GESTIÓN</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PAOLO RICARDO ACOSTA MUÑOZ</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CONTRATISTA</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239607"/>
                  </a:ext>
                </a:extLst>
              </a:tr>
              <a:tr h="190500">
                <a:tc>
                  <a:txBody>
                    <a:bodyPr/>
                    <a:lstStyle/>
                    <a:p>
                      <a:pPr algn="ctr" fontAlgn="b"/>
                      <a:r>
                        <a:rPr lang="en-US" sz="1050" u="none" strike="noStrike">
                          <a:effectLst/>
                        </a:rPr>
                        <a:t>13</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ADMINISTRADORA</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MILVIALINEY VARGAS ARDILA</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CONTRATISTA</a:t>
                      </a:r>
                      <a:endParaRPr lang="en-US"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0009322"/>
                  </a:ext>
                </a:extLst>
              </a:tr>
              <a:tr h="190500">
                <a:tc>
                  <a:txBody>
                    <a:bodyPr/>
                    <a:lstStyle/>
                    <a:p>
                      <a:pPr algn="ctr" fontAlgn="b"/>
                      <a:r>
                        <a:rPr lang="en-US" sz="1050" u="none" strike="noStrike">
                          <a:effectLst/>
                        </a:rPr>
                        <a:t>14</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a:effectLst/>
                        </a:rPr>
                        <a:t>ADMINISTRADORA</a:t>
                      </a:r>
                      <a:endParaRPr lang="en-US"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NATALIA SILVA AYUBI</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u="none" strike="noStrike" dirty="0">
                          <a:effectLst/>
                        </a:rPr>
                        <a:t>CONTRATISTA</a:t>
                      </a:r>
                      <a:endParaRPr lang="en-US" sz="105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7134815"/>
                  </a:ext>
                </a:extLst>
              </a:tr>
            </a:tbl>
          </a:graphicData>
        </a:graphic>
      </p:graphicFrame>
      <p:graphicFrame>
        <p:nvGraphicFramePr>
          <p:cNvPr id="5" name="Tabla 4"/>
          <p:cNvGraphicFramePr>
            <a:graphicFrameLocks noGrp="1"/>
          </p:cNvGraphicFramePr>
          <p:nvPr/>
        </p:nvGraphicFramePr>
        <p:xfrm>
          <a:off x="6477001" y="1981807"/>
          <a:ext cx="5410199" cy="3587837"/>
        </p:xfrm>
        <a:graphic>
          <a:graphicData uri="http://schemas.openxmlformats.org/drawingml/2006/table">
            <a:tbl>
              <a:tblPr>
                <a:tableStyleId>{9D7B26C5-4107-4FEC-AEDC-1716B250A1EF}</a:tableStyleId>
              </a:tblPr>
              <a:tblGrid>
                <a:gridCol w="210008">
                  <a:extLst>
                    <a:ext uri="{9D8B030D-6E8A-4147-A177-3AD203B41FA5}">
                      <a16:colId xmlns:a16="http://schemas.microsoft.com/office/drawing/2014/main" val="811998430"/>
                    </a:ext>
                  </a:extLst>
                </a:gridCol>
                <a:gridCol w="710027">
                  <a:extLst>
                    <a:ext uri="{9D8B030D-6E8A-4147-A177-3AD203B41FA5}">
                      <a16:colId xmlns:a16="http://schemas.microsoft.com/office/drawing/2014/main" val="3420867117"/>
                    </a:ext>
                  </a:extLst>
                </a:gridCol>
                <a:gridCol w="3320121">
                  <a:extLst>
                    <a:ext uri="{9D8B030D-6E8A-4147-A177-3AD203B41FA5}">
                      <a16:colId xmlns:a16="http://schemas.microsoft.com/office/drawing/2014/main" val="1327027964"/>
                    </a:ext>
                  </a:extLst>
                </a:gridCol>
                <a:gridCol w="1170043">
                  <a:extLst>
                    <a:ext uri="{9D8B030D-6E8A-4147-A177-3AD203B41FA5}">
                      <a16:colId xmlns:a16="http://schemas.microsoft.com/office/drawing/2014/main" val="1309651100"/>
                    </a:ext>
                  </a:extLst>
                </a:gridCol>
              </a:tblGrid>
              <a:tr h="146296">
                <a:tc gridSpan="4">
                  <a:txBody>
                    <a:bodyPr/>
                    <a:lstStyle/>
                    <a:p>
                      <a:pPr algn="ctr" fontAlgn="b"/>
                      <a:r>
                        <a:rPr lang="en-US" sz="1000" b="1" u="none" strike="noStrike" dirty="0">
                          <a:effectLst/>
                        </a:rPr>
                        <a:t>ABOGADOS </a:t>
                      </a:r>
                      <a:endParaRPr lang="en-US" sz="1000" b="1" i="0" u="none" strike="noStrike" dirty="0">
                        <a:solidFill>
                          <a:srgbClr val="000000"/>
                        </a:solidFill>
                        <a:effectLst/>
                        <a:latin typeface="Calibri" panose="020F0502020204030204" pitchFamily="34" charset="0"/>
                      </a:endParaRPr>
                    </a:p>
                  </a:txBody>
                  <a:tcPr marL="7315" marR="7315" marT="731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1893311"/>
                  </a:ext>
                </a:extLst>
              </a:tr>
              <a:tr h="14629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b="1" u="none" strike="noStrike">
                          <a:effectLst/>
                        </a:rPr>
                        <a:t>ROL</a:t>
                      </a:r>
                      <a:endParaRPr lang="en-US" sz="1000" b="1"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s-ES" sz="1000" b="1" u="none" strike="noStrike">
                          <a:effectLst/>
                        </a:rPr>
                        <a:t>NOMBRE DEL FUNCIONARIO Y/O CONTRATISTA</a:t>
                      </a:r>
                      <a:endParaRPr lang="es-ES" sz="1000" b="1"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b="1" u="none" strike="noStrike" dirty="0">
                          <a:effectLst/>
                        </a:rPr>
                        <a:t>VINCULACIÓN</a:t>
                      </a:r>
                      <a:endParaRPr lang="en-US" sz="1000" b="1"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574807098"/>
                  </a:ext>
                </a:extLst>
              </a:tr>
              <a:tr h="146296">
                <a:tc>
                  <a:txBody>
                    <a:bodyPr/>
                    <a:lstStyle/>
                    <a:p>
                      <a:pPr algn="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LAURA MILENA ARROYO LOZANO</a:t>
                      </a:r>
                      <a:endParaRPr lang="en-US" sz="1000" b="0" i="0" u="none" strike="noStrike" dirty="0">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CONTRATISTA</a:t>
                      </a:r>
                      <a:endParaRPr lang="en-US" sz="1000" b="0" i="0" u="none" strike="noStrike">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695325982"/>
                  </a:ext>
                </a:extLst>
              </a:tr>
              <a:tr h="146296">
                <a:tc>
                  <a:txBody>
                    <a:bodyPr/>
                    <a:lstStyle/>
                    <a:p>
                      <a:pPr algn="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MARTHA CECILIA POMES VILLAMIL</a:t>
                      </a:r>
                      <a:endParaRPr lang="en-US" sz="1000" b="0" i="0" u="none" strike="noStrike" dirty="0">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FUNCIONARIO</a:t>
                      </a:r>
                      <a:endParaRPr lang="en-US" sz="1000" b="0" i="0" u="none" strike="noStrike">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488383164"/>
                  </a:ext>
                </a:extLst>
              </a:tr>
              <a:tr h="146296">
                <a:tc>
                  <a:txBody>
                    <a:bodyPr/>
                    <a:lstStyle/>
                    <a:p>
                      <a:pPr algn="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ARGELIA MARÍA BELTRÁN VARILLA</a:t>
                      </a:r>
                      <a:endParaRPr lang="en-US" sz="1000" b="0" i="0" u="none" strike="noStrike" dirty="0">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CONTRATISTA</a:t>
                      </a:r>
                      <a:endParaRPr lang="en-US" sz="1000" b="0" i="0" u="none" strike="noStrike">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931393292"/>
                  </a:ext>
                </a:extLst>
              </a:tr>
              <a:tr h="146296">
                <a:tc>
                  <a:txBody>
                    <a:bodyPr/>
                    <a:lstStyle/>
                    <a:p>
                      <a:pPr algn="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CARLOS HUMBERTO FAJARDO BARAJAS</a:t>
                      </a:r>
                      <a:endParaRPr lang="en-US" sz="1000" b="0" i="0" u="none" strike="noStrike" dirty="0">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CONTRATISTA</a:t>
                      </a:r>
                      <a:endParaRPr lang="en-US" sz="1000" b="0" i="0" u="none" strike="noStrike">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2198309529"/>
                  </a:ext>
                </a:extLst>
              </a:tr>
              <a:tr h="146296">
                <a:tc>
                  <a:txBody>
                    <a:bodyPr/>
                    <a:lstStyle/>
                    <a:p>
                      <a:pPr algn="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MARIA JOSE HERNANDEZ HUERTAS </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FUNCIONARIO</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2700021540"/>
                  </a:ext>
                </a:extLst>
              </a:tr>
              <a:tr h="146296">
                <a:tc>
                  <a:txBody>
                    <a:bodyPr/>
                    <a:lstStyle/>
                    <a:p>
                      <a:pPr algn="r"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JHON EDWARD BASTO MONTERO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1029391596"/>
                  </a:ext>
                </a:extLst>
              </a:tr>
              <a:tr h="146296">
                <a:tc>
                  <a:txBody>
                    <a:bodyPr/>
                    <a:lstStyle/>
                    <a:p>
                      <a:pPr algn="r"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AMPARO CAROLINA ALEJANDRA NARVAEZ GIRALDO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211135494"/>
                  </a:ext>
                </a:extLst>
              </a:tr>
              <a:tr h="146296">
                <a:tc>
                  <a:txBody>
                    <a:bodyPr/>
                    <a:lstStyle/>
                    <a:p>
                      <a:pPr algn="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NATALIA BARBOSA ROJAS </a:t>
                      </a:r>
                      <a:endParaRPr lang="en-US" sz="1000" b="0" i="0" u="none" strike="noStrike" dirty="0">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2276434058"/>
                  </a:ext>
                </a:extLst>
              </a:tr>
              <a:tr h="146296">
                <a:tc>
                  <a:txBody>
                    <a:bodyPr/>
                    <a:lstStyle/>
                    <a:p>
                      <a:pPr algn="r"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JUAN GABRIEL MARTINEZ ROJAS</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2975169505"/>
                  </a:ext>
                </a:extLst>
              </a:tr>
              <a:tr h="146296">
                <a:tc>
                  <a:txBody>
                    <a:bodyPr/>
                    <a:lstStyle/>
                    <a:p>
                      <a:pPr algn="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MARIA JULIANA PRADA</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1630136742"/>
                  </a:ext>
                </a:extLst>
              </a:tr>
              <a:tr h="146296">
                <a:tc>
                  <a:txBody>
                    <a:bodyPr/>
                    <a:lstStyle/>
                    <a:p>
                      <a:pPr algn="r"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ANDRES BUITRAGO ROMERO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CONTRATISTA</a:t>
                      </a:r>
                      <a:endParaRPr lang="en-US" sz="1000" b="0" i="0" u="none" strike="noStrike">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1034023436"/>
                  </a:ext>
                </a:extLst>
              </a:tr>
              <a:tr h="146296">
                <a:tc>
                  <a:txBody>
                    <a:bodyPr/>
                    <a:lstStyle/>
                    <a:p>
                      <a:pPr algn="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RAFAEL EDUARDO VARGAS</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410564381"/>
                  </a:ext>
                </a:extLst>
              </a:tr>
              <a:tr h="146296">
                <a:tc>
                  <a:txBody>
                    <a:bodyPr/>
                    <a:lstStyle/>
                    <a:p>
                      <a:pPr algn="r"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LUZ MARTHA RUTH SILVA</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683537876"/>
                  </a:ext>
                </a:extLst>
              </a:tr>
              <a:tr h="146296">
                <a:tc>
                  <a:txBody>
                    <a:bodyPr/>
                    <a:lstStyle/>
                    <a:p>
                      <a:pPr algn="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MANUEL FERNANDO ZAMBRANO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FUNCIONARIO</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769664562"/>
                  </a:ext>
                </a:extLst>
              </a:tr>
              <a:tr h="146296">
                <a:tc>
                  <a:txBody>
                    <a:bodyPr/>
                    <a:lstStyle/>
                    <a:p>
                      <a:pPr algn="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ROSA SOLMAR CONTRERAS JAIMES</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3892551161"/>
                  </a:ext>
                </a:extLst>
              </a:tr>
              <a:tr h="146296">
                <a:tc>
                  <a:txBody>
                    <a:bodyPr/>
                    <a:lstStyle/>
                    <a:p>
                      <a:pPr algn="r"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DAVID STEVAN MORENO SOLAR</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1658619927"/>
                  </a:ext>
                </a:extLst>
              </a:tr>
              <a:tr h="146296">
                <a:tc>
                  <a:txBody>
                    <a:bodyPr/>
                    <a:lstStyle/>
                    <a:p>
                      <a:pPr algn="r" fontAlgn="b"/>
                      <a:r>
                        <a:rPr lang="en-US" sz="1000" u="none" strike="noStrike">
                          <a:effectLst/>
                        </a:rPr>
                        <a:t>17</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JULIANA CONSTANZA VALDERRAMA GAMEZ</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2615440111"/>
                  </a:ext>
                </a:extLst>
              </a:tr>
              <a:tr h="146296">
                <a:tc>
                  <a:txBody>
                    <a:bodyPr/>
                    <a:lstStyle/>
                    <a:p>
                      <a:pPr algn="r" fontAlgn="b"/>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LINA MARCELADAVILA ESTRADA</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2775447386"/>
                  </a:ext>
                </a:extLst>
              </a:tr>
              <a:tr h="393537">
                <a:tc>
                  <a:txBody>
                    <a:bodyPr/>
                    <a:lstStyle/>
                    <a:p>
                      <a:pPr algn="r" fontAlgn="b"/>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a:effectLst/>
                        </a:rPr>
                        <a:t>ABOGADO</a:t>
                      </a:r>
                      <a:endParaRPr lang="en-US" sz="1000" b="0" i="0" u="none" strike="noStrike">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WILSON LEONARDO CELEITA MORA</a:t>
                      </a:r>
                      <a:endParaRPr lang="en-US" sz="1000" b="0" i="0" u="none" strike="noStrike" dirty="0">
                        <a:solidFill>
                          <a:srgbClr val="000000"/>
                        </a:solidFill>
                        <a:effectLst/>
                        <a:latin typeface="Calibri" panose="020F0502020204030204" pitchFamily="34" charset="0"/>
                      </a:endParaRPr>
                    </a:p>
                  </a:txBody>
                  <a:tcPr marL="7315" marR="7315" marT="7315" marB="0" anchor="b"/>
                </a:tc>
                <a:tc>
                  <a:txBody>
                    <a:bodyPr/>
                    <a:lstStyle/>
                    <a:p>
                      <a:pPr algn="ctr" fontAlgn="b"/>
                      <a:r>
                        <a:rPr lang="en-US" sz="1000" u="none" strike="noStrike" dirty="0">
                          <a:effectLst/>
                        </a:rPr>
                        <a:t>CONTRATISTA</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315" marR="7315" marT="7315" marB="0" anchor="b"/>
                </a:tc>
                <a:extLst>
                  <a:ext uri="{0D108BD9-81ED-4DB2-BD59-A6C34878D82A}">
                    <a16:rowId xmlns:a16="http://schemas.microsoft.com/office/drawing/2014/main" val="2081324246"/>
                  </a:ext>
                </a:extLst>
              </a:tr>
            </a:tbl>
          </a:graphicData>
        </a:graphic>
      </p:graphicFrame>
      <p:sp>
        <p:nvSpPr>
          <p:cNvPr id="7" name="object 10"/>
          <p:cNvSpPr/>
          <p:nvPr/>
        </p:nvSpPr>
        <p:spPr>
          <a:xfrm>
            <a:off x="36342" y="1756685"/>
            <a:ext cx="6124876" cy="4581433"/>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10"/>
          <p:cNvSpPr/>
          <p:nvPr/>
        </p:nvSpPr>
        <p:spPr>
          <a:xfrm>
            <a:off x="6266294" y="1785983"/>
            <a:ext cx="5773306" cy="4581433"/>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9728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70970"/>
            <a:ext cx="12176760" cy="5334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0" y="882164"/>
            <a:ext cx="12192000" cy="443070"/>
          </a:xfrm>
          <a:prstGeom prst="rect">
            <a:avLst/>
          </a:prstGeom>
        </p:spPr>
        <p:txBody>
          <a:bodyPr vert="horz" wrap="square" lIns="0" tIns="12065" rIns="0" bIns="0" rtlCol="0">
            <a:spAutoFit/>
          </a:bodyPr>
          <a:lstStyle/>
          <a:p>
            <a:pPr marL="45720" algn="ctr">
              <a:lnSpc>
                <a:spcPct val="100000"/>
              </a:lnSpc>
              <a:spcBef>
                <a:spcPts val="95"/>
              </a:spcBef>
            </a:pPr>
            <a:r>
              <a:rPr lang="es-ES" b="1" spc="-85" dirty="0"/>
              <a:t>GESTIÓN DE TRÁMITES DE CONTRATACIÓN </a:t>
            </a:r>
            <a:endParaRPr b="1" spc="-5" dirty="0"/>
          </a:p>
        </p:txBody>
      </p:sp>
      <p:sp>
        <p:nvSpPr>
          <p:cNvPr id="6" name="object 10"/>
          <p:cNvSpPr/>
          <p:nvPr/>
        </p:nvSpPr>
        <p:spPr>
          <a:xfrm>
            <a:off x="471585" y="1676400"/>
            <a:ext cx="4257520" cy="4581433"/>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10"/>
          <p:cNvSpPr/>
          <p:nvPr/>
        </p:nvSpPr>
        <p:spPr>
          <a:xfrm>
            <a:off x="4891185" y="1676400"/>
            <a:ext cx="4136676" cy="4581433"/>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2"/>
          <p:cNvSpPr/>
          <p:nvPr/>
        </p:nvSpPr>
        <p:spPr>
          <a:xfrm>
            <a:off x="456345" y="1938161"/>
            <a:ext cx="4272760" cy="344765"/>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bject 3"/>
          <p:cNvSpPr txBox="1">
            <a:spLocks/>
          </p:cNvSpPr>
          <p:nvPr/>
        </p:nvSpPr>
        <p:spPr>
          <a:xfrm>
            <a:off x="596859" y="1932916"/>
            <a:ext cx="3917484" cy="381515"/>
          </a:xfrm>
          <a:prstGeom prst="rect">
            <a:avLst/>
          </a:prstGeom>
        </p:spPr>
        <p:txBody>
          <a:bodyPr vert="horz" wrap="square" lIns="0" tIns="12065" rIns="0" bIns="0" rtlCol="0">
            <a:spAutoFit/>
          </a:bodyPr>
          <a:lstStyle>
            <a:lvl1pPr>
              <a:defRPr sz="2800" b="0" i="0">
                <a:solidFill>
                  <a:srgbClr val="3A3838"/>
                </a:solidFill>
                <a:latin typeface="Calibri Light"/>
                <a:ea typeface="+mj-ea"/>
                <a:cs typeface="Calibri Light"/>
              </a:defRPr>
            </a:lvl1pPr>
          </a:lstStyle>
          <a:p>
            <a:pPr marL="45720" marR="0" lvl="0" indent="0" algn="ctr" defTabSz="914400" rtl="0" eaLnBrk="1" fontAlgn="auto" latinLnBrk="0" hangingPunct="1">
              <a:lnSpc>
                <a:spcPct val="100000"/>
              </a:lnSpc>
              <a:spcBef>
                <a:spcPts val="95"/>
              </a:spcBef>
              <a:spcAft>
                <a:spcPts val="0"/>
              </a:spcAft>
              <a:buClrTx/>
              <a:buSzTx/>
              <a:buFontTx/>
              <a:buNone/>
              <a:tabLst/>
              <a:defRPr/>
            </a:pPr>
            <a:r>
              <a:rPr kumimoji="0" lang="es-ES" sz="2400" b="1" i="0" u="none" strike="noStrike" kern="0" cap="none" spc="-85" normalizeH="0" baseline="0" noProof="0" dirty="0">
                <a:ln>
                  <a:noFill/>
                </a:ln>
                <a:solidFill>
                  <a:prstClr val="white"/>
                </a:solidFill>
                <a:effectLst/>
                <a:uLnTx/>
                <a:uFillTx/>
                <a:latin typeface="Calibri Light"/>
                <a:ea typeface="+mj-ea"/>
                <a:cs typeface="Calibri Light"/>
              </a:rPr>
              <a:t>Trámites gestionados II trimestre</a:t>
            </a:r>
            <a:endParaRPr kumimoji="0" lang="es-ES" sz="2400" b="1" i="0" u="none" strike="noStrike" kern="0" cap="none" spc="-5" normalizeH="0" baseline="0" noProof="0" dirty="0">
              <a:ln>
                <a:noFill/>
              </a:ln>
              <a:solidFill>
                <a:prstClr val="white"/>
              </a:solidFill>
              <a:effectLst/>
              <a:uLnTx/>
              <a:uFillTx/>
              <a:latin typeface="Calibri Light"/>
              <a:ea typeface="+mj-ea"/>
              <a:cs typeface="Calibri Light"/>
            </a:endParaRPr>
          </a:p>
        </p:txBody>
      </p:sp>
      <p:sp>
        <p:nvSpPr>
          <p:cNvPr id="10" name="object 2"/>
          <p:cNvSpPr/>
          <p:nvPr/>
        </p:nvSpPr>
        <p:spPr>
          <a:xfrm>
            <a:off x="4926479" y="1905000"/>
            <a:ext cx="4101382" cy="377926"/>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bject 3"/>
          <p:cNvSpPr txBox="1">
            <a:spLocks/>
          </p:cNvSpPr>
          <p:nvPr/>
        </p:nvSpPr>
        <p:spPr>
          <a:xfrm>
            <a:off x="4926478" y="1905001"/>
            <a:ext cx="4003307" cy="377926"/>
          </a:xfrm>
          <a:prstGeom prst="rect">
            <a:avLst/>
          </a:prstGeom>
        </p:spPr>
        <p:txBody>
          <a:bodyPr vert="horz" wrap="square" lIns="0" tIns="12065" rIns="0" bIns="0" rtlCol="0">
            <a:spAutoFit/>
          </a:bodyPr>
          <a:lstStyle>
            <a:lvl1pPr>
              <a:defRPr sz="2800" b="0" i="0">
                <a:solidFill>
                  <a:srgbClr val="3A3838"/>
                </a:solidFill>
                <a:latin typeface="Calibri Light"/>
                <a:ea typeface="+mj-ea"/>
                <a:cs typeface="Calibri Light"/>
              </a:defRPr>
            </a:lvl1pPr>
          </a:lstStyle>
          <a:p>
            <a:pPr marL="45720" marR="0" lvl="0" indent="0" algn="ctr" defTabSz="914400" rtl="0" eaLnBrk="1" fontAlgn="auto" latinLnBrk="0" hangingPunct="1">
              <a:lnSpc>
                <a:spcPct val="100000"/>
              </a:lnSpc>
              <a:spcBef>
                <a:spcPts val="95"/>
              </a:spcBef>
              <a:spcAft>
                <a:spcPts val="0"/>
              </a:spcAft>
              <a:buClrTx/>
              <a:buSzTx/>
              <a:buFontTx/>
              <a:buNone/>
              <a:tabLst/>
              <a:defRPr/>
            </a:pPr>
            <a:r>
              <a:rPr kumimoji="0" lang="es-ES" sz="2400" b="1" i="0" u="none" strike="noStrike" kern="0" cap="none" spc="-85" normalizeH="0" baseline="0" noProof="0" dirty="0">
                <a:ln>
                  <a:noFill/>
                </a:ln>
                <a:solidFill>
                  <a:prstClr val="white"/>
                </a:solidFill>
                <a:effectLst/>
                <a:uLnTx/>
                <a:uFillTx/>
                <a:latin typeface="Calibri Light"/>
                <a:ea typeface="+mj-ea"/>
                <a:cs typeface="Calibri Light"/>
              </a:rPr>
              <a:t>Trámites gestionados III trimestre  </a:t>
            </a:r>
            <a:endParaRPr kumimoji="0" lang="es-ES" sz="2400" b="1" i="0" u="none" strike="noStrike" kern="0" cap="none" spc="-5" normalizeH="0" baseline="0" noProof="0" dirty="0">
              <a:ln>
                <a:noFill/>
              </a:ln>
              <a:solidFill>
                <a:prstClr val="white"/>
              </a:solidFill>
              <a:effectLst/>
              <a:uLnTx/>
              <a:uFillTx/>
              <a:latin typeface="Calibri Light"/>
              <a:ea typeface="+mj-ea"/>
              <a:cs typeface="Calibri Light"/>
            </a:endParaRPr>
          </a:p>
        </p:txBody>
      </p:sp>
      <p:pic>
        <p:nvPicPr>
          <p:cNvPr id="12" name="Picture 4" descr="Persona - Iconos gratis de usuar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982" y="2470909"/>
            <a:ext cx="1218364" cy="1218364"/>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a:extLst>
              <a:ext uri="{FF2B5EF4-FFF2-40B4-BE49-F238E27FC236}">
                <a16:creationId xmlns:a16="http://schemas.microsoft.com/office/drawing/2014/main" id="{3A32DDEA-D678-A63F-3690-304F910B577C}"/>
              </a:ext>
            </a:extLst>
          </p:cNvPr>
          <p:cNvSpPr/>
          <p:nvPr/>
        </p:nvSpPr>
        <p:spPr>
          <a:xfrm>
            <a:off x="1725703" y="2588202"/>
            <a:ext cx="889233" cy="855677"/>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a:ea typeface="+mn-ea"/>
                <a:cs typeface="+mn-cs"/>
              </a:rPr>
              <a:t>34</a:t>
            </a:r>
            <a:endParaRPr kumimoji="0" lang="es-CO"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CuadroTexto 13">
            <a:extLst>
              <a:ext uri="{FF2B5EF4-FFF2-40B4-BE49-F238E27FC236}">
                <a16:creationId xmlns:a16="http://schemas.microsoft.com/office/drawing/2014/main" id="{C8B90C2A-823D-C500-75A5-88871279D50B}"/>
              </a:ext>
            </a:extLst>
          </p:cNvPr>
          <p:cNvSpPr txBox="1"/>
          <p:nvPr/>
        </p:nvSpPr>
        <p:spPr>
          <a:xfrm>
            <a:off x="1496798" y="3504624"/>
            <a:ext cx="141892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Contratos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Prestación de servicios</a:t>
            </a:r>
          </a:p>
        </p:txBody>
      </p:sp>
      <p:sp>
        <p:nvSpPr>
          <p:cNvPr id="15" name="Elipse 14">
            <a:extLst>
              <a:ext uri="{FF2B5EF4-FFF2-40B4-BE49-F238E27FC236}">
                <a16:creationId xmlns:a16="http://schemas.microsoft.com/office/drawing/2014/main" id="{3A32DDEA-D678-A63F-3690-304F910B577C}"/>
              </a:ext>
            </a:extLst>
          </p:cNvPr>
          <p:cNvSpPr/>
          <p:nvPr/>
        </p:nvSpPr>
        <p:spPr>
          <a:xfrm>
            <a:off x="1745751" y="4491095"/>
            <a:ext cx="889233" cy="855677"/>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a:ea typeface="+mn-ea"/>
                <a:cs typeface="+mn-cs"/>
              </a:rPr>
              <a:t>23</a:t>
            </a:r>
            <a:endParaRPr kumimoji="0" lang="es-CO"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CuadroTexto 15">
            <a:extLst>
              <a:ext uri="{FF2B5EF4-FFF2-40B4-BE49-F238E27FC236}">
                <a16:creationId xmlns:a16="http://schemas.microsoft.com/office/drawing/2014/main" id="{C8B90C2A-823D-C500-75A5-88871279D50B}"/>
              </a:ext>
            </a:extLst>
          </p:cNvPr>
          <p:cNvSpPr txBox="1"/>
          <p:nvPr/>
        </p:nvSpPr>
        <p:spPr>
          <a:xfrm>
            <a:off x="1516846" y="5407517"/>
            <a:ext cx="141892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Contratos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Otras modalidades</a:t>
            </a:r>
          </a:p>
        </p:txBody>
      </p:sp>
      <p:pic>
        <p:nvPicPr>
          <p:cNvPr id="17" name="Picture 6" descr="Público - Iconos gratis de person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985" y="4419600"/>
            <a:ext cx="1162300" cy="1162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ersona - Iconos gratis de usuar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4128" y="2438400"/>
            <a:ext cx="1218364" cy="1218364"/>
          </a:xfrm>
          <a:prstGeom prst="rect">
            <a:avLst/>
          </a:prstGeom>
          <a:noFill/>
          <a:extLst>
            <a:ext uri="{909E8E84-426E-40DD-AFC4-6F175D3DCCD1}">
              <a14:hiddenFill xmlns:a14="http://schemas.microsoft.com/office/drawing/2010/main">
                <a:solidFill>
                  <a:srgbClr val="FFFFFF"/>
                </a:solidFill>
              </a14:hiddenFill>
            </a:ext>
          </a:extLst>
        </p:spPr>
      </p:pic>
      <p:sp>
        <p:nvSpPr>
          <p:cNvPr id="19" name="Elipse 18">
            <a:extLst>
              <a:ext uri="{FF2B5EF4-FFF2-40B4-BE49-F238E27FC236}">
                <a16:creationId xmlns:a16="http://schemas.microsoft.com/office/drawing/2014/main" id="{3A32DDEA-D678-A63F-3690-304F910B577C}"/>
              </a:ext>
            </a:extLst>
          </p:cNvPr>
          <p:cNvSpPr/>
          <p:nvPr/>
        </p:nvSpPr>
        <p:spPr>
          <a:xfrm>
            <a:off x="6145303" y="2588202"/>
            <a:ext cx="889233" cy="855677"/>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a:ea typeface="+mn-ea"/>
                <a:cs typeface="+mn-cs"/>
              </a:rPr>
              <a:t>176</a:t>
            </a:r>
            <a:endParaRPr kumimoji="0" lang="es-CO"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CuadroTexto 19">
            <a:extLst>
              <a:ext uri="{FF2B5EF4-FFF2-40B4-BE49-F238E27FC236}">
                <a16:creationId xmlns:a16="http://schemas.microsoft.com/office/drawing/2014/main" id="{C8B90C2A-823D-C500-75A5-88871279D50B}"/>
              </a:ext>
            </a:extLst>
          </p:cNvPr>
          <p:cNvSpPr txBox="1"/>
          <p:nvPr/>
        </p:nvSpPr>
        <p:spPr>
          <a:xfrm>
            <a:off x="5916398" y="3504624"/>
            <a:ext cx="141892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Contratos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Prestación de servicios</a:t>
            </a:r>
          </a:p>
        </p:txBody>
      </p:sp>
      <p:sp>
        <p:nvSpPr>
          <p:cNvPr id="21" name="Elipse 20">
            <a:extLst>
              <a:ext uri="{FF2B5EF4-FFF2-40B4-BE49-F238E27FC236}">
                <a16:creationId xmlns:a16="http://schemas.microsoft.com/office/drawing/2014/main" id="{3A32DDEA-D678-A63F-3690-304F910B577C}"/>
              </a:ext>
            </a:extLst>
          </p:cNvPr>
          <p:cNvSpPr/>
          <p:nvPr/>
        </p:nvSpPr>
        <p:spPr>
          <a:xfrm>
            <a:off x="6165351" y="4491095"/>
            <a:ext cx="889233" cy="855677"/>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a:ea typeface="+mn-ea"/>
                <a:cs typeface="+mn-cs"/>
              </a:rPr>
              <a:t>34</a:t>
            </a:r>
            <a:endParaRPr kumimoji="0" lang="es-CO"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CuadroTexto 21">
            <a:extLst>
              <a:ext uri="{FF2B5EF4-FFF2-40B4-BE49-F238E27FC236}">
                <a16:creationId xmlns:a16="http://schemas.microsoft.com/office/drawing/2014/main" id="{C8B90C2A-823D-C500-75A5-88871279D50B}"/>
              </a:ext>
            </a:extLst>
          </p:cNvPr>
          <p:cNvSpPr txBox="1"/>
          <p:nvPr/>
        </p:nvSpPr>
        <p:spPr>
          <a:xfrm>
            <a:off x="5936446" y="5407517"/>
            <a:ext cx="141892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Contratos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Otras modalidades</a:t>
            </a:r>
          </a:p>
        </p:txBody>
      </p:sp>
      <p:pic>
        <p:nvPicPr>
          <p:cNvPr id="23" name="Picture 6" descr="Público - Iconos gratis de person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3585" y="4419600"/>
            <a:ext cx="1162300" cy="1162300"/>
          </a:xfrm>
          <a:prstGeom prst="rect">
            <a:avLst/>
          </a:prstGeom>
          <a:noFill/>
          <a:extLst>
            <a:ext uri="{909E8E84-426E-40DD-AFC4-6F175D3DCCD1}">
              <a14:hiddenFill xmlns:a14="http://schemas.microsoft.com/office/drawing/2010/main">
                <a:solidFill>
                  <a:srgbClr val="FFFFFF"/>
                </a:solidFill>
              </a14:hiddenFill>
            </a:ext>
          </a:extLst>
        </p:spPr>
      </p:pic>
      <p:sp>
        <p:nvSpPr>
          <p:cNvPr id="24" name="Elipse 23">
            <a:extLst>
              <a:ext uri="{FF2B5EF4-FFF2-40B4-BE49-F238E27FC236}">
                <a16:creationId xmlns:a16="http://schemas.microsoft.com/office/drawing/2014/main" id="{3A32DDEA-D678-A63F-3690-304F910B577C}"/>
              </a:ext>
            </a:extLst>
          </p:cNvPr>
          <p:cNvSpPr/>
          <p:nvPr/>
        </p:nvSpPr>
        <p:spPr>
          <a:xfrm>
            <a:off x="10037244" y="2588202"/>
            <a:ext cx="889233" cy="85567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a:ea typeface="+mn-ea"/>
                <a:cs typeface="+mn-cs"/>
              </a:rPr>
              <a:t>80,6%</a:t>
            </a:r>
            <a:endParaRPr kumimoji="0" lang="es-CO"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CuadroTexto 24">
            <a:extLst>
              <a:ext uri="{FF2B5EF4-FFF2-40B4-BE49-F238E27FC236}">
                <a16:creationId xmlns:a16="http://schemas.microsoft.com/office/drawing/2014/main" id="{C8B90C2A-823D-C500-75A5-88871279D50B}"/>
              </a:ext>
            </a:extLst>
          </p:cNvPr>
          <p:cNvSpPr txBox="1"/>
          <p:nvPr/>
        </p:nvSpPr>
        <p:spPr>
          <a:xfrm>
            <a:off x="9366937" y="3497451"/>
            <a:ext cx="222984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Incremento de trámites Prestación de Servicios</a:t>
            </a:r>
          </a:p>
        </p:txBody>
      </p:sp>
      <p:sp>
        <p:nvSpPr>
          <p:cNvPr id="26" name="Elipse 25">
            <a:extLst>
              <a:ext uri="{FF2B5EF4-FFF2-40B4-BE49-F238E27FC236}">
                <a16:creationId xmlns:a16="http://schemas.microsoft.com/office/drawing/2014/main" id="{3A32DDEA-D678-A63F-3690-304F910B577C}"/>
              </a:ext>
            </a:extLst>
          </p:cNvPr>
          <p:cNvSpPr/>
          <p:nvPr/>
        </p:nvSpPr>
        <p:spPr>
          <a:xfrm>
            <a:off x="10037244" y="4491095"/>
            <a:ext cx="889233" cy="85567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a:ea typeface="+mn-ea"/>
                <a:cs typeface="+mn-cs"/>
              </a:rPr>
              <a:t>31,3%</a:t>
            </a:r>
            <a:endParaRPr kumimoji="0" lang="es-CO"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CuadroTexto 26">
            <a:extLst>
              <a:ext uri="{FF2B5EF4-FFF2-40B4-BE49-F238E27FC236}">
                <a16:creationId xmlns:a16="http://schemas.microsoft.com/office/drawing/2014/main" id="{C8B90C2A-823D-C500-75A5-88871279D50B}"/>
              </a:ext>
            </a:extLst>
          </p:cNvPr>
          <p:cNvSpPr txBox="1"/>
          <p:nvPr/>
        </p:nvSpPr>
        <p:spPr>
          <a:xfrm>
            <a:off x="9366937" y="5525908"/>
            <a:ext cx="222984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Incremento de trámites Otras modalidades</a:t>
            </a:r>
          </a:p>
        </p:txBody>
      </p:sp>
      <p:sp>
        <p:nvSpPr>
          <p:cNvPr id="28" name="Elipse 27">
            <a:extLst>
              <a:ext uri="{FF2B5EF4-FFF2-40B4-BE49-F238E27FC236}">
                <a16:creationId xmlns:a16="http://schemas.microsoft.com/office/drawing/2014/main" id="{3A32DDEA-D678-A63F-3690-304F910B577C}"/>
              </a:ext>
            </a:extLst>
          </p:cNvPr>
          <p:cNvSpPr/>
          <p:nvPr/>
        </p:nvSpPr>
        <p:spPr>
          <a:xfrm>
            <a:off x="3290985" y="3581400"/>
            <a:ext cx="889233" cy="855677"/>
          </a:xfrm>
          <a:prstGeom prst="ellipse">
            <a:avLst/>
          </a:prstGeom>
          <a:solidFill>
            <a:srgbClr val="B422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a:ea typeface="+mn-ea"/>
                <a:cs typeface="+mn-cs"/>
              </a:rPr>
              <a:t>57</a:t>
            </a:r>
            <a:endParaRPr kumimoji="0" lang="es-CO"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CuadroTexto 28">
            <a:extLst>
              <a:ext uri="{FF2B5EF4-FFF2-40B4-BE49-F238E27FC236}">
                <a16:creationId xmlns:a16="http://schemas.microsoft.com/office/drawing/2014/main" id="{C8B90C2A-823D-C500-75A5-88871279D50B}"/>
              </a:ext>
            </a:extLst>
          </p:cNvPr>
          <p:cNvSpPr txBox="1"/>
          <p:nvPr/>
        </p:nvSpPr>
        <p:spPr>
          <a:xfrm>
            <a:off x="2968016" y="4491095"/>
            <a:ext cx="141892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Total Trámites</a:t>
            </a:r>
          </a:p>
        </p:txBody>
      </p:sp>
      <p:sp>
        <p:nvSpPr>
          <p:cNvPr id="30" name="Elipse 29">
            <a:extLst>
              <a:ext uri="{FF2B5EF4-FFF2-40B4-BE49-F238E27FC236}">
                <a16:creationId xmlns:a16="http://schemas.microsoft.com/office/drawing/2014/main" id="{3A32DDEA-D678-A63F-3690-304F910B577C}"/>
              </a:ext>
            </a:extLst>
          </p:cNvPr>
          <p:cNvSpPr/>
          <p:nvPr/>
        </p:nvSpPr>
        <p:spPr>
          <a:xfrm>
            <a:off x="7816301" y="3581400"/>
            <a:ext cx="889233" cy="855677"/>
          </a:xfrm>
          <a:prstGeom prst="ellipse">
            <a:avLst/>
          </a:prstGeom>
          <a:solidFill>
            <a:srgbClr val="B422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a:ea typeface="+mn-ea"/>
                <a:cs typeface="+mn-cs"/>
              </a:rPr>
              <a:t>210</a:t>
            </a:r>
            <a:endParaRPr kumimoji="0" lang="es-CO"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CuadroTexto 30">
            <a:extLst>
              <a:ext uri="{FF2B5EF4-FFF2-40B4-BE49-F238E27FC236}">
                <a16:creationId xmlns:a16="http://schemas.microsoft.com/office/drawing/2014/main" id="{C8B90C2A-823D-C500-75A5-88871279D50B}"/>
              </a:ext>
            </a:extLst>
          </p:cNvPr>
          <p:cNvSpPr txBox="1"/>
          <p:nvPr/>
        </p:nvSpPr>
        <p:spPr>
          <a:xfrm>
            <a:off x="7493332" y="4491095"/>
            <a:ext cx="141892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EEECE1">
                    <a:lumMod val="25000"/>
                  </a:srgbClr>
                </a:solidFill>
                <a:effectLst/>
                <a:uLnTx/>
                <a:uFillTx/>
                <a:latin typeface="Aptos ExtraBold" panose="020F0502020204030204" pitchFamily="34" charset="0"/>
                <a:ea typeface="+mn-ea"/>
                <a:cs typeface="+mn-cs"/>
              </a:rPr>
              <a:t>Total Trámites</a:t>
            </a:r>
          </a:p>
        </p:txBody>
      </p:sp>
      <p:sp>
        <p:nvSpPr>
          <p:cNvPr id="32" name="object 10"/>
          <p:cNvSpPr/>
          <p:nvPr/>
        </p:nvSpPr>
        <p:spPr>
          <a:xfrm>
            <a:off x="9184762" y="1676400"/>
            <a:ext cx="2652613" cy="4581433"/>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2"/>
          <p:cNvSpPr/>
          <p:nvPr/>
        </p:nvSpPr>
        <p:spPr>
          <a:xfrm>
            <a:off x="9234586" y="1905000"/>
            <a:ext cx="2602789" cy="377926"/>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bject 3"/>
          <p:cNvSpPr txBox="1">
            <a:spLocks/>
          </p:cNvSpPr>
          <p:nvPr/>
        </p:nvSpPr>
        <p:spPr>
          <a:xfrm>
            <a:off x="9234586" y="1905001"/>
            <a:ext cx="2652614" cy="381515"/>
          </a:xfrm>
          <a:prstGeom prst="rect">
            <a:avLst/>
          </a:prstGeom>
        </p:spPr>
        <p:txBody>
          <a:bodyPr vert="horz" wrap="square" lIns="0" tIns="12065" rIns="0" bIns="0" rtlCol="0">
            <a:spAutoFit/>
          </a:bodyPr>
          <a:lstStyle>
            <a:lvl1pPr>
              <a:defRPr sz="2800" b="0" i="0">
                <a:solidFill>
                  <a:srgbClr val="3A3838"/>
                </a:solidFill>
                <a:latin typeface="Calibri Light"/>
                <a:ea typeface="+mj-ea"/>
                <a:cs typeface="Calibri Light"/>
              </a:defRPr>
            </a:lvl1pPr>
          </a:lstStyle>
          <a:p>
            <a:pPr marL="45720" marR="0" lvl="0" indent="0" algn="ctr" defTabSz="914400" rtl="0" eaLnBrk="1" fontAlgn="auto" latinLnBrk="0" hangingPunct="1">
              <a:lnSpc>
                <a:spcPct val="100000"/>
              </a:lnSpc>
              <a:spcBef>
                <a:spcPts val="95"/>
              </a:spcBef>
              <a:spcAft>
                <a:spcPts val="0"/>
              </a:spcAft>
              <a:buClrTx/>
              <a:buSzTx/>
              <a:buFontTx/>
              <a:buNone/>
              <a:tabLst/>
              <a:defRPr/>
            </a:pPr>
            <a:r>
              <a:rPr kumimoji="0" lang="es-ES" sz="2400" b="1" i="0" u="none" strike="noStrike" kern="0" cap="none" spc="-85" normalizeH="0" baseline="0" noProof="0" dirty="0">
                <a:ln>
                  <a:noFill/>
                </a:ln>
                <a:solidFill>
                  <a:prstClr val="white"/>
                </a:solidFill>
                <a:effectLst/>
                <a:uLnTx/>
                <a:uFillTx/>
                <a:latin typeface="Calibri Light"/>
                <a:ea typeface="+mj-ea"/>
                <a:cs typeface="Calibri Light"/>
              </a:rPr>
              <a:t>Incremento % </a:t>
            </a:r>
            <a:endParaRPr kumimoji="0" lang="es-ES" sz="2400" b="1" i="0" u="none" strike="noStrike" kern="0" cap="none" spc="-5" normalizeH="0" baseline="0" noProof="0" dirty="0">
              <a:ln>
                <a:noFill/>
              </a:ln>
              <a:solidFill>
                <a:prstClr val="white"/>
              </a:solidFill>
              <a:effectLst/>
              <a:uLnTx/>
              <a:uFillTx/>
              <a:latin typeface="Calibri Light"/>
              <a:ea typeface="+mj-ea"/>
              <a:cs typeface="Calibri Light"/>
            </a:endParaRPr>
          </a:p>
        </p:txBody>
      </p:sp>
    </p:spTree>
    <p:extLst>
      <p:ext uri="{BB962C8B-B14F-4D97-AF65-F5344CB8AC3E}">
        <p14:creationId xmlns:p14="http://schemas.microsoft.com/office/powerpoint/2010/main" val="167196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 y="951007"/>
            <a:ext cx="12176760" cy="5334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0" y="1019380"/>
            <a:ext cx="12192000" cy="443070"/>
          </a:xfrm>
          <a:prstGeom prst="rect">
            <a:avLst/>
          </a:prstGeom>
        </p:spPr>
        <p:txBody>
          <a:bodyPr vert="horz" wrap="square" lIns="0" tIns="12065" rIns="0" bIns="0" rtlCol="0">
            <a:spAutoFit/>
          </a:bodyPr>
          <a:lstStyle/>
          <a:p>
            <a:pPr marL="45720" algn="ctr">
              <a:lnSpc>
                <a:spcPct val="100000"/>
              </a:lnSpc>
              <a:spcBef>
                <a:spcPts val="95"/>
              </a:spcBef>
            </a:pPr>
            <a:r>
              <a:rPr lang="es-ES" b="1" spc="-85" dirty="0"/>
              <a:t>CONFORMACIÓN GRUPO DE LIQUIDACIONES</a:t>
            </a:r>
            <a:endParaRPr b="1" spc="-5" dirty="0"/>
          </a:p>
        </p:txBody>
      </p:sp>
      <p:pic>
        <p:nvPicPr>
          <p:cNvPr id="1026" name="Picture 2" descr="Premium Vector | People avatar business person icon vector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583" t="51918" r="69217" b="7023"/>
          <a:stretch/>
        </p:blipFill>
        <p:spPr bwMode="auto">
          <a:xfrm>
            <a:off x="1622000" y="3724765"/>
            <a:ext cx="1321824" cy="1707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emium Vector | People avatar business person icon vector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40" t="6516" r="68760" b="52425"/>
          <a:stretch/>
        </p:blipFill>
        <p:spPr bwMode="auto">
          <a:xfrm>
            <a:off x="3492308" y="3539450"/>
            <a:ext cx="1419620" cy="1833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emium Vector | People avatar business person icon vector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060" t="6516" r="40740" b="52425"/>
          <a:stretch/>
        </p:blipFill>
        <p:spPr bwMode="auto">
          <a:xfrm>
            <a:off x="5226487" y="3614082"/>
            <a:ext cx="1361841" cy="17590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remium Vector | People avatar business person icon vector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915" t="8416" r="12885" b="50525"/>
          <a:stretch/>
        </p:blipFill>
        <p:spPr bwMode="auto">
          <a:xfrm>
            <a:off x="5226487" y="1600200"/>
            <a:ext cx="1409375" cy="18204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remium Vector | People avatar business person icon vector ..."/>
          <p:cNvPicPr>
            <a:picLocks noChangeAspect="1" noChangeArrowheads="1"/>
          </p:cNvPicPr>
          <p:nvPr/>
        </p:nvPicPr>
        <p:blipFill rotWithShape="1">
          <a:blip r:embed="rId2">
            <a:extLst>
              <a:ext uri="{28A0092B-C50C-407E-A947-70E740481C1C}">
                <a14:useLocalDpi xmlns:a14="http://schemas.microsoft.com/office/drawing/2010/main" val="0"/>
              </a:ext>
            </a:extLst>
          </a:blip>
          <a:srcRect l="41515" t="50475" r="39285" b="8466"/>
          <a:stretch/>
        </p:blipFill>
        <p:spPr bwMode="auto">
          <a:xfrm>
            <a:off x="9026960" y="3453161"/>
            <a:ext cx="1599968" cy="20666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remium Vector | People avatar business person icon vector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40" t="6516" r="68760" b="52425"/>
          <a:stretch/>
        </p:blipFill>
        <p:spPr bwMode="auto">
          <a:xfrm>
            <a:off x="7058856" y="3502631"/>
            <a:ext cx="1484162" cy="191704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146000" y="5488918"/>
            <a:ext cx="1564659" cy="7489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Argelia Beltrán</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Abogada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6754056" y="5502911"/>
            <a:ext cx="1803442" cy="7489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Solmar</a:t>
            </a: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Contreras</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Abogada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2244318" y="2213488"/>
            <a:ext cx="2839239" cy="7489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Laura Arroyo </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Abogada – Líder del proceso</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ángulo 15"/>
          <p:cNvSpPr/>
          <p:nvPr/>
        </p:nvSpPr>
        <p:spPr>
          <a:xfrm>
            <a:off x="1447800" y="5419181"/>
            <a:ext cx="1411347" cy="7489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Wilson Celita</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Abogado</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16"/>
          <p:cNvSpPr/>
          <p:nvPr/>
        </p:nvSpPr>
        <p:spPr>
          <a:xfrm>
            <a:off x="8712401" y="5471319"/>
            <a:ext cx="1918217" cy="7489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200" cap="none" spc="0" normalizeH="0" baseline="0" noProof="0" dirty="0" err="1">
                <a:ln>
                  <a:noFill/>
                </a:ln>
                <a:solidFill>
                  <a:prstClr val="black"/>
                </a:solidFill>
                <a:effectLst/>
                <a:uLnTx/>
                <a:uFillTx/>
                <a:latin typeface="Calibri"/>
                <a:ea typeface="+mn-ea"/>
                <a:cs typeface="+mn-cs"/>
              </a:rPr>
              <a:t>Milvialiney</a:t>
            </a:r>
            <a:r>
              <a:rPr kumimoji="0" lang="es-CO" sz="1800" b="0" i="0" u="none" strike="noStrike" kern="1200" cap="none" spc="0" normalizeH="0" baseline="0" noProof="0" dirty="0">
                <a:ln>
                  <a:noFill/>
                </a:ln>
                <a:solidFill>
                  <a:prstClr val="black"/>
                </a:solidFill>
                <a:effectLst/>
                <a:uLnTx/>
                <a:uFillTx/>
                <a:latin typeface="Calibri"/>
                <a:ea typeface="+mn-ea"/>
                <a:cs typeface="+mn-cs"/>
              </a:rPr>
              <a:t> Vargas </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Apoyo cierres</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5056594" y="5502911"/>
            <a:ext cx="1521122" cy="7489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David Moreno</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Abogada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object 10"/>
          <p:cNvSpPr/>
          <p:nvPr/>
        </p:nvSpPr>
        <p:spPr>
          <a:xfrm>
            <a:off x="1250770" y="1670401"/>
            <a:ext cx="9448800" cy="4581433"/>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335" y="914400"/>
            <a:ext cx="12176760" cy="5334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0" y="1004730"/>
            <a:ext cx="12192000" cy="443070"/>
          </a:xfrm>
          <a:prstGeom prst="rect">
            <a:avLst/>
          </a:prstGeom>
        </p:spPr>
        <p:txBody>
          <a:bodyPr vert="horz" wrap="square" lIns="0" tIns="12065" rIns="0" bIns="0" rtlCol="0">
            <a:spAutoFit/>
          </a:bodyPr>
          <a:lstStyle/>
          <a:p>
            <a:pPr marL="45720" algn="ctr">
              <a:lnSpc>
                <a:spcPct val="100000"/>
              </a:lnSpc>
              <a:spcBef>
                <a:spcPts val="95"/>
              </a:spcBef>
            </a:pPr>
            <a:r>
              <a:rPr lang="es-ES" b="1" spc="-85" dirty="0"/>
              <a:t>ESTADO DE LAS  LIQUIDACIONES A 25 DE SEPTIEMBRE </a:t>
            </a:r>
            <a:endParaRPr b="1" spc="-5" dirty="0"/>
          </a:p>
        </p:txBody>
      </p:sp>
      <p:sp>
        <p:nvSpPr>
          <p:cNvPr id="19" name="Rectángulo 18"/>
          <p:cNvSpPr/>
          <p:nvPr/>
        </p:nvSpPr>
        <p:spPr>
          <a:xfrm>
            <a:off x="1079937" y="4507468"/>
            <a:ext cx="198862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Trámites Radicados</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object 3"/>
          <p:cNvSpPr txBox="1"/>
          <p:nvPr/>
        </p:nvSpPr>
        <p:spPr>
          <a:xfrm>
            <a:off x="1779608" y="4002355"/>
            <a:ext cx="589280"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s-ES" sz="4000" b="1" i="0" u="none" strike="noStrike" kern="1200" cap="none" spc="-10" normalizeH="0" baseline="0" noProof="0" dirty="0">
                <a:ln>
                  <a:noFill/>
                </a:ln>
                <a:solidFill>
                  <a:prstClr val="black"/>
                </a:solidFill>
                <a:effectLst/>
                <a:uLnTx/>
                <a:uFillTx/>
                <a:latin typeface="Arial"/>
                <a:ea typeface="+mn-ea"/>
                <a:cs typeface="Arial"/>
              </a:rPr>
              <a:t>99</a:t>
            </a:r>
            <a:endParaRPr kumimoji="0" sz="40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Rectángulo 20"/>
          <p:cNvSpPr/>
          <p:nvPr/>
        </p:nvSpPr>
        <p:spPr>
          <a:xfrm>
            <a:off x="76200" y="5942392"/>
            <a:ext cx="182990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Revisión de Liquidaciones</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object 3"/>
          <p:cNvSpPr txBox="1"/>
          <p:nvPr/>
        </p:nvSpPr>
        <p:spPr>
          <a:xfrm>
            <a:off x="631026" y="5370245"/>
            <a:ext cx="589280"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s-ES" sz="4000" b="1" i="0" u="none" strike="noStrike" kern="1200" cap="none" spc="-10" normalizeH="0" baseline="0" noProof="0" dirty="0">
                <a:ln>
                  <a:noFill/>
                </a:ln>
                <a:solidFill>
                  <a:prstClr val="black"/>
                </a:solidFill>
                <a:effectLst/>
                <a:uLnTx/>
                <a:uFillTx/>
                <a:latin typeface="Arial"/>
                <a:ea typeface="+mn-ea"/>
                <a:cs typeface="Arial"/>
              </a:rPr>
              <a:t>64</a:t>
            </a:r>
            <a:endParaRPr kumimoji="0" sz="4000" b="0" i="0" u="none" strike="noStrike" kern="1200" cap="none" spc="0" normalizeH="0" baseline="0" noProof="0" dirty="0">
              <a:ln>
                <a:noFill/>
              </a:ln>
              <a:solidFill>
                <a:prstClr val="black"/>
              </a:solidFill>
              <a:effectLst/>
              <a:uLnTx/>
              <a:uFillTx/>
              <a:latin typeface="Arial"/>
              <a:ea typeface="+mn-ea"/>
              <a:cs typeface="Arial"/>
            </a:endParaRPr>
          </a:p>
        </p:txBody>
      </p:sp>
      <p:sp>
        <p:nvSpPr>
          <p:cNvPr id="23" name="Rectángulo 22"/>
          <p:cNvSpPr/>
          <p:nvPr/>
        </p:nvSpPr>
        <p:spPr>
          <a:xfrm>
            <a:off x="2210906" y="5961690"/>
            <a:ext cx="17663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Pérdida de Competencia</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object 3"/>
          <p:cNvSpPr txBox="1"/>
          <p:nvPr/>
        </p:nvSpPr>
        <p:spPr>
          <a:xfrm>
            <a:off x="2840826" y="5370245"/>
            <a:ext cx="589280"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s-ES" sz="4000" b="1" i="0" u="none" strike="noStrike" kern="1200" cap="none" spc="-10" normalizeH="0" baseline="0" noProof="0" dirty="0">
                <a:ln>
                  <a:noFill/>
                </a:ln>
                <a:solidFill>
                  <a:prstClr val="black"/>
                </a:solidFill>
                <a:effectLst/>
                <a:uLnTx/>
                <a:uFillTx/>
                <a:latin typeface="Arial"/>
                <a:ea typeface="+mn-ea"/>
                <a:cs typeface="Arial"/>
              </a:rPr>
              <a:t>35</a:t>
            </a:r>
            <a:endParaRPr kumimoji="0" sz="4000" b="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object 10"/>
          <p:cNvSpPr/>
          <p:nvPr/>
        </p:nvSpPr>
        <p:spPr>
          <a:xfrm>
            <a:off x="229706" y="1590767"/>
            <a:ext cx="3753254" cy="5038633"/>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56" name="Picture 8" descr="Enviar archivo - Iconos gratis de computadora"/>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39306" y="1653273"/>
            <a:ext cx="2433239" cy="2433240"/>
          </a:xfrm>
          <a:prstGeom prst="rect">
            <a:avLst/>
          </a:prstGeom>
          <a:noFill/>
          <a:extLst>
            <a:ext uri="{909E8E84-426E-40DD-AFC4-6F175D3DCCD1}">
              <a14:hiddenFill xmlns:a14="http://schemas.microsoft.com/office/drawing/2010/main">
                <a:solidFill>
                  <a:srgbClr val="FFFFFF"/>
                </a:solidFill>
              </a14:hiddenFill>
            </a:ext>
          </a:extLst>
        </p:spPr>
      </p:pic>
      <p:sp>
        <p:nvSpPr>
          <p:cNvPr id="30" name="object 10"/>
          <p:cNvSpPr/>
          <p:nvPr/>
        </p:nvSpPr>
        <p:spPr>
          <a:xfrm>
            <a:off x="4199393" y="1590768"/>
            <a:ext cx="4038600" cy="5038632"/>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
          <p:cNvSpPr txBox="1"/>
          <p:nvPr/>
        </p:nvSpPr>
        <p:spPr>
          <a:xfrm>
            <a:off x="5228928" y="2299570"/>
            <a:ext cx="589280" cy="635000"/>
          </a:xfrm>
          <a:prstGeom prst="rect">
            <a:avLst/>
          </a:prstGeom>
          <a:ln>
            <a:solidFill>
              <a:schemeClr val="tx1"/>
            </a:solidFill>
          </a:ln>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s-ES" sz="4000" b="1" i="0" u="none" strike="noStrike" kern="1200" cap="none" spc="-10" normalizeH="0" baseline="0" noProof="0" dirty="0">
                <a:ln>
                  <a:noFill/>
                </a:ln>
                <a:solidFill>
                  <a:prstClr val="black"/>
                </a:solidFill>
                <a:effectLst/>
                <a:uLnTx/>
                <a:uFillTx/>
                <a:latin typeface="Arial"/>
                <a:ea typeface="+mn-ea"/>
                <a:cs typeface="Arial"/>
              </a:rPr>
              <a:t>11</a:t>
            </a:r>
            <a:endParaRPr kumimoji="0" sz="4000" b="0" i="0" u="none" strike="noStrike" kern="1200" cap="none" spc="0" normalizeH="0" baseline="0" noProof="0" dirty="0">
              <a:ln>
                <a:noFill/>
              </a:ln>
              <a:solidFill>
                <a:prstClr val="black"/>
              </a:solidFill>
              <a:effectLst/>
              <a:uLnTx/>
              <a:uFillTx/>
              <a:latin typeface="Arial"/>
              <a:ea typeface="+mn-ea"/>
              <a:cs typeface="Arial"/>
            </a:endParaRPr>
          </a:p>
        </p:txBody>
      </p:sp>
      <p:sp>
        <p:nvSpPr>
          <p:cNvPr id="33" name="object 3"/>
          <p:cNvSpPr txBox="1"/>
          <p:nvPr/>
        </p:nvSpPr>
        <p:spPr>
          <a:xfrm>
            <a:off x="5228928" y="3102736"/>
            <a:ext cx="589280" cy="635000"/>
          </a:xfrm>
          <a:prstGeom prst="rect">
            <a:avLst/>
          </a:prstGeom>
          <a:ln>
            <a:solidFill>
              <a:schemeClr val="tx1"/>
            </a:solidFill>
          </a:ln>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s-ES" sz="4000" b="1" i="0" u="none" strike="noStrike" kern="1200" cap="none" spc="-10" normalizeH="0" baseline="0" noProof="0" dirty="0">
                <a:ln>
                  <a:noFill/>
                </a:ln>
                <a:solidFill>
                  <a:prstClr val="black"/>
                </a:solidFill>
                <a:effectLst/>
                <a:uLnTx/>
                <a:uFillTx/>
                <a:latin typeface="Arial"/>
                <a:ea typeface="+mn-ea"/>
                <a:cs typeface="Arial"/>
              </a:rPr>
              <a:t>3</a:t>
            </a:r>
            <a:endParaRPr kumimoji="0" sz="4000" b="0" i="0" u="none" strike="noStrike" kern="1200" cap="none" spc="0" normalizeH="0" baseline="0" noProof="0" dirty="0">
              <a:ln>
                <a:noFill/>
              </a:ln>
              <a:solidFill>
                <a:prstClr val="black"/>
              </a:solidFill>
              <a:effectLst/>
              <a:uLnTx/>
              <a:uFillTx/>
              <a:latin typeface="Arial"/>
              <a:ea typeface="+mn-ea"/>
              <a:cs typeface="Arial"/>
            </a:endParaRPr>
          </a:p>
        </p:txBody>
      </p:sp>
      <p:sp>
        <p:nvSpPr>
          <p:cNvPr id="34" name="object 3"/>
          <p:cNvSpPr txBox="1"/>
          <p:nvPr/>
        </p:nvSpPr>
        <p:spPr>
          <a:xfrm>
            <a:off x="5228928" y="3971362"/>
            <a:ext cx="589280" cy="635000"/>
          </a:xfrm>
          <a:prstGeom prst="rect">
            <a:avLst/>
          </a:prstGeom>
          <a:ln>
            <a:solidFill>
              <a:schemeClr val="tx1"/>
            </a:solidFill>
          </a:ln>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s-ES" sz="4000" b="1" i="0" u="none" strike="noStrike" kern="1200" cap="none" spc="-10" normalizeH="0" baseline="0" noProof="0" dirty="0">
                <a:ln>
                  <a:noFill/>
                </a:ln>
                <a:solidFill>
                  <a:prstClr val="black"/>
                </a:solidFill>
                <a:effectLst/>
                <a:uLnTx/>
                <a:uFillTx/>
                <a:latin typeface="Arial"/>
                <a:ea typeface="+mn-ea"/>
                <a:cs typeface="Arial"/>
              </a:rPr>
              <a:t>12</a:t>
            </a:r>
            <a:endParaRPr kumimoji="0" sz="4000" b="0" i="0" u="none" strike="noStrike" kern="1200" cap="none" spc="0" normalizeH="0" baseline="0" noProof="0" dirty="0">
              <a:ln>
                <a:noFill/>
              </a:ln>
              <a:solidFill>
                <a:prstClr val="black"/>
              </a:solidFill>
              <a:effectLst/>
              <a:uLnTx/>
              <a:uFillTx/>
              <a:latin typeface="Arial"/>
              <a:ea typeface="+mn-ea"/>
              <a:cs typeface="Arial"/>
            </a:endParaRPr>
          </a:p>
        </p:txBody>
      </p:sp>
      <p:sp>
        <p:nvSpPr>
          <p:cNvPr id="35" name="object 3"/>
          <p:cNvSpPr txBox="1"/>
          <p:nvPr/>
        </p:nvSpPr>
        <p:spPr>
          <a:xfrm>
            <a:off x="5228928" y="4869506"/>
            <a:ext cx="589280" cy="635000"/>
          </a:xfrm>
          <a:prstGeom prst="rect">
            <a:avLst/>
          </a:prstGeom>
          <a:ln>
            <a:solidFill>
              <a:schemeClr val="tx1"/>
            </a:solidFill>
          </a:ln>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s-ES" sz="4000" b="1" i="0" u="none" strike="noStrike" kern="1200" cap="none" spc="-10" normalizeH="0" baseline="0" noProof="0" dirty="0">
                <a:ln>
                  <a:noFill/>
                </a:ln>
                <a:solidFill>
                  <a:prstClr val="black"/>
                </a:solidFill>
                <a:effectLst/>
                <a:uLnTx/>
                <a:uFillTx/>
                <a:latin typeface="Arial"/>
                <a:ea typeface="+mn-ea"/>
                <a:cs typeface="Arial"/>
              </a:rPr>
              <a:t>3</a:t>
            </a:r>
            <a:endParaRPr kumimoji="0" sz="40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Rectángulo 6"/>
          <p:cNvSpPr/>
          <p:nvPr/>
        </p:nvSpPr>
        <p:spPr>
          <a:xfrm>
            <a:off x="5792305" y="2209800"/>
            <a:ext cx="2398019" cy="68505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revisión de Laura (Filtro inicial)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5792305" y="3088428"/>
            <a:ext cx="2398019" cy="68505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revisión de la coordinación</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ángulo 28"/>
          <p:cNvSpPr/>
          <p:nvPr/>
        </p:nvSpPr>
        <p:spPr>
          <a:xfrm>
            <a:off x="5792305" y="3832235"/>
            <a:ext cx="239802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aval de la supervisión y firma contratista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ángulo 30"/>
          <p:cNvSpPr/>
          <p:nvPr/>
        </p:nvSpPr>
        <p:spPr>
          <a:xfrm>
            <a:off x="5864491" y="4811639"/>
            <a:ext cx="2373502" cy="68505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Para entregar a firma de SG.</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0" name="object 3"/>
          <p:cNvSpPr txBox="1"/>
          <p:nvPr/>
        </p:nvSpPr>
        <p:spPr>
          <a:xfrm>
            <a:off x="5228928" y="5638059"/>
            <a:ext cx="589280" cy="635000"/>
          </a:xfrm>
          <a:prstGeom prst="rect">
            <a:avLst/>
          </a:prstGeom>
          <a:ln>
            <a:solidFill>
              <a:schemeClr val="tx1"/>
            </a:solidFill>
          </a:ln>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s-ES" sz="4000" b="1" i="0" u="none" strike="noStrike" kern="1200" cap="none" spc="-10" normalizeH="0" baseline="0" noProof="0" dirty="0">
                <a:ln>
                  <a:noFill/>
                </a:ln>
                <a:solidFill>
                  <a:prstClr val="black"/>
                </a:solidFill>
                <a:effectLst/>
                <a:uLnTx/>
                <a:uFillTx/>
                <a:latin typeface="Arial"/>
                <a:ea typeface="+mn-ea"/>
                <a:cs typeface="Arial"/>
              </a:rPr>
              <a:t>29</a:t>
            </a:r>
            <a:endParaRPr kumimoji="0" sz="4000" b="0" i="0" u="none" strike="noStrike" kern="1200" cap="none" spc="0" normalizeH="0" baseline="0" noProof="0" dirty="0">
              <a:ln>
                <a:noFill/>
              </a:ln>
              <a:solidFill>
                <a:prstClr val="black"/>
              </a:solidFill>
              <a:effectLst/>
              <a:uLnTx/>
              <a:uFillTx/>
              <a:latin typeface="Arial"/>
              <a:ea typeface="+mn-ea"/>
              <a:cs typeface="Arial"/>
            </a:endParaRPr>
          </a:p>
        </p:txBody>
      </p:sp>
      <p:sp>
        <p:nvSpPr>
          <p:cNvPr id="41" name="Rectángulo 40"/>
          <p:cNvSpPr/>
          <p:nvPr/>
        </p:nvSpPr>
        <p:spPr>
          <a:xfrm>
            <a:off x="5864491" y="5722553"/>
            <a:ext cx="2373502" cy="37555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Trámites en gestión</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Picture 10" descr="Revisar - Iconos gratis de divers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0013" y="2045467"/>
            <a:ext cx="947645" cy="94764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oordinador - Iconos gratis de person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4506" y="2949382"/>
            <a:ext cx="784418" cy="78441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irma - Iconos gratis de negoci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1052" y="3991858"/>
            <a:ext cx="627872" cy="62787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isto - Iconos gratis de formas y simbolo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6320" y="4876800"/>
            <a:ext cx="620186" cy="620186"/>
          </a:xfrm>
          <a:prstGeom prst="rect">
            <a:avLst/>
          </a:prstGeom>
          <a:noFill/>
          <a:extLst>
            <a:ext uri="{909E8E84-426E-40DD-AFC4-6F175D3DCCD1}">
              <a14:hiddenFill xmlns:a14="http://schemas.microsoft.com/office/drawing/2010/main">
                <a:solidFill>
                  <a:srgbClr val="FFFFFF"/>
                </a:solidFill>
              </a14:hiddenFill>
            </a:ext>
          </a:extLst>
        </p:spPr>
      </p:pic>
      <p:sp>
        <p:nvSpPr>
          <p:cNvPr id="46" name="object 2"/>
          <p:cNvSpPr/>
          <p:nvPr/>
        </p:nvSpPr>
        <p:spPr>
          <a:xfrm>
            <a:off x="4199392" y="1769624"/>
            <a:ext cx="3990931" cy="345678"/>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0070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object 3"/>
          <p:cNvSpPr txBox="1">
            <a:spLocks/>
          </p:cNvSpPr>
          <p:nvPr/>
        </p:nvSpPr>
        <p:spPr>
          <a:xfrm>
            <a:off x="4689877" y="1710220"/>
            <a:ext cx="3124200" cy="381515"/>
          </a:xfrm>
          <a:prstGeom prst="rect">
            <a:avLst/>
          </a:prstGeom>
        </p:spPr>
        <p:txBody>
          <a:bodyPr vert="horz" wrap="square" lIns="0" tIns="12065" rIns="0" bIns="0" rtlCol="0">
            <a:spAutoFit/>
          </a:bodyPr>
          <a:lstStyle>
            <a:lvl1pPr>
              <a:defRPr sz="2800" b="0" i="0">
                <a:solidFill>
                  <a:srgbClr val="3A3838"/>
                </a:solidFill>
                <a:latin typeface="Calibri Light"/>
                <a:ea typeface="+mj-ea"/>
                <a:cs typeface="Calibri Light"/>
              </a:defRPr>
            </a:lvl1pPr>
          </a:lstStyle>
          <a:p>
            <a:pPr marL="45720" marR="0" lvl="0" indent="0" algn="ctr" defTabSz="914400" rtl="0" eaLnBrk="1" fontAlgn="auto" latinLnBrk="0" hangingPunct="1">
              <a:lnSpc>
                <a:spcPct val="100000"/>
              </a:lnSpc>
              <a:spcBef>
                <a:spcPts val="95"/>
              </a:spcBef>
              <a:spcAft>
                <a:spcPts val="0"/>
              </a:spcAft>
              <a:buClrTx/>
              <a:buSzTx/>
              <a:buFontTx/>
              <a:buNone/>
              <a:tabLst/>
              <a:defRPr/>
            </a:pPr>
            <a:r>
              <a:rPr kumimoji="0" lang="es-ES" sz="2400" b="1" i="0" u="none" strike="noStrike" kern="0" cap="none" spc="-85" normalizeH="0" baseline="0" noProof="0" dirty="0">
                <a:ln>
                  <a:noFill/>
                </a:ln>
                <a:solidFill>
                  <a:prstClr val="white"/>
                </a:solidFill>
                <a:effectLst/>
                <a:uLnTx/>
                <a:uFillTx/>
                <a:latin typeface="Calibri Light"/>
                <a:ea typeface="+mj-ea"/>
                <a:cs typeface="Calibri Light"/>
              </a:rPr>
              <a:t>Liquidaciones en proceso</a:t>
            </a:r>
            <a:endParaRPr kumimoji="0" lang="es-ES" sz="2400" b="1" i="0" u="none" strike="noStrike" kern="0" cap="none" spc="-5" normalizeH="0" baseline="0" noProof="0" dirty="0">
              <a:ln>
                <a:noFill/>
              </a:ln>
              <a:solidFill>
                <a:prstClr val="white"/>
              </a:solidFill>
              <a:effectLst/>
              <a:uLnTx/>
              <a:uFillTx/>
              <a:latin typeface="Calibri Light"/>
              <a:ea typeface="+mj-ea"/>
              <a:cs typeface="Calibri Light"/>
            </a:endParaRPr>
          </a:p>
        </p:txBody>
      </p:sp>
      <p:pic>
        <p:nvPicPr>
          <p:cNvPr id="2066" name="Picture 18" descr="icono de flecha recta delgada. flecha negra que apunta a la derecha.  puntero de dirección negro. ilustración vectorial 14638043 Vector en  Vecteezy"/>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787" t="27585" b="27517"/>
          <a:stretch/>
        </p:blipFill>
        <p:spPr bwMode="auto">
          <a:xfrm rot="2400406">
            <a:off x="2754457" y="4989115"/>
            <a:ext cx="573770" cy="28875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icono de flecha recta delgada. flecha negra que apunta a la derecha.  puntero de dirección negro. ilustración vectorial 14638043 Vector en  Vecteez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787" t="27585" b="27517"/>
          <a:stretch/>
        </p:blipFill>
        <p:spPr bwMode="auto">
          <a:xfrm rot="8014867">
            <a:off x="855955" y="5026029"/>
            <a:ext cx="573770" cy="298987"/>
          </a:xfrm>
          <a:prstGeom prst="rect">
            <a:avLst/>
          </a:prstGeom>
          <a:noFill/>
          <a:extLst>
            <a:ext uri="{909E8E84-426E-40DD-AFC4-6F175D3DCCD1}">
              <a14:hiddenFill xmlns:a14="http://schemas.microsoft.com/office/drawing/2010/main">
                <a:solidFill>
                  <a:srgbClr val="FFFFFF"/>
                </a:solidFill>
              </a14:hiddenFill>
            </a:ext>
          </a:extLst>
        </p:spPr>
      </p:pic>
      <p:sp>
        <p:nvSpPr>
          <p:cNvPr id="50" name="object 10"/>
          <p:cNvSpPr/>
          <p:nvPr/>
        </p:nvSpPr>
        <p:spPr>
          <a:xfrm>
            <a:off x="8415263" y="1590767"/>
            <a:ext cx="3548137" cy="5038632"/>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2"/>
          <p:cNvSpPr/>
          <p:nvPr/>
        </p:nvSpPr>
        <p:spPr>
          <a:xfrm>
            <a:off x="8458201" y="1752600"/>
            <a:ext cx="3505200" cy="362702"/>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bject 3"/>
          <p:cNvSpPr txBox="1">
            <a:spLocks/>
          </p:cNvSpPr>
          <p:nvPr/>
        </p:nvSpPr>
        <p:spPr>
          <a:xfrm>
            <a:off x="8610600" y="1752085"/>
            <a:ext cx="3124200" cy="381515"/>
          </a:xfrm>
          <a:prstGeom prst="rect">
            <a:avLst/>
          </a:prstGeom>
        </p:spPr>
        <p:txBody>
          <a:bodyPr vert="horz" wrap="square" lIns="0" tIns="12065" rIns="0" bIns="0" rtlCol="0">
            <a:spAutoFit/>
          </a:bodyPr>
          <a:lstStyle>
            <a:lvl1pPr>
              <a:defRPr sz="2800" b="0" i="0">
                <a:solidFill>
                  <a:srgbClr val="3A3838"/>
                </a:solidFill>
                <a:latin typeface="Calibri Light"/>
                <a:ea typeface="+mj-ea"/>
                <a:cs typeface="Calibri Light"/>
              </a:defRPr>
            </a:lvl1pPr>
          </a:lstStyle>
          <a:p>
            <a:pPr marL="45720" marR="0" lvl="0" indent="0" algn="ctr" defTabSz="914400" rtl="0" eaLnBrk="1" fontAlgn="auto" latinLnBrk="0" hangingPunct="1">
              <a:lnSpc>
                <a:spcPct val="100000"/>
              </a:lnSpc>
              <a:spcBef>
                <a:spcPts val="95"/>
              </a:spcBef>
              <a:spcAft>
                <a:spcPts val="0"/>
              </a:spcAft>
              <a:buClrTx/>
              <a:buSzTx/>
              <a:buFontTx/>
              <a:buNone/>
              <a:tabLst/>
              <a:defRPr/>
            </a:pPr>
            <a:r>
              <a:rPr kumimoji="0" lang="es-ES" sz="2400" b="1" i="0" u="none" strike="noStrike" kern="0" cap="none" spc="-85" normalizeH="0" baseline="0" noProof="0" dirty="0">
                <a:ln>
                  <a:noFill/>
                </a:ln>
                <a:solidFill>
                  <a:prstClr val="white"/>
                </a:solidFill>
                <a:effectLst/>
                <a:uLnTx/>
                <a:uFillTx/>
                <a:latin typeface="Calibri Light"/>
                <a:ea typeface="+mj-ea"/>
                <a:cs typeface="Calibri Light"/>
              </a:rPr>
              <a:t>Plan para las Liquidaciones</a:t>
            </a:r>
            <a:endParaRPr kumimoji="0" lang="es-ES" sz="2400" b="1" i="0" u="none" strike="noStrike" kern="0" cap="none" spc="-5" normalizeH="0" baseline="0" noProof="0" dirty="0">
              <a:ln>
                <a:noFill/>
              </a:ln>
              <a:solidFill>
                <a:prstClr val="white"/>
              </a:solidFill>
              <a:effectLst/>
              <a:uLnTx/>
              <a:uFillTx/>
              <a:latin typeface="Calibri Light"/>
              <a:ea typeface="+mj-ea"/>
              <a:cs typeface="Calibri Light"/>
            </a:endParaRPr>
          </a:p>
        </p:txBody>
      </p:sp>
      <p:sp>
        <p:nvSpPr>
          <p:cNvPr id="36" name="Rectángulo 35"/>
          <p:cNvSpPr/>
          <p:nvPr/>
        </p:nvSpPr>
        <p:spPr>
          <a:xfrm>
            <a:off x="9335281" y="2242905"/>
            <a:ext cx="2539484" cy="226946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Revisar de 12 a 15 actas de liquidación semanales a 30 de dic 2023.</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Realizar mesas de trabajo semanales con las dependencias de la Entidad</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70" name="Picture 22" descr="Revision - Free communications ico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10600" y="2337882"/>
            <a:ext cx="636046" cy="63604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Mesa de trabajo - Iconos gratis de educació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70683" y="4489449"/>
            <a:ext cx="1993901" cy="19939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2" descr="Revision - Free communications icon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99234" y="3267153"/>
            <a:ext cx="636046" cy="63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383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 y="934639"/>
            <a:ext cx="12176760" cy="5334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36095" y="901418"/>
            <a:ext cx="12192000" cy="443070"/>
          </a:xfrm>
          <a:prstGeom prst="rect">
            <a:avLst/>
          </a:prstGeom>
        </p:spPr>
        <p:txBody>
          <a:bodyPr vert="horz" wrap="square" lIns="0" tIns="12065" rIns="0" bIns="0" rtlCol="0">
            <a:spAutoFit/>
          </a:bodyPr>
          <a:lstStyle/>
          <a:p>
            <a:pPr marL="45720" algn="ctr">
              <a:lnSpc>
                <a:spcPct val="100000"/>
              </a:lnSpc>
              <a:spcBef>
                <a:spcPts val="95"/>
              </a:spcBef>
            </a:pPr>
            <a:r>
              <a:rPr lang="es-ES" b="1" spc="-85" dirty="0"/>
              <a:t>MESAS DE TRABAJO EJECUTADAS</a:t>
            </a:r>
            <a:endParaRPr b="1" spc="-5" dirty="0"/>
          </a:p>
        </p:txBody>
      </p:sp>
      <p:sp>
        <p:nvSpPr>
          <p:cNvPr id="4" name="Rectángulo 3"/>
          <p:cNvSpPr/>
          <p:nvPr/>
        </p:nvSpPr>
        <p:spPr>
          <a:xfrm>
            <a:off x="557463" y="1676400"/>
            <a:ext cx="5486400" cy="5358518"/>
          </a:xfrm>
          <a:prstGeom prst="rect">
            <a:avLst/>
          </a:prstGeom>
        </p:spPr>
        <p:txBody>
          <a:bodyPr wrap="square">
            <a:spAutoFit/>
          </a:bodyPr>
          <a:lstStyle/>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CO" sz="18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Reunión seguimiento liquidaciones: </a:t>
            </a:r>
            <a:r>
              <a:rPr kumimoji="0" lang="en-US" sz="18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Realizada el 11/09/2023 a las 10:00 </a:t>
            </a:r>
            <a:r>
              <a:rPr kumimoji="0" lang="es-CO" sz="18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a.m</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CO" sz="18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Reunión con subdirección Administrativa</a:t>
            </a: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Realizada el 11/09/2023 a las 11:00 </a:t>
            </a:r>
            <a:r>
              <a:rPr kumimoji="0" lang="es-CO" sz="18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a.m</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CO" sz="18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Reunión con Dirección de Capacidades y Generación de Ingresos:</a:t>
            </a:r>
            <a:r>
              <a:rPr kumimoji="0" lang="en-US" sz="18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Realizada el 11/09/2023 a las 2:00 </a:t>
            </a:r>
            <a:r>
              <a:rPr kumimoji="0" lang="es-CO" sz="18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p.m</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CO" sz="18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Reunión con el equipo de liquidaciones</a:t>
            </a: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Realizada el 11/09/2023 a las 3:00 </a:t>
            </a:r>
            <a:r>
              <a:rPr kumimoji="0" lang="es-CO" sz="18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p.m</a:t>
            </a: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CO" sz="18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Reunión con la Dirección de Bienes Públicos Rurales:</a:t>
            </a:r>
            <a:r>
              <a:rPr kumimoji="0" lang="en-US" sz="18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Realizada el 13/09/2023 a las 9:00 </a:t>
            </a:r>
            <a:r>
              <a:rPr kumimoji="0" lang="es-CO" sz="18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a.m</a:t>
            </a: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CO" sz="18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Reunión con Oficina Jurídica:</a:t>
            </a:r>
            <a:r>
              <a:rPr kumimoji="0" lang="en-US" sz="18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Realizada el 14/09/2023 a las 4:00 </a:t>
            </a:r>
            <a:r>
              <a:rPr kumimoji="0" lang="es-CO" sz="18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p.m</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s-CO" sz="18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Reunión con el equipo de liquidaciones: </a:t>
            </a: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Realizada el 19/09/2023 a las 9:30 </a:t>
            </a:r>
            <a:r>
              <a:rPr kumimoji="0" lang="es-CO" sz="18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a.m</a:t>
            </a: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2" name="object 10"/>
          <p:cNvSpPr/>
          <p:nvPr/>
        </p:nvSpPr>
        <p:spPr>
          <a:xfrm>
            <a:off x="501687" y="1504134"/>
            <a:ext cx="5670514" cy="5038632"/>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10"/>
          <p:cNvSpPr/>
          <p:nvPr/>
        </p:nvSpPr>
        <p:spPr>
          <a:xfrm>
            <a:off x="6324600" y="1524000"/>
            <a:ext cx="5670514" cy="5038632"/>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2"/>
          <p:cNvSpPr/>
          <p:nvPr/>
        </p:nvSpPr>
        <p:spPr>
          <a:xfrm>
            <a:off x="6340456" y="1897263"/>
            <a:ext cx="5638801" cy="3810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92D0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bject 3"/>
          <p:cNvSpPr txBox="1">
            <a:spLocks/>
          </p:cNvSpPr>
          <p:nvPr/>
        </p:nvSpPr>
        <p:spPr>
          <a:xfrm>
            <a:off x="6646912" y="1887877"/>
            <a:ext cx="5025888" cy="381515"/>
          </a:xfrm>
          <a:prstGeom prst="rect">
            <a:avLst/>
          </a:prstGeom>
        </p:spPr>
        <p:txBody>
          <a:bodyPr vert="horz" wrap="square" lIns="0" tIns="12065" rIns="0" bIns="0" rtlCol="0">
            <a:spAutoFit/>
          </a:bodyPr>
          <a:lstStyle>
            <a:lvl1pPr>
              <a:defRPr sz="2800" b="0" i="0">
                <a:solidFill>
                  <a:srgbClr val="3A3838"/>
                </a:solidFill>
                <a:latin typeface="Calibri Light"/>
                <a:ea typeface="+mj-ea"/>
                <a:cs typeface="Calibri Light"/>
              </a:defRPr>
            </a:lvl1pPr>
          </a:lstStyle>
          <a:p>
            <a:pPr marL="45720" marR="0" lvl="0" indent="0" algn="ctr" defTabSz="914400" rtl="0" eaLnBrk="1" fontAlgn="auto" latinLnBrk="0" hangingPunct="1">
              <a:lnSpc>
                <a:spcPct val="100000"/>
              </a:lnSpc>
              <a:spcBef>
                <a:spcPts val="95"/>
              </a:spcBef>
              <a:spcAft>
                <a:spcPts val="0"/>
              </a:spcAft>
              <a:buClrTx/>
              <a:buSzTx/>
              <a:buFontTx/>
              <a:buNone/>
              <a:tabLst/>
              <a:defRPr/>
            </a:pPr>
            <a:r>
              <a:rPr kumimoji="0" lang="es-ES" sz="2400" b="1" i="0" u="none" strike="noStrike" kern="0" cap="none" spc="-85" normalizeH="0" baseline="0" noProof="0" dirty="0">
                <a:ln>
                  <a:noFill/>
                </a:ln>
                <a:solidFill>
                  <a:prstClr val="white"/>
                </a:solidFill>
                <a:effectLst/>
                <a:uLnTx/>
                <a:uFillTx/>
                <a:latin typeface="Calibri Light"/>
                <a:ea typeface="+mj-ea"/>
                <a:cs typeface="Calibri Light"/>
              </a:rPr>
              <a:t>Objetivos Mesas de Trabajo</a:t>
            </a:r>
            <a:endParaRPr kumimoji="0" lang="es-ES" sz="2400" b="1" i="0" u="none" strike="noStrike" kern="0" cap="none" spc="-5" normalizeH="0" baseline="0" noProof="0" dirty="0">
              <a:ln>
                <a:noFill/>
              </a:ln>
              <a:solidFill>
                <a:prstClr val="white"/>
              </a:solidFill>
              <a:effectLst/>
              <a:uLnTx/>
              <a:uFillTx/>
              <a:latin typeface="Calibri Light"/>
              <a:ea typeface="+mj-ea"/>
              <a:cs typeface="Calibri Light"/>
            </a:endParaRPr>
          </a:p>
        </p:txBody>
      </p:sp>
      <p:pic>
        <p:nvPicPr>
          <p:cNvPr id="3074" name="Picture 2" descr="Dependencias - Iconos gratis de flech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8912" y="2652981"/>
            <a:ext cx="1831975" cy="1831975"/>
          </a:xfrm>
          <a:prstGeom prst="rect">
            <a:avLst/>
          </a:prstGeom>
          <a:noFill/>
          <a:extLst>
            <a:ext uri="{909E8E84-426E-40DD-AFC4-6F175D3DCCD1}">
              <a14:hiddenFill xmlns:a14="http://schemas.microsoft.com/office/drawing/2010/main">
                <a:solidFill>
                  <a:srgbClr val="FFFFFF"/>
                </a:solidFill>
              </a14:hiddenFill>
            </a:ext>
          </a:extLst>
        </p:spPr>
      </p:pic>
      <p:sp>
        <p:nvSpPr>
          <p:cNvPr id="48" name="Rectángulo 47"/>
          <p:cNvSpPr/>
          <p:nvPr/>
        </p:nvSpPr>
        <p:spPr>
          <a:xfrm>
            <a:off x="8693286" y="3112151"/>
            <a:ext cx="2743201" cy="981423"/>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Identificar por dependencia los trámites sujetos a liquidación.</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Socializar - Iconos gratis de person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198768" y="4627196"/>
            <a:ext cx="1536031" cy="1536031"/>
          </a:xfrm>
          <a:prstGeom prst="rect">
            <a:avLst/>
          </a:prstGeom>
          <a:noFill/>
          <a:extLst>
            <a:ext uri="{909E8E84-426E-40DD-AFC4-6F175D3DCCD1}">
              <a14:hiddenFill xmlns:a14="http://schemas.microsoft.com/office/drawing/2010/main">
                <a:solidFill>
                  <a:srgbClr val="FFFFFF"/>
                </a:solidFill>
              </a14:hiddenFill>
            </a:ext>
          </a:extLst>
        </p:spPr>
      </p:pic>
      <p:sp>
        <p:nvSpPr>
          <p:cNvPr id="53" name="Rectángulo 52"/>
          <p:cNvSpPr/>
          <p:nvPr/>
        </p:nvSpPr>
        <p:spPr>
          <a:xfrm>
            <a:off x="6708912" y="4921074"/>
            <a:ext cx="3209120" cy="127778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Socializar los lineamientos establecidos para tramitar liquidaciones al interior del Grupo de Contratación.</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899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2051222" y="230569"/>
            <a:ext cx="8189145"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a:ln>
                  <a:noFill/>
                </a:ln>
                <a:solidFill>
                  <a:srgbClr val="C49E41"/>
                </a:solidFill>
                <a:effectLst/>
                <a:uLnTx/>
                <a:uFillTx/>
                <a:latin typeface="Helvetica"/>
                <a:ea typeface="+mj-ea"/>
                <a:cs typeface="Helvetica"/>
              </a:rPr>
              <a:t>Ejecución presupuestal Vigencia fiscal 2023 </a:t>
            </a:r>
            <a:endParaRPr kumimoji="0" lang="es-ES" sz="2400" b="1" i="0" u="none" strike="noStrike" kern="1200" cap="none" spc="0" normalizeH="0" baseline="0" noProof="0" dirty="0">
              <a:ln>
                <a:noFill/>
              </a:ln>
              <a:solidFill>
                <a:srgbClr val="C49E41"/>
              </a:solidFill>
              <a:effectLst/>
              <a:uLnTx/>
              <a:uFillTx/>
              <a:latin typeface="Helvetica"/>
              <a:ea typeface="+mj-ea"/>
              <a:cs typeface="Helvetica"/>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a:ln>
                  <a:noFill/>
                </a:ln>
                <a:solidFill>
                  <a:srgbClr val="C49E41"/>
                </a:solidFill>
                <a:effectLst/>
                <a:uLnTx/>
                <a:uFillTx/>
                <a:latin typeface="Helvetica"/>
                <a:ea typeface="+mj-ea"/>
                <a:cs typeface="Helvetica"/>
              </a:rPr>
              <a:t>Consolidado mes a mes</a:t>
            </a:r>
            <a:endParaRPr kumimoji="0" lang="es-ES" sz="2400" b="1" i="0" u="none" strike="noStrike" kern="1200" cap="none" spc="0" normalizeH="0" baseline="0" noProof="0" dirty="0">
              <a:ln>
                <a:noFill/>
              </a:ln>
              <a:solidFill>
                <a:srgbClr val="C49E41"/>
              </a:solidFill>
              <a:effectLst/>
              <a:uLnTx/>
              <a:uFillTx/>
              <a:latin typeface="Helvetica"/>
              <a:ea typeface="+mj-ea"/>
              <a:cs typeface="Helvetica"/>
            </a:endParaRPr>
          </a:p>
        </p:txBody>
      </p:sp>
      <p:graphicFrame>
        <p:nvGraphicFramePr>
          <p:cNvPr id="5" name="Tabla 4"/>
          <p:cNvGraphicFramePr>
            <a:graphicFrameLocks noGrp="1"/>
          </p:cNvGraphicFramePr>
          <p:nvPr/>
        </p:nvGraphicFramePr>
        <p:xfrm>
          <a:off x="366622" y="930800"/>
          <a:ext cx="11305230" cy="3077258"/>
        </p:xfrm>
        <a:graphic>
          <a:graphicData uri="http://schemas.openxmlformats.org/drawingml/2006/table">
            <a:tbl>
              <a:tblPr firstRow="1" bandRow="1">
                <a:tableStyleId>{EB9631B5-78F2-41C9-869B-9F39066F8104}</a:tableStyleId>
              </a:tblPr>
              <a:tblGrid>
                <a:gridCol w="1509862">
                  <a:extLst>
                    <a:ext uri="{9D8B030D-6E8A-4147-A177-3AD203B41FA5}">
                      <a16:colId xmlns:a16="http://schemas.microsoft.com/office/drawing/2014/main" val="20000"/>
                    </a:ext>
                  </a:extLst>
                </a:gridCol>
                <a:gridCol w="1743277">
                  <a:extLst>
                    <a:ext uri="{9D8B030D-6E8A-4147-A177-3AD203B41FA5}">
                      <a16:colId xmlns:a16="http://schemas.microsoft.com/office/drawing/2014/main" val="20001"/>
                    </a:ext>
                  </a:extLst>
                </a:gridCol>
                <a:gridCol w="1953421">
                  <a:extLst>
                    <a:ext uri="{9D8B030D-6E8A-4147-A177-3AD203B41FA5}">
                      <a16:colId xmlns:a16="http://schemas.microsoft.com/office/drawing/2014/main" val="20002"/>
                    </a:ext>
                  </a:extLst>
                </a:gridCol>
                <a:gridCol w="1699630">
                  <a:extLst>
                    <a:ext uri="{9D8B030D-6E8A-4147-A177-3AD203B41FA5}">
                      <a16:colId xmlns:a16="http://schemas.microsoft.com/office/drawing/2014/main" val="20003"/>
                    </a:ext>
                  </a:extLst>
                </a:gridCol>
                <a:gridCol w="1499672">
                  <a:extLst>
                    <a:ext uri="{9D8B030D-6E8A-4147-A177-3AD203B41FA5}">
                      <a16:colId xmlns:a16="http://schemas.microsoft.com/office/drawing/2014/main" val="20004"/>
                    </a:ext>
                  </a:extLst>
                </a:gridCol>
                <a:gridCol w="1476601">
                  <a:extLst>
                    <a:ext uri="{9D8B030D-6E8A-4147-A177-3AD203B41FA5}">
                      <a16:colId xmlns:a16="http://schemas.microsoft.com/office/drawing/2014/main" val="20005"/>
                    </a:ext>
                  </a:extLst>
                </a:gridCol>
                <a:gridCol w="1422767">
                  <a:extLst>
                    <a:ext uri="{9D8B030D-6E8A-4147-A177-3AD203B41FA5}">
                      <a16:colId xmlns:a16="http://schemas.microsoft.com/office/drawing/2014/main" val="20006"/>
                    </a:ext>
                  </a:extLst>
                </a:gridCol>
              </a:tblGrid>
              <a:tr h="622115">
                <a:tc>
                  <a:txBody>
                    <a:bodyPr/>
                    <a:lstStyle/>
                    <a:p>
                      <a:pPr algn="ctr" fontAlgn="ctr"/>
                      <a:r>
                        <a:rPr lang="es-CO" sz="1200" u="none" strike="noStrike" dirty="0">
                          <a:effectLst/>
                        </a:rPr>
                        <a:t>MES</a:t>
                      </a:r>
                      <a:endParaRPr lang="es-CO" sz="1200" b="0" i="0" u="none" strike="noStrike" dirty="0">
                        <a:solidFill>
                          <a:srgbClr val="000000"/>
                        </a:solidFill>
                        <a:effectLst/>
                        <a:latin typeface="Calibri"/>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
                      <a:r>
                        <a:rPr lang="es-CO" sz="1200" u="none" strike="noStrike">
                          <a:effectLst/>
                        </a:rPr>
                        <a:t>APROPIACIÓN VIGENTE</a:t>
                      </a:r>
                      <a:endParaRPr lang="es-CO" sz="1200" b="0" i="0" u="none" strike="noStrike" dirty="0">
                        <a:solidFill>
                          <a:srgbClr val="000000"/>
                        </a:solidFill>
                        <a:effectLst/>
                        <a:latin typeface="Calibri"/>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ctr"/>
                      <a:r>
                        <a:rPr lang="es-CO" sz="1200" u="none" strike="noStrike">
                          <a:effectLst/>
                        </a:rPr>
                        <a:t>VALOR COMPROMETIDO</a:t>
                      </a:r>
                      <a:endParaRPr lang="es-CO" sz="1200" b="0" i="0" u="none" strike="noStrike" dirty="0">
                        <a:solidFill>
                          <a:srgbClr val="000000"/>
                        </a:solidFill>
                        <a:effectLst/>
                        <a:latin typeface="Calibri"/>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
                      <a:r>
                        <a:rPr lang="es-CO" sz="1200" u="none" strike="noStrike">
                          <a:effectLst/>
                        </a:rPr>
                        <a:t>% COMPROMISO VS VIGENTE</a:t>
                      </a:r>
                      <a:endParaRPr lang="es-CO" sz="1200" b="0" i="0" u="none" strike="noStrike" dirty="0">
                        <a:solidFill>
                          <a:srgbClr val="000000"/>
                        </a:solidFill>
                        <a:effectLst/>
                        <a:latin typeface="Calibri"/>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
                      <a:r>
                        <a:rPr lang="es-CO" sz="1200" u="none" strike="noStrike">
                          <a:effectLst/>
                        </a:rPr>
                        <a:t>VALOR PAGADO</a:t>
                      </a:r>
                      <a:endParaRPr lang="es-CO" sz="1200" b="0" i="0" u="none" strike="noStrike" dirty="0">
                        <a:solidFill>
                          <a:srgbClr val="000000"/>
                        </a:solidFill>
                        <a:effectLst/>
                        <a:latin typeface="Calibri"/>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
                      <a:r>
                        <a:rPr lang="es-CO" sz="1200" u="none" strike="noStrike">
                          <a:effectLst/>
                        </a:rPr>
                        <a:t>% PAGADO VS COMPROMISO</a:t>
                      </a:r>
                      <a:endParaRPr lang="es-CO" sz="1200" b="0" i="0" u="none" strike="noStrike" dirty="0">
                        <a:solidFill>
                          <a:srgbClr val="000000"/>
                        </a:solidFill>
                        <a:effectLst/>
                        <a:latin typeface="Calibri"/>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ctr"/>
                      <a:r>
                        <a:rPr lang="es-CO" sz="1200" u="none" strike="noStrike">
                          <a:effectLst/>
                        </a:rPr>
                        <a:t>% PAGADO VS APROPIACIÓN VIGENTE</a:t>
                      </a:r>
                      <a:endParaRPr lang="es-CO" sz="1200" b="0" i="0" u="none" strike="noStrike" dirty="0">
                        <a:solidFill>
                          <a:srgbClr val="000000"/>
                        </a:solidFill>
                        <a:effectLst/>
                        <a:latin typeface="Calibri"/>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extLst>
                  <a:ext uri="{0D108BD9-81ED-4DB2-BD59-A6C34878D82A}">
                    <a16:rowId xmlns:a16="http://schemas.microsoft.com/office/drawing/2014/main" val="10000"/>
                  </a:ext>
                </a:extLst>
              </a:tr>
              <a:tr h="245313">
                <a:tc>
                  <a:txBody>
                    <a:bodyPr/>
                    <a:lstStyle/>
                    <a:p>
                      <a:pPr algn="ctr" fontAlgn="ctr"/>
                      <a:r>
                        <a:rPr lang="es-CO" sz="1050" b="0" u="none" strike="noStrike" dirty="0">
                          <a:effectLst/>
                        </a:rPr>
                        <a:t>ENERO</a:t>
                      </a:r>
                      <a:endParaRPr lang="es-CO" sz="1050" b="0" i="0" u="none" strike="noStrike" dirty="0">
                        <a:solidFill>
                          <a:srgbClr val="000000"/>
                        </a:solidFill>
                        <a:effectLst/>
                        <a:latin typeface="Calibri"/>
                      </a:endParaRPr>
                    </a:p>
                  </a:txBody>
                  <a:tcPr marL="9525" marR="9525" marT="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1.263.760.185.272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272.744.718.895,15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1.701.765.287,00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0,62%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0,13%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45313">
                <a:tc>
                  <a:txBody>
                    <a:bodyPr/>
                    <a:lstStyle/>
                    <a:p>
                      <a:pPr algn="ctr" fontAlgn="ctr"/>
                      <a:r>
                        <a:rPr lang="es-CO" sz="1050" b="0" u="none" strike="noStrike" dirty="0">
                          <a:effectLst/>
                        </a:rPr>
                        <a:t>FEBRERO</a:t>
                      </a:r>
                      <a:endParaRPr lang="es-CO" sz="1050" b="0" i="0" u="none" strike="noStrike" dirty="0">
                        <a:solidFill>
                          <a:srgbClr val="000000"/>
                        </a:solidFill>
                        <a:effectLst/>
                        <a:latin typeface="Calibri"/>
                      </a:endParaRPr>
                    </a:p>
                  </a:txBody>
                  <a:tcPr marL="9525" marR="9525" marT="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1.263.760.185.272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626.037.295.104,41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67.005.602.074,00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10,70%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5,30%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85009">
                <a:tc>
                  <a:txBody>
                    <a:bodyPr/>
                    <a:lstStyle/>
                    <a:p>
                      <a:pPr algn="ctr" fontAlgn="ctr"/>
                      <a:r>
                        <a:rPr lang="es-CO" sz="1050" b="0" u="none" strike="noStrike" dirty="0">
                          <a:effectLst/>
                        </a:rPr>
                        <a:t>MARZO</a:t>
                      </a:r>
                      <a:endParaRPr lang="es-CO" sz="1050" b="0" i="0" u="none" strike="noStrike" dirty="0">
                        <a:solidFill>
                          <a:srgbClr val="000000"/>
                        </a:solidFill>
                        <a:effectLst/>
                        <a:latin typeface="Calibri"/>
                      </a:endParaRPr>
                    </a:p>
                  </a:txBody>
                  <a:tcPr marL="9525" marR="9525" marT="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1.263.760.185.272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634.273.122.528,28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124.699.924.928,00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19,66%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9,87%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85009">
                <a:tc>
                  <a:txBody>
                    <a:bodyPr/>
                    <a:lstStyle/>
                    <a:p>
                      <a:pPr algn="ctr" fontAlgn="ctr"/>
                      <a:r>
                        <a:rPr lang="es-CO" sz="1050" b="0" u="none" strike="noStrike" dirty="0">
                          <a:effectLst/>
                        </a:rPr>
                        <a:t>ABRIL</a:t>
                      </a:r>
                      <a:endParaRPr lang="es-CO" sz="1050" b="0" i="0" u="none" strike="noStrike" dirty="0">
                        <a:solidFill>
                          <a:srgbClr val="000000"/>
                        </a:solidFill>
                        <a:effectLst/>
                        <a:latin typeface="Calibri"/>
                      </a:endParaRPr>
                    </a:p>
                  </a:txBody>
                  <a:tcPr marL="9525" marR="9525" marT="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1.263.760.185.272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679.400.278.189,85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185.686.893.282,00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27,33%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14,69%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85009">
                <a:tc>
                  <a:txBody>
                    <a:bodyPr/>
                    <a:lstStyle/>
                    <a:p>
                      <a:pPr algn="ctr" fontAlgn="ctr"/>
                      <a:r>
                        <a:rPr lang="es-CO" sz="1050" b="0" u="none" strike="noStrike" dirty="0">
                          <a:effectLst/>
                        </a:rPr>
                        <a:t>MAYO</a:t>
                      </a:r>
                      <a:endParaRPr lang="es-CO" sz="1050" b="0" i="0" u="none" strike="noStrike" dirty="0">
                        <a:solidFill>
                          <a:srgbClr val="000000"/>
                        </a:solidFill>
                        <a:effectLst/>
                        <a:latin typeface="Calibri"/>
                      </a:endParaRPr>
                    </a:p>
                  </a:txBody>
                  <a:tcPr marL="9525" marR="9525" marT="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1.263.760.185.272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682.121.519.349,45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218.982.445.630,00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32,10%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17,33%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85009">
                <a:tc>
                  <a:txBody>
                    <a:bodyPr/>
                    <a:lstStyle/>
                    <a:p>
                      <a:pPr algn="ctr" fontAlgn="ctr"/>
                      <a:r>
                        <a:rPr lang="es-CO" sz="1050" b="0" u="none" strike="noStrike" dirty="0">
                          <a:effectLst/>
                        </a:rPr>
                        <a:t>JUNIO</a:t>
                      </a:r>
                      <a:endParaRPr lang="es-CO" sz="1050" b="0" i="0" u="none" strike="noStrike" dirty="0">
                        <a:solidFill>
                          <a:srgbClr val="000000"/>
                        </a:solidFill>
                        <a:effectLst/>
                        <a:latin typeface="Calibri"/>
                      </a:endParaRPr>
                    </a:p>
                  </a:txBody>
                  <a:tcPr marL="9525" marR="9525" marT="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1.263.760.185.272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776.585.978.709,04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290.765.588.760,00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37,44%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23,01%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54463">
                <a:tc>
                  <a:txBody>
                    <a:bodyPr/>
                    <a:lstStyle/>
                    <a:p>
                      <a:pPr algn="ctr" fontAlgn="ctr"/>
                      <a:r>
                        <a:rPr lang="es-CO" sz="1050" b="0" u="none" strike="noStrike" dirty="0">
                          <a:effectLst/>
                        </a:rPr>
                        <a:t>JULIO</a:t>
                      </a:r>
                      <a:endParaRPr lang="es-CO" sz="1050" b="0" i="0" u="none" strike="noStrike" dirty="0">
                        <a:solidFill>
                          <a:srgbClr val="000000"/>
                        </a:solidFill>
                        <a:effectLst/>
                        <a:latin typeface="Calibri"/>
                      </a:endParaRPr>
                    </a:p>
                  </a:txBody>
                  <a:tcPr marL="9525" marR="9525" marT="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1.773.444.885.272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895.168.093.592,47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50%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394.773.360.635,00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44,10%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22,26%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85009">
                <a:tc>
                  <a:txBody>
                    <a:bodyPr/>
                    <a:lstStyle/>
                    <a:p>
                      <a:pPr algn="ctr" fontAlgn="ctr"/>
                      <a:r>
                        <a:rPr lang="es-CO" sz="1050" b="0" u="none" strike="noStrike" dirty="0">
                          <a:effectLst/>
                        </a:rPr>
                        <a:t>AGOSTO</a:t>
                      </a:r>
                      <a:endParaRPr lang="es-CO" sz="1050" b="0" i="0" u="none" strike="noStrike" dirty="0">
                        <a:solidFill>
                          <a:srgbClr val="000000"/>
                        </a:solidFill>
                        <a:effectLst/>
                        <a:latin typeface="Calibri"/>
                      </a:endParaRPr>
                    </a:p>
                  </a:txBody>
                  <a:tcPr marL="9525" marR="9525" marT="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1.773.444.885.272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1.247.758.631.500,08 </a:t>
                      </a:r>
                      <a:endParaRPr lang="es-CO" sz="1000" b="0" i="0" u="none" strike="noStrike" dirty="0">
                        <a:solidFill>
                          <a:srgbClr val="000000"/>
                        </a:solidFill>
                        <a:effectLst/>
                        <a:latin typeface="+mn-lt"/>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485.627.781.593,00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dirty="0">
                          <a:solidFill>
                            <a:srgbClr val="000000"/>
                          </a:solidFill>
                          <a:effectLst/>
                          <a:latin typeface="+mn-lt"/>
                        </a:rPr>
                        <a:t>38,92%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mn-lt"/>
                        </a:rPr>
                        <a:t>27,38%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85009">
                <a:tc>
                  <a:txBody>
                    <a:bodyPr/>
                    <a:lstStyle/>
                    <a:p>
                      <a:pPr marL="0" lvl="0" algn="ctr" defTabSz="914400" rtl="0" eaLnBrk="1" fontAlgn="ctr" latinLnBrk="0" hangingPunct="1">
                        <a:buNone/>
                      </a:pPr>
                      <a:r>
                        <a:rPr lang="es-CO" sz="1050" b="0" u="none" strike="noStrike" kern="1200" noProof="0" dirty="0">
                          <a:solidFill>
                            <a:schemeClr val="dk1"/>
                          </a:solidFill>
                          <a:effectLst/>
                          <a:latin typeface="+mn-lt"/>
                          <a:ea typeface="+mn-ea"/>
                          <a:cs typeface="+mn-cs"/>
                        </a:rPr>
                        <a:t>SEPTIEMBRE</a:t>
                      </a:r>
                    </a:p>
                  </a:txBody>
                  <a:tcPr marL="9524" marR="9524" marT="9524" anchor="ctr">
                    <a:lnL w="38099">
                      <a:solidFill>
                        <a:schemeClr val="bg1"/>
                      </a:solidFill>
                    </a:lnL>
                    <a:lnR w="38099"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099">
                      <a:solidFill>
                        <a:schemeClr val="bg1"/>
                      </a:solidFill>
                    </a:lnB>
                  </a:tcPr>
                </a:tc>
                <a:tc>
                  <a:txBody>
                    <a:bodyPr/>
                    <a:lstStyle/>
                    <a:p>
                      <a:pPr algn="ctr" fontAlgn="ctr"/>
                      <a:r>
                        <a:rPr lang="es-CO" sz="1000" b="0" i="0" u="none" strike="noStrike">
                          <a:solidFill>
                            <a:srgbClr val="000000"/>
                          </a:solidFill>
                          <a:effectLst/>
                          <a:latin typeface="+mn-lt"/>
                        </a:rPr>
                        <a:t>1.773.444.885.272</a:t>
                      </a:r>
                    </a:p>
                  </a:txBody>
                  <a:tcPr marL="9525" marR="9525" marT="9525" marB="0" anchor="ctr">
                    <a:lnL w="38099">
                      <a:solidFill>
                        <a:schemeClr val="bg1"/>
                      </a:solidFill>
                    </a:lnL>
                    <a:lnR w="38099"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099">
                      <a:solidFill>
                        <a:schemeClr val="bg1"/>
                      </a:solidFill>
                    </a:lnB>
                  </a:tcPr>
                </a:tc>
                <a:tc>
                  <a:txBody>
                    <a:bodyPr/>
                    <a:lstStyle/>
                    <a:p>
                      <a:pPr algn="ctr" fontAlgn="ctr"/>
                      <a:r>
                        <a:rPr lang="es-CO" sz="1000" b="0" i="0" u="none" strike="noStrike">
                          <a:solidFill>
                            <a:srgbClr val="000000"/>
                          </a:solidFill>
                          <a:effectLst/>
                          <a:latin typeface="+mn-lt"/>
                        </a:rPr>
                        <a:t>1.302.553.946.631,95 </a:t>
                      </a:r>
                      <a:endParaRPr lang="es-CO" sz="1000" b="0" i="0" u="none" strike="noStrike" dirty="0">
                        <a:solidFill>
                          <a:srgbClr val="000000"/>
                        </a:solidFill>
                        <a:effectLst/>
                        <a:latin typeface="+mn-lt"/>
                      </a:endParaRPr>
                    </a:p>
                  </a:txBody>
                  <a:tcPr marL="9525" marR="9525" marT="9525" marB="0" anchor="ctr">
                    <a:lnL w="38099">
                      <a:solidFill>
                        <a:schemeClr val="bg1"/>
                      </a:solidFill>
                    </a:lnL>
                    <a:lnR w="38099">
                      <a:solidFill>
                        <a:schemeClr val="bg1"/>
                      </a:solidFill>
                    </a:lnR>
                    <a:lnT w="38100" cap="flat" cmpd="sng" algn="ctr">
                      <a:solidFill>
                        <a:schemeClr val="bg1"/>
                      </a:solidFill>
                      <a:prstDash val="solid"/>
                      <a:round/>
                      <a:headEnd type="none" w="med" len="med"/>
                      <a:tailEnd type="none" w="med" len="med"/>
                    </a:lnT>
                    <a:lnB w="38099">
                      <a:solidFill>
                        <a:schemeClr val="bg1"/>
                      </a:solidFill>
                    </a:lnB>
                  </a:tcPr>
                </a:tc>
                <a:tc>
                  <a:txBody>
                    <a:bodyPr/>
                    <a:lstStyle/>
                    <a:p>
                      <a:pPr algn="ctr" fontAlgn="ctr"/>
                      <a:r>
                        <a:rPr lang="es-CO" sz="1000" b="0" i="0" u="none" strike="noStrike">
                          <a:solidFill>
                            <a:srgbClr val="000000"/>
                          </a:solidFill>
                          <a:effectLst/>
                          <a:latin typeface="+mn-lt"/>
                        </a:rPr>
                        <a:t>73%</a:t>
                      </a:r>
                    </a:p>
                  </a:txBody>
                  <a:tcPr marL="9525" marR="9525" marT="9525" marB="0" anchor="ctr">
                    <a:lnL w="38099">
                      <a:solidFill>
                        <a:schemeClr val="bg1"/>
                      </a:solidFill>
                    </a:lnL>
                    <a:lnR w="38099"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099">
                      <a:solidFill>
                        <a:schemeClr val="bg1"/>
                      </a:solidFill>
                    </a:lnB>
                  </a:tcPr>
                </a:tc>
                <a:tc>
                  <a:txBody>
                    <a:bodyPr/>
                    <a:lstStyle/>
                    <a:p>
                      <a:pPr algn="ctr" fontAlgn="b"/>
                      <a:r>
                        <a:rPr lang="es-CO" sz="1100" b="0" i="0" u="none" strike="noStrike" dirty="0">
                          <a:solidFill>
                            <a:srgbClr val="000000"/>
                          </a:solidFill>
                          <a:effectLst/>
                          <a:latin typeface="+mn-lt"/>
                        </a:rPr>
                        <a:t>700.804.780.067</a:t>
                      </a:r>
                    </a:p>
                  </a:txBody>
                  <a:tcPr marL="9525" marR="9525" marT="9525" marB="0" anchor="ctr">
                    <a:lnL w="38099">
                      <a:solidFill>
                        <a:schemeClr val="bg1"/>
                      </a:solidFill>
                    </a:lnL>
                    <a:lnR w="38099">
                      <a:solidFill>
                        <a:schemeClr val="bg1"/>
                      </a:solidFill>
                    </a:lnR>
                    <a:lnT w="38100" cap="flat" cmpd="sng" algn="ctr">
                      <a:solidFill>
                        <a:schemeClr val="bg1"/>
                      </a:solidFill>
                      <a:prstDash val="solid"/>
                      <a:round/>
                      <a:headEnd type="none" w="med" len="med"/>
                      <a:tailEnd type="none" w="med" len="med"/>
                    </a:lnT>
                    <a:lnB w="38099">
                      <a:solidFill>
                        <a:schemeClr val="bg1"/>
                      </a:solidFill>
                    </a:lnB>
                  </a:tcPr>
                </a:tc>
                <a:tc>
                  <a:txBody>
                    <a:bodyPr/>
                    <a:lstStyle/>
                    <a:p>
                      <a:pPr algn="ctr" fontAlgn="ctr"/>
                      <a:r>
                        <a:rPr lang="es-CO" sz="1000" b="0" i="0" u="none" strike="noStrike" dirty="0">
                          <a:solidFill>
                            <a:srgbClr val="000000"/>
                          </a:solidFill>
                          <a:effectLst/>
                          <a:latin typeface="+mn-lt"/>
                        </a:rPr>
                        <a:t>53,8%</a:t>
                      </a:r>
                    </a:p>
                  </a:txBody>
                  <a:tcPr marL="9525" marR="9525" marT="9525" marB="0" anchor="ctr">
                    <a:lnL w="38099" cap="flat" cmpd="sng" algn="ctr">
                      <a:solidFill>
                        <a:schemeClr val="bg1"/>
                      </a:solidFill>
                      <a:prstDash val="solid"/>
                      <a:round/>
                      <a:headEnd type="none" w="med" len="med"/>
                      <a:tailEnd type="none" w="med" len="med"/>
                    </a:lnL>
                    <a:lnR w="38099">
                      <a:solidFill>
                        <a:schemeClr val="bg1"/>
                      </a:solidFill>
                    </a:lnR>
                    <a:lnT w="38100" cap="flat" cmpd="sng" algn="ctr">
                      <a:solidFill>
                        <a:schemeClr val="bg1"/>
                      </a:solidFill>
                      <a:prstDash val="solid"/>
                      <a:round/>
                      <a:headEnd type="none" w="med" len="med"/>
                      <a:tailEnd type="none" w="med" len="med"/>
                    </a:lnT>
                    <a:lnB w="38099">
                      <a:solidFill>
                        <a:schemeClr val="bg1"/>
                      </a:solidFill>
                    </a:lnB>
                  </a:tcPr>
                </a:tc>
                <a:tc>
                  <a:txBody>
                    <a:bodyPr/>
                    <a:lstStyle/>
                    <a:p>
                      <a:pPr algn="ctr" fontAlgn="ctr"/>
                      <a:r>
                        <a:rPr lang="es-CO" sz="1000" b="0" i="0" u="none" strike="noStrike" dirty="0">
                          <a:solidFill>
                            <a:srgbClr val="000000"/>
                          </a:solidFill>
                          <a:effectLst/>
                          <a:latin typeface="+mn-lt"/>
                        </a:rPr>
                        <a:t>39,52%</a:t>
                      </a:r>
                    </a:p>
                  </a:txBody>
                  <a:tcPr marL="9525" marR="9525" marT="9525" marB="0" anchor="ctr">
                    <a:lnL w="38099" cap="flat" cmpd="sng" algn="ctr">
                      <a:solidFill>
                        <a:schemeClr val="bg1"/>
                      </a:solidFill>
                      <a:prstDash val="solid"/>
                      <a:round/>
                      <a:headEnd type="none" w="med" len="med"/>
                      <a:tailEnd type="none" w="med" len="med"/>
                    </a:lnL>
                    <a:lnR w="38099">
                      <a:solidFill>
                        <a:schemeClr val="bg1"/>
                      </a:solidFill>
                    </a:lnR>
                    <a:lnT w="38100" cap="flat" cmpd="sng" algn="ctr">
                      <a:solidFill>
                        <a:schemeClr val="bg1"/>
                      </a:solidFill>
                      <a:prstDash val="solid"/>
                      <a:round/>
                      <a:headEnd type="none" w="med" len="med"/>
                      <a:tailEnd type="none" w="med" len="med"/>
                    </a:lnT>
                    <a:lnB w="38099">
                      <a:solidFill>
                        <a:schemeClr val="bg1"/>
                      </a:solidFill>
                    </a:lnB>
                  </a:tcPr>
                </a:tc>
                <a:extLst>
                  <a:ext uri="{0D108BD9-81ED-4DB2-BD59-A6C34878D82A}">
                    <a16:rowId xmlns:a16="http://schemas.microsoft.com/office/drawing/2014/main" val="2832173211"/>
                  </a:ext>
                </a:extLst>
              </a:tr>
            </a:tbl>
          </a:graphicData>
        </a:graphic>
      </p:graphicFrame>
      <p:graphicFrame>
        <p:nvGraphicFramePr>
          <p:cNvPr id="6" name="Tabla 5">
            <a:extLst>
              <a:ext uri="{FF2B5EF4-FFF2-40B4-BE49-F238E27FC236}">
                <a16:creationId xmlns:a16="http://schemas.microsoft.com/office/drawing/2014/main" id="{AC47CC91-16D8-E7F7-5A40-E720280D9ADE}"/>
              </a:ext>
            </a:extLst>
          </p:cNvPr>
          <p:cNvGraphicFramePr>
            <a:graphicFrameLocks noGrp="1"/>
          </p:cNvGraphicFramePr>
          <p:nvPr/>
        </p:nvGraphicFramePr>
        <p:xfrm>
          <a:off x="6426701" y="4062420"/>
          <a:ext cx="4622299" cy="2488053"/>
        </p:xfrm>
        <a:graphic>
          <a:graphicData uri="http://schemas.openxmlformats.org/drawingml/2006/table">
            <a:tbl>
              <a:tblPr firstRow="1" lastRow="1" bandRow="1">
                <a:tableStyleId>{EB9631B5-78F2-41C9-869B-9F39066F8104}</a:tableStyleId>
              </a:tblPr>
              <a:tblGrid>
                <a:gridCol w="1565259">
                  <a:extLst>
                    <a:ext uri="{9D8B030D-6E8A-4147-A177-3AD203B41FA5}">
                      <a16:colId xmlns:a16="http://schemas.microsoft.com/office/drawing/2014/main" val="1304415680"/>
                    </a:ext>
                  </a:extLst>
                </a:gridCol>
                <a:gridCol w="1580107">
                  <a:extLst>
                    <a:ext uri="{9D8B030D-6E8A-4147-A177-3AD203B41FA5}">
                      <a16:colId xmlns:a16="http://schemas.microsoft.com/office/drawing/2014/main" val="690837494"/>
                    </a:ext>
                  </a:extLst>
                </a:gridCol>
                <a:gridCol w="1476933">
                  <a:extLst>
                    <a:ext uri="{9D8B030D-6E8A-4147-A177-3AD203B41FA5}">
                      <a16:colId xmlns:a16="http://schemas.microsoft.com/office/drawing/2014/main" val="2982894443"/>
                    </a:ext>
                  </a:extLst>
                </a:gridCol>
              </a:tblGrid>
              <a:tr h="359575">
                <a:tc>
                  <a:txBody>
                    <a:bodyPr/>
                    <a:lstStyle/>
                    <a:p>
                      <a:pPr algn="ctr" fontAlgn="b"/>
                      <a:r>
                        <a:rPr lang="es-ES" sz="1050" dirty="0">
                          <a:effectLst/>
                        </a:rPr>
                        <a:t>MES</a:t>
                      </a:r>
                    </a:p>
                  </a:txBody>
                  <a:tcPr marL="9525" marR="9525" marT="9525" anchor="ctr">
                    <a:solidFill>
                      <a:srgbClr val="C49E41"/>
                    </a:solidFill>
                  </a:tcPr>
                </a:tc>
                <a:tc>
                  <a:txBody>
                    <a:bodyPr/>
                    <a:lstStyle/>
                    <a:p>
                      <a:pPr algn="ctr" fontAlgn="b"/>
                      <a:r>
                        <a:rPr lang="es-ES" sz="1050" dirty="0">
                          <a:effectLst/>
                        </a:rPr>
                        <a:t>VALOR PAGADO</a:t>
                      </a:r>
                    </a:p>
                  </a:txBody>
                  <a:tcPr marL="9525" marR="9525" marT="9525" anchor="ctr">
                    <a:solidFill>
                      <a:srgbClr val="C49E41"/>
                    </a:solidFill>
                  </a:tcPr>
                </a:tc>
                <a:tc>
                  <a:txBody>
                    <a:bodyPr/>
                    <a:lstStyle/>
                    <a:p>
                      <a:pPr algn="ctr" fontAlgn="b"/>
                      <a:r>
                        <a:rPr lang="es-ES" sz="1050">
                          <a:effectLst/>
                        </a:rPr>
                        <a:t>% VALOR PAGADO vs VIGENTE</a:t>
                      </a:r>
                      <a:endParaRPr lang="es-ES" sz="1050" dirty="0">
                        <a:effectLst/>
                      </a:endParaRPr>
                    </a:p>
                  </a:txBody>
                  <a:tcPr marL="9525" marR="9525" marT="9525" anchor="ctr">
                    <a:solidFill>
                      <a:srgbClr val="C49E41"/>
                    </a:solidFill>
                  </a:tcPr>
                </a:tc>
                <a:extLst>
                  <a:ext uri="{0D108BD9-81ED-4DB2-BD59-A6C34878D82A}">
                    <a16:rowId xmlns:a16="http://schemas.microsoft.com/office/drawing/2014/main" val="3254812798"/>
                  </a:ext>
                </a:extLst>
              </a:tr>
              <a:tr h="205221">
                <a:tc>
                  <a:txBody>
                    <a:bodyPr/>
                    <a:lstStyle/>
                    <a:p>
                      <a:pPr algn="ctr" fontAlgn="ctr"/>
                      <a:r>
                        <a:rPr lang="es-ES" sz="1000" dirty="0">
                          <a:effectLst/>
                          <a:latin typeface="+mj-lt"/>
                        </a:rPr>
                        <a:t>ENERO</a:t>
                      </a:r>
                    </a:p>
                  </a:txBody>
                  <a:tcPr marL="9525" marR="9525" marT="9525" anchor="ctr"/>
                </a:tc>
                <a:tc>
                  <a:txBody>
                    <a:bodyPr/>
                    <a:lstStyle/>
                    <a:p>
                      <a:pPr algn="r" fontAlgn="b"/>
                      <a:r>
                        <a:rPr lang="es-ES" sz="1000" kern="1200" dirty="0">
                          <a:solidFill>
                            <a:schemeClr val="tx1"/>
                          </a:solidFill>
                          <a:effectLst/>
                          <a:latin typeface="+mj-lt"/>
                          <a:ea typeface="+mn-ea"/>
                          <a:cs typeface="+mn-cs"/>
                        </a:rPr>
                        <a:t>1.701.765.287 </a:t>
                      </a:r>
                    </a:p>
                  </a:txBody>
                  <a:tcPr marL="9525" marR="9525" marT="9525" anchor="b"/>
                </a:tc>
                <a:tc>
                  <a:txBody>
                    <a:bodyPr/>
                    <a:lstStyle/>
                    <a:p>
                      <a:pPr algn="ctr" fontAlgn="b"/>
                      <a:r>
                        <a:rPr lang="es-ES" sz="1000" kern="1200" dirty="0">
                          <a:solidFill>
                            <a:schemeClr val="tx1"/>
                          </a:solidFill>
                          <a:effectLst/>
                          <a:latin typeface="+mj-lt"/>
                          <a:ea typeface="+mn-ea"/>
                          <a:cs typeface="+mn-cs"/>
                        </a:rPr>
                        <a:t>0,14%</a:t>
                      </a:r>
                    </a:p>
                  </a:txBody>
                  <a:tcPr marL="9525" marR="9525" marT="9525" anchor="ctr"/>
                </a:tc>
                <a:extLst>
                  <a:ext uri="{0D108BD9-81ED-4DB2-BD59-A6C34878D82A}">
                    <a16:rowId xmlns:a16="http://schemas.microsoft.com/office/drawing/2014/main" val="1448996528"/>
                  </a:ext>
                </a:extLst>
              </a:tr>
              <a:tr h="205221">
                <a:tc>
                  <a:txBody>
                    <a:bodyPr/>
                    <a:lstStyle/>
                    <a:p>
                      <a:pPr algn="ctr" fontAlgn="ctr"/>
                      <a:r>
                        <a:rPr lang="es-ES" sz="1000" dirty="0">
                          <a:effectLst/>
                          <a:latin typeface="+mj-lt"/>
                        </a:rPr>
                        <a:t>FEBRERO</a:t>
                      </a:r>
                    </a:p>
                  </a:txBody>
                  <a:tcPr marL="9525" marR="9525" marT="9525" anchor="ctr"/>
                </a:tc>
                <a:tc>
                  <a:txBody>
                    <a:bodyPr/>
                    <a:lstStyle/>
                    <a:p>
                      <a:pPr algn="r" fontAlgn="b"/>
                      <a:r>
                        <a:rPr lang="es-ES" sz="1000" kern="1200" dirty="0">
                          <a:solidFill>
                            <a:schemeClr val="tx1"/>
                          </a:solidFill>
                          <a:effectLst/>
                          <a:latin typeface="+mj-lt"/>
                          <a:ea typeface="+mn-ea"/>
                          <a:cs typeface="+mn-cs"/>
                        </a:rPr>
                        <a:t>65.303.836.787 </a:t>
                      </a:r>
                    </a:p>
                  </a:txBody>
                  <a:tcPr marL="9525" marR="9525" marT="9525" anchor="b"/>
                </a:tc>
                <a:tc>
                  <a:txBody>
                    <a:bodyPr/>
                    <a:lstStyle/>
                    <a:p>
                      <a:pPr algn="ctr" fontAlgn="b"/>
                      <a:r>
                        <a:rPr lang="es-ES" sz="1000" kern="1200" dirty="0">
                          <a:solidFill>
                            <a:schemeClr val="tx1"/>
                          </a:solidFill>
                          <a:effectLst/>
                          <a:latin typeface="+mj-lt"/>
                          <a:ea typeface="+mn-ea"/>
                          <a:cs typeface="+mn-cs"/>
                        </a:rPr>
                        <a:t>5,17%</a:t>
                      </a:r>
                    </a:p>
                  </a:txBody>
                  <a:tcPr marL="9525" marR="9525" marT="9525" anchor="ctr"/>
                </a:tc>
                <a:extLst>
                  <a:ext uri="{0D108BD9-81ED-4DB2-BD59-A6C34878D82A}">
                    <a16:rowId xmlns:a16="http://schemas.microsoft.com/office/drawing/2014/main" val="4222907268"/>
                  </a:ext>
                </a:extLst>
              </a:tr>
              <a:tr h="205221">
                <a:tc>
                  <a:txBody>
                    <a:bodyPr/>
                    <a:lstStyle/>
                    <a:p>
                      <a:pPr algn="ctr" fontAlgn="ctr"/>
                      <a:r>
                        <a:rPr lang="es-ES" sz="1000" dirty="0">
                          <a:effectLst/>
                          <a:latin typeface="+mj-lt"/>
                        </a:rPr>
                        <a:t>MARZO</a:t>
                      </a:r>
                    </a:p>
                  </a:txBody>
                  <a:tcPr marL="9525" marR="9525" marT="9525" anchor="ctr"/>
                </a:tc>
                <a:tc>
                  <a:txBody>
                    <a:bodyPr/>
                    <a:lstStyle/>
                    <a:p>
                      <a:pPr algn="r" fontAlgn="b"/>
                      <a:r>
                        <a:rPr lang="es-ES" sz="1000" kern="1200" dirty="0">
                          <a:solidFill>
                            <a:schemeClr val="tx1"/>
                          </a:solidFill>
                          <a:effectLst/>
                          <a:latin typeface="+mj-lt"/>
                          <a:ea typeface="+mn-ea"/>
                          <a:cs typeface="+mn-cs"/>
                        </a:rPr>
                        <a:t>57.694.322.854 </a:t>
                      </a:r>
                    </a:p>
                  </a:txBody>
                  <a:tcPr marL="9525" marR="9525" marT="9525" anchor="b"/>
                </a:tc>
                <a:tc>
                  <a:txBody>
                    <a:bodyPr/>
                    <a:lstStyle/>
                    <a:p>
                      <a:pPr algn="ctr" fontAlgn="b"/>
                      <a:r>
                        <a:rPr lang="es-ES" sz="1000" kern="1200" dirty="0">
                          <a:solidFill>
                            <a:schemeClr val="tx1"/>
                          </a:solidFill>
                          <a:effectLst/>
                          <a:latin typeface="+mj-lt"/>
                          <a:ea typeface="+mn-ea"/>
                          <a:cs typeface="+mn-cs"/>
                        </a:rPr>
                        <a:t>4,57%</a:t>
                      </a:r>
                    </a:p>
                  </a:txBody>
                  <a:tcPr marL="9525" marR="9525" marT="9525" anchor="ctr"/>
                </a:tc>
                <a:extLst>
                  <a:ext uri="{0D108BD9-81ED-4DB2-BD59-A6C34878D82A}">
                    <a16:rowId xmlns:a16="http://schemas.microsoft.com/office/drawing/2014/main" val="4255827958"/>
                  </a:ext>
                </a:extLst>
              </a:tr>
              <a:tr h="205221">
                <a:tc>
                  <a:txBody>
                    <a:bodyPr/>
                    <a:lstStyle/>
                    <a:p>
                      <a:pPr algn="ctr" fontAlgn="ctr"/>
                      <a:r>
                        <a:rPr lang="es-ES" sz="1000" dirty="0">
                          <a:effectLst/>
                          <a:latin typeface="+mj-lt"/>
                        </a:rPr>
                        <a:t>ABRIL</a:t>
                      </a:r>
                    </a:p>
                  </a:txBody>
                  <a:tcPr marL="9525" marR="9525" marT="9525" anchor="ctr"/>
                </a:tc>
                <a:tc>
                  <a:txBody>
                    <a:bodyPr/>
                    <a:lstStyle/>
                    <a:p>
                      <a:pPr algn="r" fontAlgn="b"/>
                      <a:r>
                        <a:rPr lang="es-ES" sz="1000" kern="1200" dirty="0">
                          <a:solidFill>
                            <a:schemeClr val="tx1"/>
                          </a:solidFill>
                          <a:effectLst/>
                          <a:latin typeface="+mj-lt"/>
                          <a:ea typeface="+mn-ea"/>
                          <a:cs typeface="+mn-cs"/>
                        </a:rPr>
                        <a:t>60.986.968.354 </a:t>
                      </a:r>
                    </a:p>
                  </a:txBody>
                  <a:tcPr marL="9525" marR="9525" marT="9525" anchor="b"/>
                </a:tc>
                <a:tc>
                  <a:txBody>
                    <a:bodyPr/>
                    <a:lstStyle/>
                    <a:p>
                      <a:pPr algn="ctr" fontAlgn="b"/>
                      <a:r>
                        <a:rPr lang="es-ES" sz="1000" kern="1200" dirty="0">
                          <a:solidFill>
                            <a:schemeClr val="tx1"/>
                          </a:solidFill>
                          <a:effectLst/>
                          <a:latin typeface="+mj-lt"/>
                          <a:ea typeface="+mn-ea"/>
                          <a:cs typeface="+mn-cs"/>
                        </a:rPr>
                        <a:t>4,83%</a:t>
                      </a:r>
                    </a:p>
                  </a:txBody>
                  <a:tcPr marL="9525" marR="9525" marT="9525" anchor="ctr"/>
                </a:tc>
                <a:extLst>
                  <a:ext uri="{0D108BD9-81ED-4DB2-BD59-A6C34878D82A}">
                    <a16:rowId xmlns:a16="http://schemas.microsoft.com/office/drawing/2014/main" val="1964134727"/>
                  </a:ext>
                </a:extLst>
              </a:tr>
              <a:tr h="205221">
                <a:tc>
                  <a:txBody>
                    <a:bodyPr/>
                    <a:lstStyle/>
                    <a:p>
                      <a:pPr algn="ctr" fontAlgn="ctr"/>
                      <a:r>
                        <a:rPr lang="es-ES" sz="1000" dirty="0">
                          <a:effectLst/>
                          <a:latin typeface="+mj-lt"/>
                        </a:rPr>
                        <a:t>MAYO</a:t>
                      </a:r>
                    </a:p>
                  </a:txBody>
                  <a:tcPr marL="9525" marR="9525" marT="9525" anchor="ctr"/>
                </a:tc>
                <a:tc>
                  <a:txBody>
                    <a:bodyPr/>
                    <a:lstStyle/>
                    <a:p>
                      <a:pPr algn="r" fontAlgn="b"/>
                      <a:r>
                        <a:rPr lang="es-ES" sz="1000" kern="1200" dirty="0">
                          <a:solidFill>
                            <a:schemeClr val="tx1"/>
                          </a:solidFill>
                          <a:effectLst/>
                          <a:latin typeface="+mj-lt"/>
                          <a:ea typeface="+mn-ea"/>
                          <a:cs typeface="+mn-cs"/>
                        </a:rPr>
                        <a:t>33.295.552.348 </a:t>
                      </a:r>
                    </a:p>
                  </a:txBody>
                  <a:tcPr marL="9525" marR="9525" marT="9525" anchor="b"/>
                </a:tc>
                <a:tc>
                  <a:txBody>
                    <a:bodyPr/>
                    <a:lstStyle/>
                    <a:p>
                      <a:pPr algn="ctr" fontAlgn="b"/>
                      <a:r>
                        <a:rPr lang="es-ES" sz="1000" kern="1200" dirty="0">
                          <a:solidFill>
                            <a:schemeClr val="tx1"/>
                          </a:solidFill>
                          <a:effectLst/>
                          <a:latin typeface="+mj-lt"/>
                          <a:ea typeface="+mn-ea"/>
                          <a:cs typeface="+mn-cs"/>
                        </a:rPr>
                        <a:t>2,63%</a:t>
                      </a:r>
                    </a:p>
                  </a:txBody>
                  <a:tcPr marL="9525" marR="9525" marT="9525" anchor="ctr"/>
                </a:tc>
                <a:extLst>
                  <a:ext uri="{0D108BD9-81ED-4DB2-BD59-A6C34878D82A}">
                    <a16:rowId xmlns:a16="http://schemas.microsoft.com/office/drawing/2014/main" val="1525369924"/>
                  </a:ext>
                </a:extLst>
              </a:tr>
              <a:tr h="205221">
                <a:tc>
                  <a:txBody>
                    <a:bodyPr/>
                    <a:lstStyle/>
                    <a:p>
                      <a:pPr algn="ctr" fontAlgn="ctr"/>
                      <a:r>
                        <a:rPr lang="es-ES" sz="1000" dirty="0">
                          <a:effectLst/>
                          <a:latin typeface="+mj-lt"/>
                        </a:rPr>
                        <a:t>JUNIO</a:t>
                      </a:r>
                    </a:p>
                  </a:txBody>
                  <a:tcPr marL="9525" marR="9525" marT="9525" anchor="ctr"/>
                </a:tc>
                <a:tc>
                  <a:txBody>
                    <a:bodyPr/>
                    <a:lstStyle/>
                    <a:p>
                      <a:pPr algn="r" fontAlgn="b"/>
                      <a:r>
                        <a:rPr lang="es-ES" sz="1000" kern="1200" dirty="0">
                          <a:solidFill>
                            <a:schemeClr val="tx1"/>
                          </a:solidFill>
                          <a:effectLst/>
                          <a:latin typeface="+mj-lt"/>
                          <a:ea typeface="+mn-ea"/>
                          <a:cs typeface="+mn-cs"/>
                        </a:rPr>
                        <a:t>71.783.143.130 </a:t>
                      </a:r>
                    </a:p>
                  </a:txBody>
                  <a:tcPr marL="9525" marR="9525" marT="9525" anchor="b"/>
                </a:tc>
                <a:tc>
                  <a:txBody>
                    <a:bodyPr/>
                    <a:lstStyle/>
                    <a:p>
                      <a:pPr algn="ctr" fontAlgn="b"/>
                      <a:r>
                        <a:rPr lang="es-ES" sz="1000" kern="1200" dirty="0">
                          <a:solidFill>
                            <a:schemeClr val="tx1"/>
                          </a:solidFill>
                          <a:effectLst/>
                          <a:latin typeface="+mj-lt"/>
                          <a:ea typeface="+mn-ea"/>
                          <a:cs typeface="+mn-cs"/>
                        </a:rPr>
                        <a:t>5,68%</a:t>
                      </a:r>
                    </a:p>
                  </a:txBody>
                  <a:tcPr marL="9525" marR="9525" marT="9525" anchor="ctr"/>
                </a:tc>
                <a:extLst>
                  <a:ext uri="{0D108BD9-81ED-4DB2-BD59-A6C34878D82A}">
                    <a16:rowId xmlns:a16="http://schemas.microsoft.com/office/drawing/2014/main" val="3353866105"/>
                  </a:ext>
                </a:extLst>
              </a:tr>
              <a:tr h="205221">
                <a:tc>
                  <a:txBody>
                    <a:bodyPr/>
                    <a:lstStyle/>
                    <a:p>
                      <a:pPr algn="ctr" fontAlgn="ctr"/>
                      <a:r>
                        <a:rPr lang="es-ES" sz="1000" dirty="0">
                          <a:effectLst/>
                          <a:latin typeface="+mj-lt"/>
                        </a:rPr>
                        <a:t>JULIO</a:t>
                      </a:r>
                    </a:p>
                  </a:txBody>
                  <a:tcPr marL="9525" marR="9525" marT="9525" anchor="ctr"/>
                </a:tc>
                <a:tc>
                  <a:txBody>
                    <a:bodyPr/>
                    <a:lstStyle/>
                    <a:p>
                      <a:pPr algn="r" fontAlgn="b"/>
                      <a:r>
                        <a:rPr lang="es-ES" sz="1000" kern="1200" dirty="0">
                          <a:solidFill>
                            <a:schemeClr val="tx1"/>
                          </a:solidFill>
                          <a:effectLst/>
                          <a:latin typeface="+mj-lt"/>
                          <a:ea typeface="+mn-ea"/>
                          <a:cs typeface="+mn-cs"/>
                        </a:rPr>
                        <a:t>104.007.771.875 </a:t>
                      </a:r>
                    </a:p>
                  </a:txBody>
                  <a:tcPr marL="9525" marR="9525" marT="9525" anchor="b"/>
                </a:tc>
                <a:tc>
                  <a:txBody>
                    <a:bodyPr/>
                    <a:lstStyle/>
                    <a:p>
                      <a:pPr algn="ctr" fontAlgn="b"/>
                      <a:r>
                        <a:rPr lang="es-ES" sz="1000" kern="1200" dirty="0">
                          <a:solidFill>
                            <a:schemeClr val="tx1"/>
                          </a:solidFill>
                          <a:effectLst/>
                          <a:latin typeface="+mj-lt"/>
                          <a:ea typeface="+mn-ea"/>
                          <a:cs typeface="+mn-cs"/>
                        </a:rPr>
                        <a:t>5,87%</a:t>
                      </a:r>
                    </a:p>
                  </a:txBody>
                  <a:tcPr marL="9525" marR="9525" marT="9525" anchor="ctr"/>
                </a:tc>
                <a:extLst>
                  <a:ext uri="{0D108BD9-81ED-4DB2-BD59-A6C34878D82A}">
                    <a16:rowId xmlns:a16="http://schemas.microsoft.com/office/drawing/2014/main" val="2867251815"/>
                  </a:ext>
                </a:extLst>
              </a:tr>
              <a:tr h="205221">
                <a:tc>
                  <a:txBody>
                    <a:bodyPr/>
                    <a:lstStyle/>
                    <a:p>
                      <a:pPr algn="ctr" fontAlgn="ctr"/>
                      <a:r>
                        <a:rPr lang="es-ES" sz="1000" dirty="0">
                          <a:effectLst/>
                          <a:latin typeface="+mj-lt"/>
                        </a:rPr>
                        <a:t>AGOSTO</a:t>
                      </a:r>
                    </a:p>
                  </a:txBody>
                  <a:tcPr marL="9525" marR="9525" marT="9525" anchor="ctr"/>
                </a:tc>
                <a:tc>
                  <a:txBody>
                    <a:bodyPr/>
                    <a:lstStyle/>
                    <a:p>
                      <a:pPr algn="r" fontAlgn="b"/>
                      <a:r>
                        <a:rPr lang="es-ES" sz="1000" kern="1200" dirty="0">
                          <a:solidFill>
                            <a:schemeClr val="tx1"/>
                          </a:solidFill>
                          <a:effectLst/>
                          <a:latin typeface="+mj-lt"/>
                          <a:ea typeface="+mn-ea"/>
                          <a:cs typeface="+mn-cs"/>
                        </a:rPr>
                        <a:t>90.843.105.637,57 </a:t>
                      </a:r>
                    </a:p>
                  </a:txBody>
                  <a:tcPr marL="9525" marR="9525" marT="9525" anchor="b"/>
                </a:tc>
                <a:tc>
                  <a:txBody>
                    <a:bodyPr/>
                    <a:lstStyle/>
                    <a:p>
                      <a:pPr algn="ctr" fontAlgn="b"/>
                      <a:r>
                        <a:rPr lang="es-ES" sz="1000" kern="1200" dirty="0">
                          <a:solidFill>
                            <a:schemeClr val="tx1"/>
                          </a:solidFill>
                          <a:effectLst/>
                          <a:latin typeface="+mj-lt"/>
                          <a:ea typeface="+mn-ea"/>
                          <a:cs typeface="+mn-cs"/>
                        </a:rPr>
                        <a:t>5,12%</a:t>
                      </a:r>
                    </a:p>
                  </a:txBody>
                  <a:tcPr marL="9525" marR="9525" marT="9525" anchor="ctr"/>
                </a:tc>
                <a:extLst>
                  <a:ext uri="{0D108BD9-81ED-4DB2-BD59-A6C34878D82A}">
                    <a16:rowId xmlns:a16="http://schemas.microsoft.com/office/drawing/2014/main" val="499268361"/>
                  </a:ext>
                </a:extLst>
              </a:tr>
              <a:tr h="243963">
                <a:tc>
                  <a:txBody>
                    <a:bodyPr/>
                    <a:lstStyle/>
                    <a:p>
                      <a:pPr algn="ctr" fontAlgn="ctr"/>
                      <a:r>
                        <a:rPr lang="es-ES" sz="1000" dirty="0">
                          <a:effectLst/>
                          <a:latin typeface="+mj-lt"/>
                        </a:rPr>
                        <a:t>SEPTIEMBRE</a:t>
                      </a:r>
                    </a:p>
                  </a:txBody>
                  <a:tcPr marL="9525" marR="9525" marT="9525" anchor="ctr"/>
                </a:tc>
                <a:tc>
                  <a:txBody>
                    <a:bodyPr/>
                    <a:lstStyle/>
                    <a:p>
                      <a:pPr algn="r" fontAlgn="b"/>
                      <a:r>
                        <a:rPr lang="es-ES" sz="1000" kern="1200" dirty="0">
                          <a:solidFill>
                            <a:schemeClr val="tx1"/>
                          </a:solidFill>
                          <a:effectLst/>
                          <a:latin typeface="+mj-lt"/>
                          <a:ea typeface="+mn-ea"/>
                          <a:cs typeface="+mn-cs"/>
                        </a:rPr>
                        <a:t>215.188.313.794,80 </a:t>
                      </a:r>
                    </a:p>
                  </a:txBody>
                  <a:tcPr marL="9525" marR="9525" marT="9525" anchor="b"/>
                </a:tc>
                <a:tc>
                  <a:txBody>
                    <a:bodyPr/>
                    <a:lstStyle/>
                    <a:p>
                      <a:pPr algn="ctr" fontAlgn="b"/>
                      <a:r>
                        <a:rPr lang="es-ES" sz="1000" kern="1200" dirty="0">
                          <a:solidFill>
                            <a:schemeClr val="tx1"/>
                          </a:solidFill>
                          <a:effectLst/>
                          <a:latin typeface="+mj-lt"/>
                          <a:ea typeface="+mn-ea"/>
                          <a:cs typeface="+mn-cs"/>
                        </a:rPr>
                        <a:t>12,13%</a:t>
                      </a:r>
                    </a:p>
                  </a:txBody>
                  <a:tcPr marL="9525" marR="9525" marT="9525" anchor="ctr"/>
                </a:tc>
                <a:extLst>
                  <a:ext uri="{0D108BD9-81ED-4DB2-BD59-A6C34878D82A}">
                    <a16:rowId xmlns:a16="http://schemas.microsoft.com/office/drawing/2014/main" val="2782188418"/>
                  </a:ext>
                </a:extLst>
              </a:tr>
              <a:tr h="191189">
                <a:tc>
                  <a:txBody>
                    <a:bodyPr/>
                    <a:lstStyle/>
                    <a:p>
                      <a:pPr marL="0" algn="ctr" defTabSz="914400" rtl="0" eaLnBrk="1" fontAlgn="ctr" latinLnBrk="0" hangingPunct="1"/>
                      <a:r>
                        <a:rPr lang="es-ES" sz="1000" b="1" kern="1200" dirty="0">
                          <a:solidFill>
                            <a:schemeClr val="bg1"/>
                          </a:solidFill>
                          <a:effectLst/>
                          <a:latin typeface="+mj-lt"/>
                          <a:ea typeface="+mn-ea"/>
                          <a:cs typeface="+mn-cs"/>
                        </a:rPr>
                        <a:t>TOTAL</a:t>
                      </a:r>
                    </a:p>
                  </a:txBody>
                  <a:tcPr marL="9525" marR="9525" marT="9525" anchor="ctr">
                    <a:solidFill>
                      <a:srgbClr val="C49E41"/>
                    </a:solidFill>
                  </a:tcPr>
                </a:tc>
                <a:tc>
                  <a:txBody>
                    <a:bodyPr/>
                    <a:lstStyle/>
                    <a:p>
                      <a:pPr algn="r" fontAlgn="b"/>
                      <a:r>
                        <a:rPr lang="es-CO" sz="1100" b="1" i="0" u="none" strike="noStrike" dirty="0">
                          <a:solidFill>
                            <a:schemeClr val="bg1"/>
                          </a:solidFill>
                          <a:effectLst/>
                          <a:latin typeface="+mn-lt"/>
                        </a:rPr>
                        <a:t>700.804.780.067</a:t>
                      </a:r>
                    </a:p>
                  </a:txBody>
                  <a:tcPr marL="9525" marR="9525" marT="9525" marB="0" anchor="ctr">
                    <a:solidFill>
                      <a:srgbClr val="C49E41"/>
                    </a:solidFill>
                  </a:tcPr>
                </a:tc>
                <a:tc>
                  <a:txBody>
                    <a:bodyPr/>
                    <a:lstStyle/>
                    <a:p>
                      <a:pPr marL="0" algn="ctr" defTabSz="914400" rtl="0" eaLnBrk="1" fontAlgn="ctr" latinLnBrk="0" hangingPunct="1"/>
                      <a:endParaRPr lang="es-ES" sz="1000" b="1" kern="1200" dirty="0">
                        <a:solidFill>
                          <a:schemeClr val="bg1"/>
                        </a:solidFill>
                        <a:effectLst/>
                        <a:latin typeface="+mj-lt"/>
                        <a:ea typeface="+mn-ea"/>
                        <a:cs typeface="+mn-cs"/>
                      </a:endParaRPr>
                    </a:p>
                  </a:txBody>
                  <a:tcPr marL="9525" marR="9525" marT="9525" anchor="ctr">
                    <a:solidFill>
                      <a:srgbClr val="C49E41"/>
                    </a:solidFill>
                  </a:tcPr>
                </a:tc>
                <a:extLst>
                  <a:ext uri="{0D108BD9-81ED-4DB2-BD59-A6C34878D82A}">
                    <a16:rowId xmlns:a16="http://schemas.microsoft.com/office/drawing/2014/main" val="782914960"/>
                  </a:ext>
                </a:extLst>
              </a:tr>
            </a:tbl>
          </a:graphicData>
        </a:graphic>
      </p:graphicFrame>
      <p:graphicFrame>
        <p:nvGraphicFramePr>
          <p:cNvPr id="3" name="Tabla 2"/>
          <p:cNvGraphicFramePr>
            <a:graphicFrameLocks noGrp="1"/>
          </p:cNvGraphicFramePr>
          <p:nvPr/>
        </p:nvGraphicFramePr>
        <p:xfrm>
          <a:off x="514351" y="4221128"/>
          <a:ext cx="4457700" cy="2275215"/>
        </p:xfrm>
        <a:graphic>
          <a:graphicData uri="http://schemas.openxmlformats.org/drawingml/2006/table">
            <a:tbl>
              <a:tblPr firstRow="1" lastRow="1" bandRow="1">
                <a:tableStyleId>{EB9631B5-78F2-41C9-869B-9F39066F8104}</a:tableStyleId>
              </a:tblPr>
              <a:tblGrid>
                <a:gridCol w="1345242">
                  <a:extLst>
                    <a:ext uri="{9D8B030D-6E8A-4147-A177-3AD203B41FA5}">
                      <a16:colId xmlns:a16="http://schemas.microsoft.com/office/drawing/2014/main" val="20000"/>
                    </a:ext>
                  </a:extLst>
                </a:gridCol>
                <a:gridCol w="1637134">
                  <a:extLst>
                    <a:ext uri="{9D8B030D-6E8A-4147-A177-3AD203B41FA5}">
                      <a16:colId xmlns:a16="http://schemas.microsoft.com/office/drawing/2014/main" val="20001"/>
                    </a:ext>
                  </a:extLst>
                </a:gridCol>
                <a:gridCol w="1475324">
                  <a:extLst>
                    <a:ext uri="{9D8B030D-6E8A-4147-A177-3AD203B41FA5}">
                      <a16:colId xmlns:a16="http://schemas.microsoft.com/office/drawing/2014/main" val="20002"/>
                    </a:ext>
                  </a:extLst>
                </a:gridCol>
              </a:tblGrid>
              <a:tr h="234025">
                <a:tc>
                  <a:txBody>
                    <a:bodyPr/>
                    <a:lstStyle/>
                    <a:p>
                      <a:pPr algn="ctr" fontAlgn="ctr"/>
                      <a:r>
                        <a:rPr lang="es-CO" sz="1050" u="none" strike="noStrike" dirty="0">
                          <a:effectLst/>
                        </a:rPr>
                        <a:t>MES</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C49E41"/>
                    </a:solidFill>
                  </a:tcPr>
                </a:tc>
                <a:tc>
                  <a:txBody>
                    <a:bodyPr/>
                    <a:lstStyle/>
                    <a:p>
                      <a:pPr algn="ctr" fontAlgn="ctr"/>
                      <a:r>
                        <a:rPr lang="es-ES" sz="1050" b="1" i="0" u="none" strike="noStrike">
                          <a:solidFill>
                            <a:schemeClr val="lt1"/>
                          </a:solidFill>
                          <a:effectLst/>
                          <a:latin typeface="+mn-lt"/>
                        </a:rPr>
                        <a:t>VALOR</a:t>
                      </a:r>
                      <a:r>
                        <a:rPr lang="es-ES" sz="1050" b="1" i="0" u="none" strike="noStrike" baseline="0">
                          <a:solidFill>
                            <a:schemeClr val="lt1"/>
                          </a:solidFill>
                          <a:effectLst/>
                          <a:latin typeface="+mn-lt"/>
                        </a:rPr>
                        <a:t> COMPROMETIDO</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C49E41"/>
                    </a:solidFill>
                  </a:tcPr>
                </a:tc>
                <a:tc>
                  <a:txBody>
                    <a:bodyPr/>
                    <a:lstStyle/>
                    <a:p>
                      <a:pPr algn="ctr" fontAlgn="ctr"/>
                      <a:r>
                        <a:rPr lang="es-CO" sz="1050" u="none" strike="noStrike">
                          <a:effectLst/>
                        </a:rPr>
                        <a:t>PORCENTAJE DE EJCUCIÓN</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C49E41"/>
                    </a:solidFill>
                  </a:tcPr>
                </a:tc>
                <a:extLst>
                  <a:ext uri="{0D108BD9-81ED-4DB2-BD59-A6C34878D82A}">
                    <a16:rowId xmlns:a16="http://schemas.microsoft.com/office/drawing/2014/main" val="10000"/>
                  </a:ext>
                </a:extLst>
              </a:tr>
              <a:tr h="194565">
                <a:tc>
                  <a:txBody>
                    <a:bodyPr/>
                    <a:lstStyle/>
                    <a:p>
                      <a:pPr algn="ctr" fontAlgn="ctr"/>
                      <a:r>
                        <a:rPr lang="es-CO" sz="1050" u="none" strike="noStrike" dirty="0">
                          <a:effectLst/>
                        </a:rPr>
                        <a:t>ENERO</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050" u="none" strike="noStrike">
                          <a:effectLst/>
                        </a:rPr>
                        <a:t>272.744.718.895,15 </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050" u="none" strike="noStrike" dirty="0">
                          <a:effectLst/>
                        </a:rPr>
                        <a:t>22%</a:t>
                      </a:r>
                      <a:endParaRPr lang="es-CO"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4565">
                <a:tc>
                  <a:txBody>
                    <a:bodyPr/>
                    <a:lstStyle/>
                    <a:p>
                      <a:pPr algn="ctr" fontAlgn="ctr"/>
                      <a:r>
                        <a:rPr lang="es-CO" sz="1050" u="none" strike="noStrike" dirty="0">
                          <a:effectLst/>
                        </a:rPr>
                        <a:t>FEBRERO</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050" u="none" strike="noStrike">
                          <a:effectLst/>
                        </a:rPr>
                        <a:t>353.292.576.209,26 </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050" u="none" strike="noStrike" dirty="0">
                          <a:effectLst/>
                        </a:rPr>
                        <a:t>28%</a:t>
                      </a:r>
                      <a:endParaRPr lang="es-CO"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194565">
                <a:tc>
                  <a:txBody>
                    <a:bodyPr/>
                    <a:lstStyle/>
                    <a:p>
                      <a:pPr algn="ctr" fontAlgn="ctr"/>
                      <a:r>
                        <a:rPr lang="es-CO" sz="1050" u="none" strike="noStrike">
                          <a:effectLst/>
                        </a:rPr>
                        <a:t>MARZO</a:t>
                      </a:r>
                      <a:endParaRPr lang="es-CO"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050" u="none" strike="noStrike">
                          <a:effectLst/>
                        </a:rPr>
                        <a:t>8.235.827.423,87 </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050" u="none" strike="noStrike" dirty="0">
                          <a:effectLst/>
                        </a:rPr>
                        <a:t>1%</a:t>
                      </a:r>
                      <a:endParaRPr lang="es-CO"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194565">
                <a:tc>
                  <a:txBody>
                    <a:bodyPr/>
                    <a:lstStyle/>
                    <a:p>
                      <a:pPr algn="ctr" fontAlgn="ctr"/>
                      <a:r>
                        <a:rPr lang="es-CO" sz="1050" u="none" strike="noStrike">
                          <a:effectLst/>
                        </a:rPr>
                        <a:t>ABRIL</a:t>
                      </a:r>
                      <a:endParaRPr lang="es-CO"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050" u="none" strike="noStrike">
                          <a:effectLst/>
                        </a:rPr>
                        <a:t>45.127.155.661,57 </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050" u="none" strike="noStrike" dirty="0">
                          <a:effectLst/>
                        </a:rPr>
                        <a:t>4%</a:t>
                      </a:r>
                      <a:endParaRPr lang="es-CO"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194565">
                <a:tc>
                  <a:txBody>
                    <a:bodyPr/>
                    <a:lstStyle/>
                    <a:p>
                      <a:pPr algn="ctr" fontAlgn="ctr"/>
                      <a:r>
                        <a:rPr lang="es-CO" sz="1050" u="none" strike="noStrike">
                          <a:effectLst/>
                        </a:rPr>
                        <a:t>MAYO</a:t>
                      </a:r>
                      <a:endParaRPr lang="es-CO"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050" u="none" strike="noStrike">
                          <a:effectLst/>
                        </a:rPr>
                        <a:t>2.721.241.159,60 </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050" u="none" strike="noStrike" dirty="0">
                          <a:effectLst/>
                        </a:rPr>
                        <a:t>0%</a:t>
                      </a:r>
                      <a:endParaRPr lang="es-CO"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194565">
                <a:tc>
                  <a:txBody>
                    <a:bodyPr/>
                    <a:lstStyle/>
                    <a:p>
                      <a:pPr algn="ctr" fontAlgn="ctr"/>
                      <a:r>
                        <a:rPr lang="es-CO" sz="1050" u="none" strike="noStrike">
                          <a:effectLst/>
                        </a:rPr>
                        <a:t>JUNIO</a:t>
                      </a:r>
                      <a:endParaRPr lang="es-CO"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050" u="none" strike="noStrike">
                          <a:effectLst/>
                        </a:rPr>
                        <a:t>94.464.459.359,59 </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050" u="none" strike="noStrike" dirty="0">
                          <a:effectLst/>
                        </a:rPr>
                        <a:t>7%</a:t>
                      </a:r>
                      <a:endParaRPr lang="es-CO"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194565">
                <a:tc>
                  <a:txBody>
                    <a:bodyPr/>
                    <a:lstStyle/>
                    <a:p>
                      <a:pPr algn="ctr" fontAlgn="ctr"/>
                      <a:r>
                        <a:rPr lang="es-CO" sz="1050" u="none" strike="noStrike">
                          <a:effectLst/>
                        </a:rPr>
                        <a:t>JULIO</a:t>
                      </a:r>
                      <a:endParaRPr lang="es-CO"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050" u="none" strike="noStrike">
                          <a:effectLst/>
                        </a:rPr>
                        <a:t>118.582.114.883,43 </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050" u="none" strike="noStrike" dirty="0">
                          <a:effectLst/>
                        </a:rPr>
                        <a:t>7%</a:t>
                      </a:r>
                      <a:endParaRPr lang="es-CO"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194565">
                <a:tc>
                  <a:txBody>
                    <a:bodyPr/>
                    <a:lstStyle/>
                    <a:p>
                      <a:pPr algn="ctr" fontAlgn="ctr"/>
                      <a:r>
                        <a:rPr lang="es-CO" sz="1050" u="none" strike="noStrike" dirty="0">
                          <a:effectLst/>
                        </a:rPr>
                        <a:t>AGOSTO</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050" u="none" strike="noStrike">
                          <a:effectLst/>
                        </a:rPr>
                        <a:t>352.590.537.907,61 </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050" u="none" strike="noStrike" dirty="0">
                          <a:effectLst/>
                        </a:rPr>
                        <a:t>20%</a:t>
                      </a:r>
                      <a:endParaRPr lang="es-CO"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194565">
                <a:tc>
                  <a:txBody>
                    <a:bodyPr/>
                    <a:lstStyle/>
                    <a:p>
                      <a:pPr algn="ctr" fontAlgn="ctr"/>
                      <a:r>
                        <a:rPr lang="es-CO" sz="1050" u="none" strike="noStrike">
                          <a:effectLst/>
                        </a:rPr>
                        <a:t>SEPTIEMBRE</a:t>
                      </a:r>
                      <a:endParaRPr lang="es-CO"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050" u="none" strike="noStrike">
                          <a:effectLst/>
                        </a:rPr>
                        <a:t>54.795.315.131,87 </a:t>
                      </a:r>
                      <a:endParaRPr lang="es-CO" sz="105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050" u="none" strike="noStrike" dirty="0">
                          <a:effectLst/>
                        </a:rPr>
                        <a:t>3,1%</a:t>
                      </a:r>
                      <a:endParaRPr lang="es-CO" sz="105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194565">
                <a:tc>
                  <a:txBody>
                    <a:bodyPr/>
                    <a:lstStyle/>
                    <a:p>
                      <a:pPr algn="ctr" fontAlgn="ctr"/>
                      <a:r>
                        <a:rPr lang="es-CO" sz="1050" u="none" strike="noStrike">
                          <a:solidFill>
                            <a:schemeClr val="bg1"/>
                          </a:solidFill>
                          <a:effectLst/>
                        </a:rPr>
                        <a:t>Total general</a:t>
                      </a:r>
                      <a:endParaRPr lang="es-CO" sz="1050" b="0" i="0" u="none" strike="noStrike" dirty="0">
                        <a:solidFill>
                          <a:schemeClr val="bg1"/>
                        </a:solidFill>
                        <a:effectLst/>
                        <a:latin typeface="Calibri" panose="020F0502020204030204" pitchFamily="34" charset="0"/>
                      </a:endParaRPr>
                    </a:p>
                  </a:txBody>
                  <a:tcPr marL="9525" marR="9525" marT="9525" marB="0" anchor="ctr">
                    <a:solidFill>
                      <a:srgbClr val="C49E41"/>
                    </a:solidFill>
                  </a:tcPr>
                </a:tc>
                <a:tc>
                  <a:txBody>
                    <a:bodyPr/>
                    <a:lstStyle/>
                    <a:p>
                      <a:pPr algn="ctr" fontAlgn="ctr"/>
                      <a:r>
                        <a:rPr lang="es-CO" sz="1050" u="none" strike="noStrike">
                          <a:solidFill>
                            <a:schemeClr val="bg1"/>
                          </a:solidFill>
                          <a:effectLst/>
                        </a:rPr>
                        <a:t>1.302.553.946.631,95 </a:t>
                      </a:r>
                      <a:endParaRPr lang="es-CO" sz="1050" b="1" i="0" u="none" strike="noStrike" dirty="0">
                        <a:solidFill>
                          <a:schemeClr val="bg1"/>
                        </a:solidFill>
                        <a:effectLst/>
                        <a:latin typeface="Calibri" panose="020F0502020204030204" pitchFamily="34" charset="0"/>
                      </a:endParaRPr>
                    </a:p>
                  </a:txBody>
                  <a:tcPr marL="9525" marR="9525" marT="9525" marB="0" anchor="ctr">
                    <a:solidFill>
                      <a:srgbClr val="C49E41"/>
                    </a:solidFill>
                  </a:tcPr>
                </a:tc>
                <a:tc>
                  <a:txBody>
                    <a:bodyPr/>
                    <a:lstStyle/>
                    <a:p>
                      <a:pPr algn="ctr" fontAlgn="b"/>
                      <a:r>
                        <a:rPr lang="es-CO" sz="1050" u="none" strike="noStrike">
                          <a:solidFill>
                            <a:schemeClr val="bg1"/>
                          </a:solidFill>
                          <a:effectLst/>
                        </a:rPr>
                        <a:t> </a:t>
                      </a:r>
                      <a:endParaRPr lang="es-CO" sz="1050" b="0" i="0" u="none" strike="noStrike" dirty="0">
                        <a:solidFill>
                          <a:schemeClr val="bg1"/>
                        </a:solidFill>
                        <a:effectLst/>
                        <a:latin typeface="Calibri" panose="020F0502020204030204" pitchFamily="34" charset="0"/>
                      </a:endParaRPr>
                    </a:p>
                  </a:txBody>
                  <a:tcPr marL="9525" marR="9525" marT="9525" marB="0" anchor="ctr">
                    <a:solidFill>
                      <a:srgbClr val="C49E4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54405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2875" y="2266899"/>
            <a:ext cx="5972810" cy="1897314"/>
          </a:xfrm>
          <a:prstGeom prst="rect">
            <a:avLst/>
          </a:prstGeom>
        </p:spPr>
        <p:txBody>
          <a:bodyPr vert="horz" wrap="square" lIns="0" tIns="12065" rIns="0" bIns="0" rtlCol="0">
            <a:spAutoFit/>
          </a:bodyPr>
          <a:lstStyle/>
          <a:p>
            <a:pPr algn="ctr">
              <a:lnSpc>
                <a:spcPts val="4905"/>
              </a:lnSpc>
              <a:spcBef>
                <a:spcPts val="95"/>
              </a:spcBef>
            </a:pPr>
            <a:r>
              <a:rPr lang="es-ES" sz="4300" b="1" spc="-5" dirty="0">
                <a:solidFill>
                  <a:srgbClr val="FFFFFF"/>
                </a:solidFill>
                <a:latin typeface="Arial"/>
                <a:cs typeface="Arial"/>
              </a:rPr>
              <a:t>APOYO ABOGADOS GRUPO DE GESTIÓN CONTRACTUAL </a:t>
            </a:r>
            <a:endParaRPr sz="4300" dirty="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 y="1033272"/>
            <a:ext cx="12176760" cy="5334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45720">
              <a:lnSpc>
                <a:spcPct val="100000"/>
              </a:lnSpc>
              <a:spcBef>
                <a:spcPts val="95"/>
              </a:spcBef>
            </a:pPr>
            <a:r>
              <a:rPr b="1" spc="-85" dirty="0"/>
              <a:t>L</a:t>
            </a:r>
            <a:r>
              <a:rPr b="1" spc="-25" dirty="0"/>
              <a:t>O</a:t>
            </a:r>
            <a:r>
              <a:rPr b="1" spc="-35" dirty="0"/>
              <a:t>G</a:t>
            </a:r>
            <a:r>
              <a:rPr b="1" spc="-55" dirty="0"/>
              <a:t>R</a:t>
            </a:r>
            <a:r>
              <a:rPr b="1" spc="-35" dirty="0"/>
              <a:t>O</a:t>
            </a:r>
            <a:r>
              <a:rPr b="1" spc="-5" dirty="0"/>
              <a:t>S</a:t>
            </a:r>
          </a:p>
        </p:txBody>
      </p:sp>
      <p:sp>
        <p:nvSpPr>
          <p:cNvPr id="6" name="object 6"/>
          <p:cNvSpPr txBox="1"/>
          <p:nvPr/>
        </p:nvSpPr>
        <p:spPr>
          <a:xfrm>
            <a:off x="1524000" y="2590800"/>
            <a:ext cx="4267200" cy="3362459"/>
          </a:xfrm>
          <a:prstGeom prst="rect">
            <a:avLst/>
          </a:prstGeom>
        </p:spPr>
        <p:txBody>
          <a:bodyPr vert="horz" wrap="square" lIns="0" tIns="12700" rIns="0" bIns="0" rtlCol="0">
            <a:spAutoFit/>
          </a:bodyPr>
          <a:lstStyle/>
          <a:p>
            <a:pPr marL="698500" marR="0" lvl="0" indent="-342900" algn="just" defTabSz="914400" rtl="0" eaLnBrk="1" fontAlgn="auto" latinLnBrk="0" hangingPunct="1">
              <a:lnSpc>
                <a:spcPct val="100000"/>
              </a:lnSpc>
              <a:spcBef>
                <a:spcPts val="100"/>
              </a:spcBef>
              <a:spcAft>
                <a:spcPts val="0"/>
              </a:spcAft>
              <a:buClrTx/>
              <a:buSzTx/>
              <a:buFontTx/>
              <a:buAutoNum type="arabicPeriod"/>
              <a:tabLst/>
              <a:defRPr/>
            </a:pPr>
            <a:r>
              <a:rPr kumimoji="0" lang="es-ES" sz="1800" b="0" i="0" u="none" strike="noStrike" kern="1200" cap="none" spc="0" normalizeH="0" baseline="0" noProof="0" dirty="0">
                <a:ln>
                  <a:noFill/>
                </a:ln>
                <a:solidFill>
                  <a:prstClr val="black"/>
                </a:solidFill>
                <a:effectLst/>
                <a:uLnTx/>
                <a:uFillTx/>
                <a:latin typeface="Arial MT"/>
                <a:ea typeface="+mn-ea"/>
                <a:cs typeface="Arial MT"/>
              </a:rPr>
              <a:t>Abogados del Grupo de contratación asesorando a las áreas con el fin de revisar oportunamente lo trámites. </a:t>
            </a:r>
          </a:p>
          <a:p>
            <a:pPr marL="698500" marR="0" lvl="0" indent="-342900" algn="just" defTabSz="914400" rtl="0" eaLnBrk="1" fontAlgn="auto" latinLnBrk="0" hangingPunct="1">
              <a:lnSpc>
                <a:spcPct val="100000"/>
              </a:lnSpc>
              <a:spcBef>
                <a:spcPts val="100"/>
              </a:spcBef>
              <a:spcAft>
                <a:spcPts val="0"/>
              </a:spcAft>
              <a:buClrTx/>
              <a:buSzTx/>
              <a:buFontTx/>
              <a:buAutoNum type="arabicPeriod"/>
              <a:tabLst/>
              <a:defRPr/>
            </a:pPr>
            <a:r>
              <a:rPr kumimoji="0" lang="es-ES" sz="1800" b="0" i="0" u="none" strike="noStrike" kern="1200" cap="none" spc="0" normalizeH="0" baseline="0" noProof="0" dirty="0">
                <a:ln>
                  <a:noFill/>
                </a:ln>
                <a:solidFill>
                  <a:prstClr val="black"/>
                </a:solidFill>
                <a:effectLst/>
                <a:uLnTx/>
                <a:uFillTx/>
                <a:latin typeface="Arial MT"/>
                <a:ea typeface="+mn-ea"/>
                <a:cs typeface="Arial MT"/>
              </a:rPr>
              <a:t>Agilización en la presentación de trámites ya que lo radicado por SOADOC ya está previamente revisado.</a:t>
            </a:r>
          </a:p>
          <a:p>
            <a:pPr marL="698500" marR="0" lvl="0" indent="-342900" algn="just" defTabSz="914400" rtl="0" eaLnBrk="1" fontAlgn="auto" latinLnBrk="0" hangingPunct="1">
              <a:lnSpc>
                <a:spcPct val="100000"/>
              </a:lnSpc>
              <a:spcBef>
                <a:spcPts val="100"/>
              </a:spcBef>
              <a:spcAft>
                <a:spcPts val="0"/>
              </a:spcAft>
              <a:buClrTx/>
              <a:buSzTx/>
              <a:buFontTx/>
              <a:buAutoNum type="arabicPeriod"/>
              <a:tabLst/>
              <a:defRPr/>
            </a:pPr>
            <a:r>
              <a:rPr kumimoji="0" lang="es-ES" sz="1800" b="0" i="0" u="none" strike="noStrike" kern="1200" cap="none" spc="0" normalizeH="0" baseline="0" noProof="0" dirty="0">
                <a:ln>
                  <a:noFill/>
                </a:ln>
                <a:solidFill>
                  <a:prstClr val="black"/>
                </a:solidFill>
                <a:effectLst/>
                <a:uLnTx/>
                <a:uFillTx/>
                <a:latin typeface="Arial MT"/>
                <a:ea typeface="+mn-ea"/>
                <a:cs typeface="Arial MT"/>
              </a:rPr>
              <a:t>Profesionales administrativos designados para la revisión de los estudios de mercado y análisis del sector.</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p:txBody>
      </p:sp>
      <p:pic>
        <p:nvPicPr>
          <p:cNvPr id="7" name="object 7"/>
          <p:cNvPicPr/>
          <p:nvPr/>
        </p:nvPicPr>
        <p:blipFill>
          <a:blip r:embed="rId2" cstate="print"/>
          <a:stretch>
            <a:fillRect/>
          </a:stretch>
        </p:blipFill>
        <p:spPr>
          <a:xfrm>
            <a:off x="6376415" y="1566672"/>
            <a:ext cx="4876799" cy="4876800"/>
          </a:xfrm>
          <a:prstGeom prst="rect">
            <a:avLst/>
          </a:prstGeom>
        </p:spPr>
      </p:pic>
    </p:spTree>
    <p:extLst>
      <p:ext uri="{BB962C8B-B14F-4D97-AF65-F5344CB8AC3E}">
        <p14:creationId xmlns:p14="http://schemas.microsoft.com/office/powerpoint/2010/main" val="2697367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2875" y="2266899"/>
            <a:ext cx="5972810" cy="1268937"/>
          </a:xfrm>
          <a:prstGeom prst="rect">
            <a:avLst/>
          </a:prstGeom>
        </p:spPr>
        <p:txBody>
          <a:bodyPr vert="horz" wrap="square" lIns="0" tIns="12065" rIns="0" bIns="0" rtlCol="0">
            <a:spAutoFit/>
          </a:bodyPr>
          <a:lstStyle/>
          <a:p>
            <a:pPr algn="ctr">
              <a:lnSpc>
                <a:spcPts val="4905"/>
              </a:lnSpc>
              <a:spcBef>
                <a:spcPts val="95"/>
              </a:spcBef>
            </a:pPr>
            <a:r>
              <a:rPr lang="es-ES" sz="4300" b="1" spc="-5" dirty="0">
                <a:solidFill>
                  <a:srgbClr val="FFFFFF"/>
                </a:solidFill>
                <a:latin typeface="Arial"/>
                <a:cs typeface="Arial"/>
              </a:rPr>
              <a:t>MEJORAS PROCESO DE CONTRATACIÓN </a:t>
            </a:r>
            <a:endParaRPr sz="4300" dirty="0">
              <a:latin typeface="Arial"/>
              <a:cs typeface="Arial"/>
            </a:endParaRPr>
          </a:p>
        </p:txBody>
      </p:sp>
    </p:spTree>
    <p:extLst>
      <p:ext uri="{BB962C8B-B14F-4D97-AF65-F5344CB8AC3E}">
        <p14:creationId xmlns:p14="http://schemas.microsoft.com/office/powerpoint/2010/main" val="3151922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2604" y="273833"/>
            <a:ext cx="11540704" cy="523325"/>
          </a:xfrm>
          <a:prstGeom prst="rect">
            <a:avLst/>
          </a:prstGeom>
        </p:spPr>
      </p:pic>
      <p:sp>
        <p:nvSpPr>
          <p:cNvPr id="3" name="object 3"/>
          <p:cNvSpPr txBox="1"/>
          <p:nvPr/>
        </p:nvSpPr>
        <p:spPr>
          <a:xfrm>
            <a:off x="170687" y="940308"/>
            <a:ext cx="11851005" cy="347980"/>
          </a:xfrm>
          <a:prstGeom prst="rect">
            <a:avLst/>
          </a:prstGeom>
          <a:solidFill>
            <a:srgbClr val="00AFEF"/>
          </a:solidFill>
          <a:ln w="12192">
            <a:solidFill>
              <a:srgbClr val="172C51"/>
            </a:solidFill>
          </a:ln>
        </p:spPr>
        <p:txBody>
          <a:bodyPr vert="horz" wrap="square" lIns="0" tIns="39370" rIns="0" bIns="0" rtlCol="0">
            <a:spAutoFit/>
          </a:bodyPr>
          <a:lstStyle/>
          <a:p>
            <a:pPr marL="2540" marR="0" lvl="0" indent="0" algn="ctr" defTabSz="914400" rtl="0" eaLnBrk="1" fontAlgn="auto" latinLnBrk="0" hangingPunct="1">
              <a:lnSpc>
                <a:spcPct val="100000"/>
              </a:lnSpc>
              <a:spcBef>
                <a:spcPts val="310"/>
              </a:spcBef>
              <a:spcAft>
                <a:spcPts val="0"/>
              </a:spcAft>
              <a:buClrTx/>
              <a:buSzTx/>
              <a:buFontTx/>
              <a:buNone/>
              <a:tabLst/>
              <a:defRPr/>
            </a:pPr>
            <a:r>
              <a:rPr kumimoji="0" sz="1600" b="0" i="0" u="none" strike="noStrike" kern="1200" cap="none" spc="-15" normalizeH="0" baseline="0" noProof="0" dirty="0">
                <a:ln>
                  <a:noFill/>
                </a:ln>
                <a:solidFill>
                  <a:srgbClr val="FFFFFF"/>
                </a:solidFill>
                <a:effectLst/>
                <a:uLnTx/>
                <a:uFillTx/>
                <a:latin typeface="Calibri Light"/>
                <a:ea typeface="+mn-ea"/>
                <a:cs typeface="Calibri Light"/>
              </a:rPr>
              <a:t>DESING</a:t>
            </a:r>
            <a:r>
              <a:rPr kumimoji="0" sz="1600" b="0" i="0" u="none" strike="noStrike" kern="1200" cap="none" spc="-65" normalizeH="0" baseline="0" noProof="0" dirty="0">
                <a:ln>
                  <a:noFill/>
                </a:ln>
                <a:solidFill>
                  <a:srgbClr val="FFFFFF"/>
                </a:solidFill>
                <a:effectLst/>
                <a:uLnTx/>
                <a:uFillTx/>
                <a:latin typeface="Calibri Light"/>
                <a:ea typeface="+mn-ea"/>
                <a:cs typeface="Calibri Light"/>
              </a:rPr>
              <a:t> </a:t>
            </a:r>
            <a:r>
              <a:rPr kumimoji="0" sz="1600" b="0" i="0" u="none" strike="noStrike" kern="1200" cap="none" spc="-10" normalizeH="0" baseline="0" noProof="0" dirty="0">
                <a:ln>
                  <a:noFill/>
                </a:ln>
                <a:solidFill>
                  <a:srgbClr val="FFFFFF"/>
                </a:solidFill>
                <a:effectLst/>
                <a:uLnTx/>
                <a:uFillTx/>
                <a:latin typeface="Calibri Light"/>
                <a:ea typeface="+mn-ea"/>
                <a:cs typeface="Calibri Light"/>
              </a:rPr>
              <a:t>THINKING</a:t>
            </a:r>
            <a:r>
              <a:rPr kumimoji="0" sz="1600" b="0" i="0" u="none" strike="noStrike" kern="1200" cap="none" spc="-75" normalizeH="0" baseline="0" noProof="0" dirty="0">
                <a:ln>
                  <a:noFill/>
                </a:ln>
                <a:solidFill>
                  <a:srgbClr val="FFFFFF"/>
                </a:solidFill>
                <a:effectLst/>
                <a:uLnTx/>
                <a:uFillTx/>
                <a:latin typeface="Calibri Light"/>
                <a:ea typeface="+mn-ea"/>
                <a:cs typeface="Calibri Light"/>
              </a:rPr>
              <a:t> </a:t>
            </a:r>
            <a:r>
              <a:rPr kumimoji="0" sz="1600" b="0" i="0" u="none" strike="noStrike" kern="1200" cap="none" spc="-5" normalizeH="0" baseline="0" noProof="0" dirty="0">
                <a:ln>
                  <a:noFill/>
                </a:ln>
                <a:solidFill>
                  <a:srgbClr val="FFFFFF"/>
                </a:solidFill>
                <a:effectLst/>
                <a:uLnTx/>
                <a:uFillTx/>
                <a:latin typeface="Calibri Light"/>
                <a:ea typeface="+mn-ea"/>
                <a:cs typeface="Calibri Light"/>
              </a:rPr>
              <a:t>–</a:t>
            </a:r>
            <a:r>
              <a:rPr kumimoji="0" sz="1600" b="0" i="0" u="none" strike="noStrike" kern="1200" cap="none" spc="-25" normalizeH="0" baseline="0" noProof="0" dirty="0">
                <a:ln>
                  <a:noFill/>
                </a:ln>
                <a:solidFill>
                  <a:srgbClr val="FFFFFF"/>
                </a:solidFill>
                <a:effectLst/>
                <a:uLnTx/>
                <a:uFillTx/>
                <a:latin typeface="Calibri Light"/>
                <a:ea typeface="+mn-ea"/>
                <a:cs typeface="Calibri Light"/>
              </a:rPr>
              <a:t> </a:t>
            </a:r>
            <a:r>
              <a:rPr kumimoji="0" sz="1600" b="0" i="0" u="none" strike="noStrike" kern="1200" cap="none" spc="-10" normalizeH="0" baseline="0" noProof="0" dirty="0">
                <a:ln>
                  <a:noFill/>
                </a:ln>
                <a:solidFill>
                  <a:srgbClr val="FFFFFF"/>
                </a:solidFill>
                <a:effectLst/>
                <a:uLnTx/>
                <a:uFillTx/>
                <a:latin typeface="Calibri Light"/>
                <a:ea typeface="+mn-ea"/>
                <a:cs typeface="Calibri Light"/>
              </a:rPr>
              <a:t>DEFINIR</a:t>
            </a:r>
            <a:r>
              <a:rPr kumimoji="0" sz="1600" b="0" i="0" u="none" strike="noStrike" kern="1200" cap="none" spc="-65" normalizeH="0" baseline="0" noProof="0" dirty="0">
                <a:ln>
                  <a:noFill/>
                </a:ln>
                <a:solidFill>
                  <a:srgbClr val="FFFFFF"/>
                </a:solidFill>
                <a:effectLst/>
                <a:uLnTx/>
                <a:uFillTx/>
                <a:latin typeface="Calibri Light"/>
                <a:ea typeface="+mn-ea"/>
                <a:cs typeface="Calibri Light"/>
              </a:rPr>
              <a:t> </a:t>
            </a:r>
            <a:r>
              <a:rPr kumimoji="0" sz="1600" b="0" i="0" u="none" strike="noStrike" kern="1200" cap="none" spc="-5" normalizeH="0" baseline="0" noProof="0" dirty="0">
                <a:ln>
                  <a:noFill/>
                </a:ln>
                <a:solidFill>
                  <a:srgbClr val="FFFFFF"/>
                </a:solidFill>
                <a:effectLst/>
                <a:uLnTx/>
                <a:uFillTx/>
                <a:latin typeface="Calibri Light"/>
                <a:ea typeface="+mn-ea"/>
                <a:cs typeface="Calibri Light"/>
              </a:rPr>
              <a:t>EL</a:t>
            </a:r>
            <a:r>
              <a:rPr kumimoji="0" sz="1600" b="0" i="0" u="none" strike="noStrike" kern="1200" cap="none" spc="-40" normalizeH="0" baseline="0" noProof="0" dirty="0">
                <a:ln>
                  <a:noFill/>
                </a:ln>
                <a:solidFill>
                  <a:srgbClr val="FFFFFF"/>
                </a:solidFill>
                <a:effectLst/>
                <a:uLnTx/>
                <a:uFillTx/>
                <a:latin typeface="Calibri Light"/>
                <a:ea typeface="+mn-ea"/>
                <a:cs typeface="Calibri Light"/>
              </a:rPr>
              <a:t> </a:t>
            </a:r>
            <a:r>
              <a:rPr kumimoji="0" sz="1600" b="0" i="0" u="none" strike="noStrike" kern="1200" cap="none" spc="-25" normalizeH="0" baseline="0" noProof="0" dirty="0">
                <a:ln>
                  <a:noFill/>
                </a:ln>
                <a:solidFill>
                  <a:srgbClr val="FFFFFF"/>
                </a:solidFill>
                <a:effectLst/>
                <a:uLnTx/>
                <a:uFillTx/>
                <a:latin typeface="Calibri Light"/>
                <a:ea typeface="+mn-ea"/>
                <a:cs typeface="Calibri Light"/>
              </a:rPr>
              <a:t>RETO</a:t>
            </a:r>
            <a:endParaRPr kumimoji="0" sz="1600" b="0" i="0" u="none" strike="noStrike" kern="1200" cap="none" spc="0" normalizeH="0" baseline="0" noProof="0">
              <a:ln>
                <a:noFill/>
              </a:ln>
              <a:solidFill>
                <a:prstClr val="black"/>
              </a:solidFill>
              <a:effectLst/>
              <a:uLnTx/>
              <a:uFillTx/>
              <a:latin typeface="Calibri Light"/>
              <a:ea typeface="+mn-ea"/>
              <a:cs typeface="Calibri Light"/>
            </a:endParaRPr>
          </a:p>
        </p:txBody>
      </p:sp>
      <p:pic>
        <p:nvPicPr>
          <p:cNvPr id="4" name="object 4"/>
          <p:cNvPicPr/>
          <p:nvPr/>
        </p:nvPicPr>
        <p:blipFill>
          <a:blip r:embed="rId3" cstate="print"/>
          <a:stretch>
            <a:fillRect/>
          </a:stretch>
        </p:blipFill>
        <p:spPr>
          <a:xfrm>
            <a:off x="1348603" y="1870705"/>
            <a:ext cx="4244773" cy="4609445"/>
          </a:xfrm>
          <a:prstGeom prst="rect">
            <a:avLst/>
          </a:prstGeom>
        </p:spPr>
      </p:pic>
      <p:sp>
        <p:nvSpPr>
          <p:cNvPr id="5" name="object 5"/>
          <p:cNvSpPr/>
          <p:nvPr/>
        </p:nvSpPr>
        <p:spPr>
          <a:xfrm>
            <a:off x="6534150" y="2954273"/>
            <a:ext cx="4013200" cy="1900555"/>
          </a:xfrm>
          <a:custGeom>
            <a:avLst/>
            <a:gdLst/>
            <a:ahLst/>
            <a:cxnLst/>
            <a:rect l="l" t="t" r="r" b="b"/>
            <a:pathLst>
              <a:path w="4013200" h="1900554">
                <a:moveTo>
                  <a:pt x="4012692" y="0"/>
                </a:moveTo>
                <a:lnTo>
                  <a:pt x="0" y="0"/>
                </a:lnTo>
                <a:lnTo>
                  <a:pt x="0" y="1900427"/>
                </a:lnTo>
                <a:lnTo>
                  <a:pt x="4012692" y="1900427"/>
                </a:lnTo>
                <a:lnTo>
                  <a:pt x="401269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6534150" y="2954273"/>
            <a:ext cx="4013200" cy="1900555"/>
          </a:xfrm>
          <a:prstGeom prst="rect">
            <a:avLst/>
          </a:prstGeom>
          <a:ln w="19811">
            <a:solidFill>
              <a:srgbClr val="172C51"/>
            </a:solidFill>
          </a:ln>
        </p:spPr>
        <p:txBody>
          <a:bodyPr vert="horz" wrap="square" lIns="0" tIns="27940" rIns="0" bIns="0" rtlCol="0">
            <a:spAutoFit/>
          </a:bodyPr>
          <a:lstStyle/>
          <a:p>
            <a:pPr marL="125730" marR="118110" lvl="0" indent="635" algn="ctr" defTabSz="914400" rtl="0" eaLnBrk="1" fontAlgn="auto" latinLnBrk="0" hangingPunct="1">
              <a:lnSpc>
                <a:spcPct val="100000"/>
              </a:lnSpc>
              <a:spcBef>
                <a:spcPts val="22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MT"/>
                <a:ea typeface="+mn-ea"/>
                <a:cs typeface="Arial MT"/>
              </a:rPr>
              <a:t>Cambiar</a:t>
            </a:r>
            <a:r>
              <a:rPr kumimoji="0" sz="2400" b="0" i="0" u="none" strike="noStrike" kern="1200" cap="none" spc="10"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las</a:t>
            </a:r>
            <a:r>
              <a:rPr kumimoji="0" sz="2400" b="0" i="0" u="none" strike="noStrike" kern="1200" cap="none" spc="5"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montañas </a:t>
            </a:r>
            <a:r>
              <a:rPr kumimoji="0" sz="2400" b="0" i="0" u="none" strike="noStrike" kern="1200" cap="none" spc="0" normalizeH="0" baseline="0" noProof="0" dirty="0">
                <a:ln>
                  <a:noFill/>
                </a:ln>
                <a:solidFill>
                  <a:prstClr val="black"/>
                </a:solidFill>
                <a:effectLst/>
                <a:uLnTx/>
                <a:uFillTx/>
                <a:latin typeface="Arial MT"/>
                <a:ea typeface="+mn-ea"/>
                <a:cs typeface="Arial MT"/>
              </a:rPr>
              <a:t>de </a:t>
            </a:r>
            <a:r>
              <a:rPr kumimoji="0" sz="2400" b="0" i="0" u="none" strike="noStrike" kern="1200" cap="none" spc="5"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papel</a:t>
            </a:r>
            <a:r>
              <a:rPr kumimoji="0" sz="2400" b="0" i="0" u="none" strike="noStrike" kern="1200" cap="none" spc="10"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del</a:t>
            </a:r>
            <a:r>
              <a:rPr kumimoji="0" sz="2400" b="0" i="0" u="none" strike="noStrike" kern="1200" cap="none" spc="5"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proceso de </a:t>
            </a:r>
            <a:r>
              <a:rPr kumimoji="0" sz="2400" b="0" i="0" u="none" strike="noStrike" kern="1200" cap="none" spc="0"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contratación,</a:t>
            </a:r>
            <a:r>
              <a:rPr kumimoji="0" sz="2400" b="0" i="0" u="none" strike="noStrike" kern="1200" cap="none" spc="5"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a</a:t>
            </a:r>
            <a:r>
              <a:rPr kumimoji="0" sz="2400" b="0" i="0" u="none" strike="noStrike" kern="1200" cap="none" spc="0"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través</a:t>
            </a:r>
            <a:r>
              <a:rPr kumimoji="0" sz="2400" b="0" i="0" u="none" strike="noStrike" kern="1200" cap="none" spc="-10"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de</a:t>
            </a:r>
            <a:r>
              <a:rPr kumimoji="0" sz="2400" b="0" i="0" u="none" strike="noStrike" kern="1200" cap="none" spc="5"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un </a:t>
            </a:r>
            <a:r>
              <a:rPr kumimoji="0" sz="2400" b="0" i="0" u="none" strike="noStrike" kern="1200" cap="none" spc="-655"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proceso </a:t>
            </a:r>
            <a:r>
              <a:rPr kumimoji="0" sz="2400" b="0" i="0" u="none" strike="noStrike" kern="1200" cap="none" spc="0" normalizeH="0" baseline="0" noProof="0" dirty="0">
                <a:ln>
                  <a:noFill/>
                </a:ln>
                <a:solidFill>
                  <a:prstClr val="black"/>
                </a:solidFill>
                <a:effectLst/>
                <a:uLnTx/>
                <a:uFillTx/>
                <a:latin typeface="Arial MT"/>
                <a:ea typeface="+mn-ea"/>
                <a:cs typeface="Arial MT"/>
              </a:rPr>
              <a:t>más </a:t>
            </a:r>
            <a:r>
              <a:rPr kumimoji="0" sz="2400" b="0" i="0" u="none" strike="noStrike" kern="1200" cap="none" spc="-5" normalizeH="0" baseline="0" noProof="0" dirty="0">
                <a:ln>
                  <a:noFill/>
                </a:ln>
                <a:solidFill>
                  <a:prstClr val="black"/>
                </a:solidFill>
                <a:effectLst/>
                <a:uLnTx/>
                <a:uFillTx/>
                <a:latin typeface="Arial MT"/>
                <a:ea typeface="+mn-ea"/>
                <a:cs typeface="Arial MT"/>
              </a:rPr>
              <a:t>ágil, </a:t>
            </a:r>
            <a:r>
              <a:rPr kumimoji="0" sz="2400" b="0" i="0" u="none" strike="noStrike" kern="1200" cap="none" spc="0" normalizeH="0" baseline="0" noProof="0" dirty="0">
                <a:ln>
                  <a:noFill/>
                </a:ln>
                <a:solidFill>
                  <a:prstClr val="black"/>
                </a:solidFill>
                <a:effectLst/>
                <a:uLnTx/>
                <a:uFillTx/>
                <a:latin typeface="Arial MT"/>
                <a:ea typeface="+mn-ea"/>
                <a:cs typeface="Arial MT"/>
              </a:rPr>
              <a:t> </a:t>
            </a:r>
            <a:r>
              <a:rPr kumimoji="0" sz="2400" b="0" i="0" u="none" strike="noStrike" kern="1200" cap="none" spc="-5" normalizeH="0" baseline="0" noProof="0" dirty="0">
                <a:ln>
                  <a:noFill/>
                </a:ln>
                <a:solidFill>
                  <a:prstClr val="black"/>
                </a:solidFill>
                <a:effectLst/>
                <a:uLnTx/>
                <a:uFillTx/>
                <a:latin typeface="Arial MT"/>
                <a:ea typeface="+mn-ea"/>
                <a:cs typeface="Arial MT"/>
              </a:rPr>
              <a:t>automatizado</a:t>
            </a:r>
            <a:r>
              <a:rPr kumimoji="0" sz="2400" b="0" i="0" u="none" strike="noStrike" kern="1200" cap="none" spc="0" normalizeH="0" baseline="0" noProof="0" dirty="0">
                <a:ln>
                  <a:noFill/>
                </a:ln>
                <a:solidFill>
                  <a:prstClr val="black"/>
                </a:solidFill>
                <a:effectLst/>
                <a:uLnTx/>
                <a:uFillTx/>
                <a:latin typeface="Arial MT"/>
                <a:ea typeface="+mn-ea"/>
                <a:cs typeface="Arial MT"/>
              </a:rPr>
              <a:t> y </a:t>
            </a:r>
            <a:r>
              <a:rPr kumimoji="0" sz="2400" b="0" i="0" u="none" strike="noStrike" kern="1200" cap="none" spc="-5" normalizeH="0" baseline="0" noProof="0" dirty="0">
                <a:ln>
                  <a:noFill/>
                </a:ln>
                <a:solidFill>
                  <a:prstClr val="black"/>
                </a:solidFill>
                <a:effectLst/>
                <a:uLnTx/>
                <a:uFillTx/>
                <a:latin typeface="Arial MT"/>
                <a:ea typeface="+mn-ea"/>
                <a:cs typeface="Arial MT"/>
              </a:rPr>
              <a:t>eficiente.</a:t>
            </a:r>
            <a:endParaRPr kumimoji="0" sz="2400" b="0" i="0" u="none" strike="noStrike" kern="1200" cap="none" spc="0" normalizeH="0" baseline="0" noProof="0">
              <a:ln>
                <a:noFill/>
              </a:ln>
              <a:solidFill>
                <a:prstClr val="black"/>
              </a:solidFill>
              <a:effectLst/>
              <a:uLnTx/>
              <a:uFillTx/>
              <a:latin typeface="Arial MT"/>
              <a:ea typeface="+mn-ea"/>
              <a:cs typeface="Arial M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71694" y="6669125"/>
            <a:ext cx="1848485" cy="1943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1" i="0" u="none" strike="noStrike" kern="1200" cap="none" spc="-5" normalizeH="0" baseline="0" noProof="0" dirty="0">
                <a:ln>
                  <a:noFill/>
                </a:ln>
                <a:solidFill>
                  <a:srgbClr val="FFFFFF"/>
                </a:solidFill>
                <a:effectLst/>
                <a:uLnTx/>
                <a:uFillTx/>
                <a:latin typeface="Arial"/>
                <a:ea typeface="+mn-ea"/>
                <a:cs typeface="Arial"/>
                <a:hlinkClick r:id="rId2"/>
              </a:rPr>
              <a:t>www.minagricultura.gov.co</a:t>
            </a:r>
            <a:endParaRPr kumimoji="0" sz="11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txBox="1"/>
          <p:nvPr/>
        </p:nvSpPr>
        <p:spPr>
          <a:xfrm>
            <a:off x="545591" y="3627120"/>
            <a:ext cx="3272154" cy="451484"/>
          </a:xfrm>
          <a:prstGeom prst="rect">
            <a:avLst/>
          </a:prstGeom>
          <a:solidFill>
            <a:srgbClr val="FFE699"/>
          </a:solidFill>
        </p:spPr>
        <p:txBody>
          <a:bodyPr vert="horz" wrap="square" lIns="0" tIns="5080" rIns="0" bIns="0" rtlCol="0">
            <a:spAutoFit/>
          </a:bodyPr>
          <a:lstStyle/>
          <a:p>
            <a:pPr marL="798830" marR="0" lvl="0" indent="0" algn="l" defTabSz="914400" rtl="0" eaLnBrk="1" fontAlgn="auto" latinLnBrk="0" hangingPunct="1">
              <a:lnSpc>
                <a:spcPct val="100000"/>
              </a:lnSpc>
              <a:spcBef>
                <a:spcPts val="40"/>
              </a:spcBef>
              <a:spcAft>
                <a:spcPts val="0"/>
              </a:spcAft>
              <a:buClrTx/>
              <a:buSzTx/>
              <a:buFontTx/>
              <a:buNone/>
              <a:tabLst/>
              <a:defRPr/>
            </a:pPr>
            <a:r>
              <a:rPr kumimoji="0" sz="2500" b="0" i="0" u="none" strike="noStrike" kern="1200" cap="none" spc="-10" normalizeH="0" baseline="0" noProof="0" dirty="0">
                <a:ln>
                  <a:noFill/>
                </a:ln>
                <a:solidFill>
                  <a:srgbClr val="3A3838"/>
                </a:solidFill>
                <a:effectLst/>
                <a:uLnTx/>
                <a:uFillTx/>
                <a:latin typeface="Calibri Light"/>
                <a:ea typeface="+mn-ea"/>
                <a:cs typeface="Calibri Light"/>
              </a:rPr>
              <a:t>PROBLEMA</a:t>
            </a:r>
            <a:r>
              <a:rPr kumimoji="0" sz="2500" b="0" i="0" u="none" strike="noStrike" kern="1200" cap="none" spc="-20" normalizeH="0" baseline="0" noProof="0" dirty="0">
                <a:ln>
                  <a:noFill/>
                </a:ln>
                <a:solidFill>
                  <a:srgbClr val="3A3838"/>
                </a:solidFill>
                <a:effectLst/>
                <a:uLnTx/>
                <a:uFillTx/>
                <a:latin typeface="Calibri Light"/>
                <a:ea typeface="+mn-ea"/>
                <a:cs typeface="Calibri Light"/>
              </a:rPr>
              <a:t> </a:t>
            </a:r>
            <a:r>
              <a:rPr kumimoji="0" sz="2500" b="0" i="0" u="none" strike="noStrike" kern="1200" cap="none" spc="-5" normalizeH="0" baseline="0" noProof="0" dirty="0">
                <a:ln>
                  <a:noFill/>
                </a:ln>
                <a:solidFill>
                  <a:srgbClr val="3A3838"/>
                </a:solidFill>
                <a:effectLst/>
                <a:uLnTx/>
                <a:uFillTx/>
                <a:latin typeface="Calibri Light"/>
                <a:ea typeface="+mn-ea"/>
                <a:cs typeface="Calibri Light"/>
              </a:rPr>
              <a:t>1</a:t>
            </a:r>
            <a:endParaRPr kumimoji="0" sz="2500" b="0" i="0" u="none" strike="noStrike" kern="1200" cap="none" spc="0" normalizeH="0" baseline="0" noProof="0">
              <a:ln>
                <a:noFill/>
              </a:ln>
              <a:solidFill>
                <a:prstClr val="black"/>
              </a:solidFill>
              <a:effectLst/>
              <a:uLnTx/>
              <a:uFillTx/>
              <a:latin typeface="Calibri Light"/>
              <a:ea typeface="+mn-ea"/>
              <a:cs typeface="Calibri Light"/>
            </a:endParaRPr>
          </a:p>
        </p:txBody>
      </p:sp>
      <p:sp>
        <p:nvSpPr>
          <p:cNvPr id="4" name="object 4"/>
          <p:cNvSpPr txBox="1"/>
          <p:nvPr/>
        </p:nvSpPr>
        <p:spPr>
          <a:xfrm>
            <a:off x="637031" y="4196334"/>
            <a:ext cx="3225165" cy="269240"/>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95"/>
              </a:spcBef>
              <a:spcAft>
                <a:spcPts val="0"/>
              </a:spcAft>
              <a:buClrTx/>
              <a:buSzTx/>
              <a:buFontTx/>
              <a:buNone/>
              <a:tabLst>
                <a:tab pos="795020" algn="l"/>
                <a:tab pos="1696085" algn="l"/>
              </a:tabLst>
              <a:defRPr/>
            </a:pP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Existe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mucha	documentación</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sp>
        <p:nvSpPr>
          <p:cNvPr id="5" name="object 5"/>
          <p:cNvSpPr txBox="1"/>
          <p:nvPr/>
        </p:nvSpPr>
        <p:spPr>
          <a:xfrm>
            <a:off x="637031" y="4415790"/>
            <a:ext cx="3225165" cy="269240"/>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asociada</a:t>
            </a:r>
            <a:r>
              <a:rPr kumimoji="0" sz="1600" b="0" i="0" u="none" strike="noStrike" kern="1200" cap="none" spc="38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al</a:t>
            </a:r>
            <a:r>
              <a:rPr kumimoji="0" sz="1600" b="0" i="0" u="none" strike="noStrike" kern="1200" cap="none" spc="37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proceso</a:t>
            </a:r>
            <a:r>
              <a:rPr kumimoji="0" sz="1600" b="0" i="0" u="none" strike="noStrike" kern="1200" cap="none" spc="38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de</a:t>
            </a:r>
            <a:r>
              <a:rPr kumimoji="0" sz="1600" b="0" i="0" u="none" strike="noStrike" kern="1200" cap="none" spc="36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Gestión</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sp>
        <p:nvSpPr>
          <p:cNvPr id="6" name="object 6"/>
          <p:cNvSpPr txBox="1"/>
          <p:nvPr/>
        </p:nvSpPr>
        <p:spPr>
          <a:xfrm>
            <a:off x="637031" y="4634941"/>
            <a:ext cx="3223260" cy="269240"/>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95"/>
              </a:spcBef>
              <a:spcAft>
                <a:spcPts val="0"/>
              </a:spcAft>
              <a:buClrTx/>
              <a:buSzTx/>
              <a:buFontTx/>
              <a:buNone/>
              <a:tabLst>
                <a:tab pos="1403350" algn="l"/>
                <a:tab pos="1863725" algn="l"/>
                <a:tab pos="2534285" algn="l"/>
              </a:tabLst>
              <a:defRPr/>
            </a:pP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Contra</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c</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t</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ua</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l</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l</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o</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cu</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al</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g</a:t>
            </a:r>
            <a:r>
              <a:rPr kumimoji="0" sz="1600" b="0" i="0" u="none" strike="noStrike" kern="1200" cap="none" spc="-15" normalizeH="0" baseline="0" noProof="0" dirty="0">
                <a:ln>
                  <a:noFill/>
                </a:ln>
                <a:solidFill>
                  <a:prstClr val="black"/>
                </a:solidFill>
                <a:effectLst/>
                <a:uLnTx/>
                <a:uFillTx/>
                <a:latin typeface="Microsoft YaHei UI"/>
                <a:ea typeface="+mn-ea"/>
                <a:cs typeface="Microsoft YaHei UI"/>
              </a:rPr>
              <a:t>e</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n</a:t>
            </a:r>
            <a:r>
              <a:rPr kumimoji="0" sz="1600" b="0" i="0" u="none" strike="noStrike" kern="1200" cap="none" spc="-15" normalizeH="0" baseline="0" noProof="0" dirty="0">
                <a:ln>
                  <a:noFill/>
                </a:ln>
                <a:solidFill>
                  <a:prstClr val="black"/>
                </a:solidFill>
                <a:effectLst/>
                <a:uLnTx/>
                <a:uFillTx/>
                <a:latin typeface="Microsoft YaHei UI"/>
                <a:ea typeface="+mn-ea"/>
                <a:cs typeface="Microsoft YaHei UI"/>
              </a:rPr>
              <a:t>e</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ra</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sp>
        <p:nvSpPr>
          <p:cNvPr id="7" name="object 7"/>
          <p:cNvSpPr txBox="1"/>
          <p:nvPr/>
        </p:nvSpPr>
        <p:spPr>
          <a:xfrm>
            <a:off x="637031" y="4854955"/>
            <a:ext cx="3226435" cy="488315"/>
          </a:xfrm>
          <a:prstGeom prst="rect">
            <a:avLst/>
          </a:prstGeom>
        </p:spPr>
        <p:txBody>
          <a:bodyPr vert="horz" wrap="square" lIns="0" tIns="39370" rIns="0" bIns="0" rtlCol="0">
            <a:spAutoFit/>
          </a:bodyPr>
          <a:lstStyle/>
          <a:p>
            <a:pPr marL="0" marR="5080" lvl="0" indent="0" algn="l" defTabSz="914400" rtl="0" eaLnBrk="1" fontAlgn="auto" latinLnBrk="0" hangingPunct="1">
              <a:lnSpc>
                <a:spcPts val="1730"/>
              </a:lnSpc>
              <a:spcBef>
                <a:spcPts val="310"/>
              </a:spcBef>
              <a:spcAft>
                <a:spcPts val="0"/>
              </a:spcAft>
              <a:buClrTx/>
              <a:buSzTx/>
              <a:buFontTx/>
              <a:buNone/>
              <a:tabLst>
                <a:tab pos="979805" algn="l"/>
                <a:tab pos="1310640" algn="l"/>
                <a:tab pos="2488565" algn="l"/>
                <a:tab pos="2952115" algn="l"/>
              </a:tabLst>
              <a:defRPr/>
            </a:pP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len</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t</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it</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u</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d</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y</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c</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o</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nfu</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s</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ió</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n</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5" normalizeH="0" baseline="0" noProof="0" dirty="0">
                <a:ln>
                  <a:noFill/>
                </a:ln>
                <a:solidFill>
                  <a:prstClr val="black"/>
                </a:solidFill>
                <a:effectLst/>
                <a:uLnTx/>
                <a:uFillTx/>
                <a:latin typeface="Microsoft YaHei UI"/>
                <a:ea typeface="+mn-ea"/>
                <a:cs typeface="Microsoft YaHei UI"/>
              </a:rPr>
              <a:t>e</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n</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l</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as  actividades</a:t>
            </a:r>
            <a:r>
              <a:rPr kumimoji="0" sz="1600" b="0" i="0" u="none" strike="noStrike" kern="1200" cap="none" spc="2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grpSp>
        <p:nvGrpSpPr>
          <p:cNvPr id="8" name="object 8"/>
          <p:cNvGrpSpPr/>
          <p:nvPr/>
        </p:nvGrpSpPr>
        <p:grpSpPr>
          <a:xfrm>
            <a:off x="283463" y="944880"/>
            <a:ext cx="3688079" cy="5078095"/>
            <a:chOff x="283463" y="944880"/>
            <a:chExt cx="3688079" cy="5078095"/>
          </a:xfrm>
        </p:grpSpPr>
        <p:pic>
          <p:nvPicPr>
            <p:cNvPr id="9" name="object 9"/>
            <p:cNvPicPr/>
            <p:nvPr/>
          </p:nvPicPr>
          <p:blipFill>
            <a:blip r:embed="rId3" cstate="print"/>
            <a:stretch>
              <a:fillRect/>
            </a:stretch>
          </p:blipFill>
          <p:spPr>
            <a:xfrm>
              <a:off x="1011936" y="1092708"/>
              <a:ext cx="2196084" cy="2194560"/>
            </a:xfrm>
            <a:prstGeom prst="rect">
              <a:avLst/>
            </a:prstGeom>
          </p:spPr>
        </p:pic>
        <p:sp>
          <p:nvSpPr>
            <p:cNvPr id="10" name="object 10"/>
            <p:cNvSpPr/>
            <p:nvPr/>
          </p:nvSpPr>
          <p:spPr>
            <a:xfrm>
              <a:off x="312419" y="973836"/>
              <a:ext cx="3630295" cy="5020310"/>
            </a:xfrm>
            <a:custGeom>
              <a:avLst/>
              <a:gdLst/>
              <a:ahLst/>
              <a:cxnLst/>
              <a:rect l="l" t="t" r="r" b="b"/>
              <a:pathLst>
                <a:path w="3630295" h="5020310">
                  <a:moveTo>
                    <a:pt x="0" y="5020056"/>
                  </a:moveTo>
                  <a:lnTo>
                    <a:pt x="3630167" y="5020056"/>
                  </a:lnTo>
                  <a:lnTo>
                    <a:pt x="3630167" y="0"/>
                  </a:lnTo>
                  <a:lnTo>
                    <a:pt x="0" y="0"/>
                  </a:lnTo>
                  <a:lnTo>
                    <a:pt x="0" y="5020056"/>
                  </a:lnTo>
                  <a:close/>
                </a:path>
              </a:pathLst>
            </a:custGeom>
            <a:ln w="57912">
              <a:solidFill>
                <a:srgbClr val="9FD7C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object 11"/>
          <p:cNvSpPr txBox="1"/>
          <p:nvPr/>
        </p:nvSpPr>
        <p:spPr>
          <a:xfrm>
            <a:off x="4043171" y="3627120"/>
            <a:ext cx="3563620" cy="451484"/>
          </a:xfrm>
          <a:prstGeom prst="rect">
            <a:avLst/>
          </a:prstGeom>
          <a:solidFill>
            <a:srgbClr val="FFE699"/>
          </a:solidFill>
        </p:spPr>
        <p:txBody>
          <a:bodyPr vert="horz" wrap="square" lIns="0" tIns="0" rIns="0" bIns="0" rtlCol="0">
            <a:spAutoFit/>
          </a:bodyPr>
          <a:lstStyle/>
          <a:p>
            <a:pPr marL="877569" marR="0" lvl="0" indent="0" algn="l" defTabSz="914400" rtl="0" eaLnBrk="1" fontAlgn="auto" latinLnBrk="0" hangingPunct="1">
              <a:lnSpc>
                <a:spcPts val="3095"/>
              </a:lnSpc>
              <a:spcBef>
                <a:spcPts val="0"/>
              </a:spcBef>
              <a:spcAft>
                <a:spcPts val="0"/>
              </a:spcAft>
              <a:buClrTx/>
              <a:buSzTx/>
              <a:buFontTx/>
              <a:buNone/>
              <a:tabLst/>
              <a:defRPr/>
            </a:pPr>
            <a:r>
              <a:rPr kumimoji="0" sz="2700" b="0" i="0" u="none" strike="noStrike" kern="1200" cap="none" spc="-10" normalizeH="0" baseline="0" noProof="0" dirty="0">
                <a:ln>
                  <a:noFill/>
                </a:ln>
                <a:solidFill>
                  <a:srgbClr val="3A3838"/>
                </a:solidFill>
                <a:effectLst/>
                <a:uLnTx/>
                <a:uFillTx/>
                <a:latin typeface="Calibri Light"/>
                <a:ea typeface="+mn-ea"/>
                <a:cs typeface="Calibri Light"/>
              </a:rPr>
              <a:t>PROBLEMA</a:t>
            </a:r>
            <a:r>
              <a:rPr kumimoji="0" sz="2700" b="0" i="0" u="none" strike="noStrike" kern="1200" cap="none" spc="-20" normalizeH="0" baseline="0" noProof="0" dirty="0">
                <a:ln>
                  <a:noFill/>
                </a:ln>
                <a:solidFill>
                  <a:srgbClr val="3A3838"/>
                </a:solidFill>
                <a:effectLst/>
                <a:uLnTx/>
                <a:uFillTx/>
                <a:latin typeface="Calibri Light"/>
                <a:ea typeface="+mn-ea"/>
                <a:cs typeface="Calibri Light"/>
              </a:rPr>
              <a:t> </a:t>
            </a:r>
            <a:r>
              <a:rPr kumimoji="0" sz="2700" b="0" i="0" u="none" strike="noStrike" kern="1200" cap="none" spc="0" normalizeH="0" baseline="0" noProof="0" dirty="0">
                <a:ln>
                  <a:noFill/>
                </a:ln>
                <a:solidFill>
                  <a:srgbClr val="3A3838"/>
                </a:solidFill>
                <a:effectLst/>
                <a:uLnTx/>
                <a:uFillTx/>
                <a:latin typeface="Calibri Light"/>
                <a:ea typeface="+mn-ea"/>
                <a:cs typeface="Calibri Light"/>
              </a:rPr>
              <a:t>2</a:t>
            </a:r>
            <a:endParaRPr kumimoji="0" sz="2700" b="0" i="0" u="none" strike="noStrike" kern="1200" cap="none" spc="0" normalizeH="0" baseline="0" noProof="0">
              <a:ln>
                <a:noFill/>
              </a:ln>
              <a:solidFill>
                <a:prstClr val="black"/>
              </a:solidFill>
              <a:effectLst/>
              <a:uLnTx/>
              <a:uFillTx/>
              <a:latin typeface="Calibri Light"/>
              <a:ea typeface="+mn-ea"/>
              <a:cs typeface="Calibri Light"/>
            </a:endParaRPr>
          </a:p>
        </p:txBody>
      </p:sp>
      <p:sp>
        <p:nvSpPr>
          <p:cNvPr id="12" name="object 12"/>
          <p:cNvSpPr txBox="1"/>
          <p:nvPr/>
        </p:nvSpPr>
        <p:spPr>
          <a:xfrm>
            <a:off x="4122546" y="4149597"/>
            <a:ext cx="3403600" cy="1805305"/>
          </a:xfrm>
          <a:prstGeom prst="rect">
            <a:avLst/>
          </a:prstGeom>
        </p:spPr>
        <p:txBody>
          <a:bodyPr vert="horz" wrap="square" lIns="0" tIns="36195" rIns="0" bIns="0" rtlCol="0">
            <a:spAutoFit/>
          </a:bodyPr>
          <a:lstStyle/>
          <a:p>
            <a:pPr marL="12700" marR="5080" lvl="0" indent="0" algn="just" defTabSz="914400" rtl="0" eaLnBrk="1" fontAlgn="auto" latinLnBrk="0" hangingPunct="1">
              <a:lnSpc>
                <a:spcPct val="90000"/>
              </a:lnSpc>
              <a:spcBef>
                <a:spcPts val="285"/>
              </a:spcBef>
              <a:spcAft>
                <a:spcPts val="0"/>
              </a:spcAft>
              <a:buClrTx/>
              <a:buSzTx/>
              <a:buFontTx/>
              <a:buNone/>
              <a:tabLst/>
              <a:defRPr/>
            </a:pPr>
            <a:r>
              <a:rPr kumimoji="0" sz="1600" b="0" i="0" u="none" strike="noStrike" kern="1200" cap="none" spc="-20" normalizeH="0" baseline="0" noProof="0" dirty="0">
                <a:ln>
                  <a:noFill/>
                </a:ln>
                <a:solidFill>
                  <a:prstClr val="black"/>
                </a:solidFill>
                <a:effectLst/>
                <a:uLnTx/>
                <a:uFillTx/>
                <a:latin typeface="Microsoft YaHei UI"/>
                <a:ea typeface="+mn-ea"/>
                <a:cs typeface="Microsoft YaHei UI"/>
              </a:rPr>
              <a:t>Falta </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de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definición </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de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los roles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y </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responsabilidades</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acorde</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a</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la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 idoneidad</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de</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todos</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los</a:t>
            </a:r>
            <a:r>
              <a:rPr kumimoji="0" sz="1600" b="0" i="0" u="none" strike="noStrike" kern="1200" cap="none" spc="45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actores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que</a:t>
            </a:r>
            <a:r>
              <a:rPr kumimoji="0" sz="1600" b="0" i="0" u="none" strike="noStrike" kern="1200" cap="none" spc="27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intervienen</a:t>
            </a:r>
            <a:r>
              <a:rPr kumimoji="0" sz="1600" b="0" i="0" u="none" strike="noStrike" kern="1200" cap="none" spc="28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en</a:t>
            </a:r>
            <a:r>
              <a:rPr kumimoji="0" sz="1600" b="0" i="0" u="none" strike="noStrike" kern="1200" cap="none" spc="29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el</a:t>
            </a:r>
            <a:r>
              <a:rPr kumimoji="0" sz="1600" b="0" i="0" u="none" strike="noStrike" kern="1200" cap="none" spc="27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proceso</a:t>
            </a:r>
            <a:r>
              <a:rPr kumimoji="0" sz="1600" b="0" i="0" u="none" strike="noStrike" kern="1200" cap="none" spc="27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de </a:t>
            </a:r>
            <a:r>
              <a:rPr kumimoji="0" sz="1600" b="0" i="0" u="none" strike="noStrike" kern="1200" cap="none" spc="-46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la</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Gestión</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Contractual</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de</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la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 Entidad,</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lo</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cual</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impide</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medir</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5" normalizeH="0" baseline="0" noProof="0" dirty="0">
                <a:ln>
                  <a:noFill/>
                </a:ln>
                <a:solidFill>
                  <a:prstClr val="black"/>
                </a:solidFill>
                <a:effectLst/>
                <a:uLnTx/>
                <a:uFillTx/>
                <a:latin typeface="Microsoft YaHei UI"/>
                <a:ea typeface="+mn-ea"/>
                <a:cs typeface="Microsoft YaHei UI"/>
              </a:rPr>
              <a:t>la </a:t>
            </a:r>
            <a:r>
              <a:rPr kumimoji="0" sz="1600" b="0" i="0" u="none" strike="noStrike" kern="1200" cap="none" spc="-459"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capacidad</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 real</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de</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trabajo</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y </a:t>
            </a:r>
            <a:r>
              <a:rPr kumimoji="0" sz="1600" b="0" i="0" u="none" strike="noStrike" kern="1200" cap="none" spc="-459"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relentiza</a:t>
            </a:r>
            <a:r>
              <a:rPr kumimoji="0" sz="1600" b="0" i="0" u="none" strike="noStrike" kern="1200" cap="none" spc="6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los</a:t>
            </a:r>
            <a:r>
              <a:rPr kumimoji="0" sz="1600" b="0" i="0" u="none" strike="noStrike" kern="1200" cap="none" spc="-1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procesos</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pic>
        <p:nvPicPr>
          <p:cNvPr id="13" name="object 13"/>
          <p:cNvPicPr/>
          <p:nvPr/>
        </p:nvPicPr>
        <p:blipFill>
          <a:blip r:embed="rId4" cstate="print"/>
          <a:stretch>
            <a:fillRect/>
          </a:stretch>
        </p:blipFill>
        <p:spPr>
          <a:xfrm>
            <a:off x="4701540" y="1027175"/>
            <a:ext cx="2301240" cy="2299716"/>
          </a:xfrm>
          <a:prstGeom prst="rect">
            <a:avLst/>
          </a:prstGeom>
        </p:spPr>
      </p:pic>
      <p:sp>
        <p:nvSpPr>
          <p:cNvPr id="14" name="object 14"/>
          <p:cNvSpPr txBox="1"/>
          <p:nvPr/>
        </p:nvSpPr>
        <p:spPr>
          <a:xfrm>
            <a:off x="8112252" y="3627120"/>
            <a:ext cx="3043555" cy="451484"/>
          </a:xfrm>
          <a:prstGeom prst="rect">
            <a:avLst/>
          </a:prstGeom>
          <a:solidFill>
            <a:srgbClr val="FFE699"/>
          </a:solidFill>
        </p:spPr>
        <p:txBody>
          <a:bodyPr vert="horz" wrap="square" lIns="0" tIns="0" rIns="0" bIns="0" rtlCol="0">
            <a:spAutoFit/>
          </a:bodyPr>
          <a:lstStyle/>
          <a:p>
            <a:pPr marL="617220" marR="0" lvl="0" indent="0" algn="l" defTabSz="914400" rtl="0" eaLnBrk="1" fontAlgn="auto" latinLnBrk="0" hangingPunct="1">
              <a:lnSpc>
                <a:spcPts val="3095"/>
              </a:lnSpc>
              <a:spcBef>
                <a:spcPts val="0"/>
              </a:spcBef>
              <a:spcAft>
                <a:spcPts val="0"/>
              </a:spcAft>
              <a:buClrTx/>
              <a:buSzTx/>
              <a:buFontTx/>
              <a:buNone/>
              <a:tabLst/>
              <a:defRPr/>
            </a:pPr>
            <a:r>
              <a:rPr kumimoji="0" sz="2700" b="0" i="0" u="none" strike="noStrike" kern="1200" cap="none" spc="-10" normalizeH="0" baseline="0" noProof="0" dirty="0">
                <a:ln>
                  <a:noFill/>
                </a:ln>
                <a:solidFill>
                  <a:srgbClr val="3A3838"/>
                </a:solidFill>
                <a:effectLst/>
                <a:uLnTx/>
                <a:uFillTx/>
                <a:latin typeface="Calibri Light"/>
                <a:ea typeface="+mn-ea"/>
                <a:cs typeface="Calibri Light"/>
              </a:rPr>
              <a:t>PROBLEMA</a:t>
            </a:r>
            <a:r>
              <a:rPr kumimoji="0" sz="2700" b="0" i="0" u="none" strike="noStrike" kern="1200" cap="none" spc="-15" normalizeH="0" baseline="0" noProof="0" dirty="0">
                <a:ln>
                  <a:noFill/>
                </a:ln>
                <a:solidFill>
                  <a:srgbClr val="3A3838"/>
                </a:solidFill>
                <a:effectLst/>
                <a:uLnTx/>
                <a:uFillTx/>
                <a:latin typeface="Calibri Light"/>
                <a:ea typeface="+mn-ea"/>
                <a:cs typeface="Calibri Light"/>
              </a:rPr>
              <a:t> </a:t>
            </a:r>
            <a:r>
              <a:rPr kumimoji="0" sz="2700" b="0" i="0" u="none" strike="noStrike" kern="1200" cap="none" spc="0" normalizeH="0" baseline="0" noProof="0" dirty="0">
                <a:ln>
                  <a:noFill/>
                </a:ln>
                <a:solidFill>
                  <a:srgbClr val="3A3838"/>
                </a:solidFill>
                <a:effectLst/>
                <a:uLnTx/>
                <a:uFillTx/>
                <a:latin typeface="Calibri Light"/>
                <a:ea typeface="+mn-ea"/>
                <a:cs typeface="Calibri Light"/>
              </a:rPr>
              <a:t>3</a:t>
            </a:r>
            <a:endParaRPr kumimoji="0" sz="2700" b="0" i="0" u="none" strike="noStrike" kern="1200" cap="none" spc="0" normalizeH="0" baseline="0" noProof="0">
              <a:ln>
                <a:noFill/>
              </a:ln>
              <a:solidFill>
                <a:prstClr val="black"/>
              </a:solidFill>
              <a:effectLst/>
              <a:uLnTx/>
              <a:uFillTx/>
              <a:latin typeface="Calibri Light"/>
              <a:ea typeface="+mn-ea"/>
              <a:cs typeface="Calibri Light"/>
            </a:endParaRPr>
          </a:p>
        </p:txBody>
      </p:sp>
      <p:pic>
        <p:nvPicPr>
          <p:cNvPr id="15" name="object 15"/>
          <p:cNvPicPr/>
          <p:nvPr/>
        </p:nvPicPr>
        <p:blipFill>
          <a:blip r:embed="rId5" cstate="print"/>
          <a:stretch>
            <a:fillRect/>
          </a:stretch>
        </p:blipFill>
        <p:spPr>
          <a:xfrm>
            <a:off x="8427719" y="973836"/>
            <a:ext cx="2412492" cy="2412492"/>
          </a:xfrm>
          <a:prstGeom prst="rect">
            <a:avLst/>
          </a:prstGeom>
        </p:spPr>
      </p:pic>
      <p:sp>
        <p:nvSpPr>
          <p:cNvPr id="16" name="object 16"/>
          <p:cNvSpPr txBox="1"/>
          <p:nvPr/>
        </p:nvSpPr>
        <p:spPr>
          <a:xfrm>
            <a:off x="8191627" y="4131309"/>
            <a:ext cx="288734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20" normalizeH="0" baseline="0" noProof="0" dirty="0">
                <a:ln>
                  <a:noFill/>
                </a:ln>
                <a:solidFill>
                  <a:prstClr val="black"/>
                </a:solidFill>
                <a:effectLst/>
                <a:uLnTx/>
                <a:uFillTx/>
                <a:latin typeface="Microsoft YaHei UI"/>
                <a:ea typeface="+mn-ea"/>
                <a:cs typeface="Microsoft YaHei UI"/>
              </a:rPr>
              <a:t>Falta</a:t>
            </a:r>
            <a:r>
              <a:rPr kumimoji="0" sz="1600" b="0" i="0" u="none" strike="noStrike" kern="1200" cap="none" spc="39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de</a:t>
            </a:r>
            <a:r>
              <a:rPr kumimoji="0" sz="1600" b="0" i="0" u="none" strike="noStrike" kern="1200" cap="none" spc="409"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implementación</a:t>
            </a:r>
            <a:r>
              <a:rPr kumimoji="0" sz="1600" b="0" i="0" u="none" strike="noStrike" kern="1200" cap="none" spc="41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de</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sp>
        <p:nvSpPr>
          <p:cNvPr id="17" name="object 17"/>
          <p:cNvSpPr txBox="1"/>
          <p:nvPr/>
        </p:nvSpPr>
        <p:spPr>
          <a:xfrm>
            <a:off x="8191627" y="4350461"/>
            <a:ext cx="288734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1652270" algn="l"/>
              </a:tabLst>
              <a:defRPr/>
            </a:pP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herramientas	tecnológicas</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sp>
        <p:nvSpPr>
          <p:cNvPr id="18" name="object 18"/>
          <p:cNvSpPr txBox="1"/>
          <p:nvPr/>
        </p:nvSpPr>
        <p:spPr>
          <a:xfrm>
            <a:off x="8191627" y="4570603"/>
            <a:ext cx="288607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661670" algn="l"/>
                <a:tab pos="1702435" algn="l"/>
                <a:tab pos="2149475" algn="l"/>
              </a:tabLst>
              <a:defRPr/>
            </a:pP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q</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u</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e</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fa</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c</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i</a:t>
            </a:r>
            <a:r>
              <a:rPr kumimoji="0" sz="1600" b="0" i="0" u="none" strike="noStrike" kern="1200" cap="none" spc="-15" normalizeH="0" baseline="0" noProof="0" dirty="0">
                <a:ln>
                  <a:noFill/>
                </a:ln>
                <a:solidFill>
                  <a:prstClr val="black"/>
                </a:solidFill>
                <a:effectLst/>
                <a:uLnTx/>
                <a:uFillTx/>
                <a:latin typeface="Microsoft YaHei UI"/>
                <a:ea typeface="+mn-ea"/>
                <a:cs typeface="Microsoft YaHei UI"/>
              </a:rPr>
              <a:t>l</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it</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e</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n</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l</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a</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g</a:t>
            </a:r>
            <a:r>
              <a:rPr kumimoji="0" sz="1600" b="0" i="0" u="none" strike="noStrike" kern="1200" cap="none" spc="-15" normalizeH="0" baseline="0" noProof="0" dirty="0">
                <a:ln>
                  <a:noFill/>
                </a:ln>
                <a:solidFill>
                  <a:prstClr val="black"/>
                </a:solidFill>
                <a:effectLst/>
                <a:uLnTx/>
                <a:uFillTx/>
                <a:latin typeface="Microsoft YaHei UI"/>
                <a:ea typeface="+mn-ea"/>
                <a:cs typeface="Microsoft YaHei UI"/>
              </a:rPr>
              <a:t>e</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stión</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sp>
        <p:nvSpPr>
          <p:cNvPr id="19" name="object 19"/>
          <p:cNvSpPr txBox="1"/>
          <p:nvPr/>
        </p:nvSpPr>
        <p:spPr>
          <a:xfrm>
            <a:off x="8191627" y="4790059"/>
            <a:ext cx="2885440"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1902460" algn="l"/>
              </a:tabLst>
              <a:defRPr/>
            </a:pP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(inicio,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ejecución,</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sp>
        <p:nvSpPr>
          <p:cNvPr id="20" name="object 20"/>
          <p:cNvSpPr txBox="1"/>
          <p:nvPr/>
        </p:nvSpPr>
        <p:spPr>
          <a:xfrm>
            <a:off x="8191627" y="5009515"/>
            <a:ext cx="2885440"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seguimiento</a:t>
            </a:r>
            <a:r>
              <a:rPr kumimoji="0" sz="1600" b="0" i="0" u="none" strike="noStrike" kern="1200" cap="none" spc="40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y</a:t>
            </a:r>
            <a:r>
              <a:rPr kumimoji="0" sz="1600" b="0" i="0" u="none" strike="noStrike" kern="1200" cap="none" spc="39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evaluación)</a:t>
            </a:r>
            <a:r>
              <a:rPr kumimoji="0" sz="1600" b="0" i="0" u="none" strike="noStrike" kern="1200" cap="none" spc="40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y</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sp>
        <p:nvSpPr>
          <p:cNvPr id="21" name="object 21"/>
          <p:cNvSpPr txBox="1"/>
          <p:nvPr/>
        </p:nvSpPr>
        <p:spPr>
          <a:xfrm>
            <a:off x="8191627" y="5228971"/>
            <a:ext cx="2885440" cy="488315"/>
          </a:xfrm>
          <a:prstGeom prst="rect">
            <a:avLst/>
          </a:prstGeom>
        </p:spPr>
        <p:txBody>
          <a:bodyPr vert="horz" wrap="square" lIns="0" tIns="39370" rIns="0" bIns="0" rtlCol="0">
            <a:spAutoFit/>
          </a:bodyPr>
          <a:lstStyle/>
          <a:p>
            <a:pPr marL="12700" marR="5080" lvl="0" indent="0" algn="l" defTabSz="914400" rtl="0" eaLnBrk="1" fontAlgn="auto" latinLnBrk="0" hangingPunct="1">
              <a:lnSpc>
                <a:spcPts val="1730"/>
              </a:lnSpc>
              <a:spcBef>
                <a:spcPts val="310"/>
              </a:spcBef>
              <a:spcAft>
                <a:spcPts val="0"/>
              </a:spcAft>
              <a:buClrTx/>
              <a:buSzTx/>
              <a:buFontTx/>
              <a:buNone/>
              <a:tabLst>
                <a:tab pos="857885" algn="l"/>
                <a:tab pos="1149350" algn="l"/>
                <a:tab pos="1536700" algn="l"/>
                <a:tab pos="2060575" algn="l"/>
                <a:tab pos="2612390" algn="l"/>
              </a:tabLst>
              <a:defRPr/>
            </a:pP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minimicen	las	montañas</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de </a:t>
            </a:r>
            <a:r>
              <a:rPr kumimoji="0" sz="1600" b="0" i="0" u="none" strike="noStrike" kern="1200" cap="none" spc="-459"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30" normalizeH="0" baseline="0" noProof="0" dirty="0">
                <a:ln>
                  <a:noFill/>
                </a:ln>
                <a:solidFill>
                  <a:prstClr val="black"/>
                </a:solidFill>
                <a:effectLst/>
                <a:uLnTx/>
                <a:uFillTx/>
                <a:latin typeface="Microsoft YaHei UI"/>
                <a:ea typeface="+mn-ea"/>
                <a:cs typeface="Microsoft YaHei UI"/>
              </a:rPr>
              <a:t>p</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a</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p</a:t>
            </a:r>
            <a:r>
              <a:rPr kumimoji="0" sz="1600" b="0" i="0" u="none" strike="noStrike" kern="1200" cap="none" spc="-15" normalizeH="0" baseline="0" noProof="0" dirty="0">
                <a:ln>
                  <a:noFill/>
                </a:ln>
                <a:solidFill>
                  <a:prstClr val="black"/>
                </a:solidFill>
                <a:effectLst/>
                <a:uLnTx/>
                <a:uFillTx/>
                <a:latin typeface="Microsoft YaHei UI"/>
                <a:ea typeface="+mn-ea"/>
                <a:cs typeface="Microsoft YaHei UI"/>
              </a:rPr>
              <a:t>e</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l</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p</a:t>
            </a:r>
            <a:r>
              <a:rPr kumimoji="0" sz="1600" b="0" i="0" u="none" strike="noStrike" kern="1200" cap="none" spc="-30" normalizeH="0" baseline="0" noProof="0" dirty="0">
                <a:ln>
                  <a:noFill/>
                </a:ln>
                <a:solidFill>
                  <a:prstClr val="black"/>
                </a:solidFill>
                <a:effectLst/>
                <a:uLnTx/>
                <a:uFillTx/>
                <a:latin typeface="Microsoft YaHei UI"/>
                <a:ea typeface="+mn-ea"/>
                <a:cs typeface="Microsoft YaHei UI"/>
              </a:rPr>
              <a:t>r</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odu</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c</a:t>
            </a:r>
            <a:r>
              <a:rPr kumimoji="0" sz="1600" b="0" i="0" u="none" strike="noStrike" kern="1200" cap="none" spc="-15" normalizeH="0" baseline="0" noProof="0" dirty="0">
                <a:ln>
                  <a:noFill/>
                </a:ln>
                <a:solidFill>
                  <a:prstClr val="black"/>
                </a:solidFill>
                <a:effectLst/>
                <a:uLnTx/>
                <a:uFillTx/>
                <a:latin typeface="Microsoft YaHei UI"/>
                <a:ea typeface="+mn-ea"/>
                <a:cs typeface="Microsoft YaHei UI"/>
              </a:rPr>
              <a:t>t</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o</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d</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e</a:t>
            </a:r>
            <a:r>
              <a:rPr kumimoji="0" sz="1600" b="0" i="0" u="none" strike="noStrike" kern="1200" cap="none" spc="0"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las</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sp>
        <p:nvSpPr>
          <p:cNvPr id="22" name="object 22"/>
          <p:cNvSpPr txBox="1"/>
          <p:nvPr/>
        </p:nvSpPr>
        <p:spPr>
          <a:xfrm>
            <a:off x="8191627" y="5667552"/>
            <a:ext cx="2885440"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1449705" algn="l"/>
                <a:tab pos="2098675" algn="l"/>
              </a:tabLst>
              <a:defRPr/>
            </a:pP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actividades	del	</a:t>
            </a:r>
            <a:r>
              <a:rPr kumimoji="0" sz="1600" b="0" i="0" u="none" strike="noStrike" kern="1200" cap="none" spc="-10" normalizeH="0" baseline="0" noProof="0" dirty="0">
                <a:ln>
                  <a:noFill/>
                </a:ln>
                <a:solidFill>
                  <a:prstClr val="black"/>
                </a:solidFill>
                <a:effectLst/>
                <a:uLnTx/>
                <a:uFillTx/>
                <a:latin typeface="Microsoft YaHei UI"/>
                <a:ea typeface="+mn-ea"/>
                <a:cs typeface="Microsoft YaHei UI"/>
              </a:rPr>
              <a:t>proceso</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sp>
        <p:nvSpPr>
          <p:cNvPr id="23" name="object 23"/>
          <p:cNvSpPr txBox="1"/>
          <p:nvPr/>
        </p:nvSpPr>
        <p:spPr>
          <a:xfrm>
            <a:off x="8191627" y="5887618"/>
            <a:ext cx="2005964"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Gestión</a:t>
            </a:r>
            <a:r>
              <a:rPr kumimoji="0" sz="1600" b="0" i="0" u="none" strike="noStrike" kern="1200" cap="none" spc="-35" normalizeH="0" baseline="0" noProof="0" dirty="0">
                <a:ln>
                  <a:noFill/>
                </a:ln>
                <a:solidFill>
                  <a:prstClr val="black"/>
                </a:solidFill>
                <a:effectLst/>
                <a:uLnTx/>
                <a:uFillTx/>
                <a:latin typeface="Microsoft YaHei UI"/>
                <a:ea typeface="+mn-ea"/>
                <a:cs typeface="Microsoft YaHei UI"/>
              </a:rPr>
              <a:t> </a:t>
            </a:r>
            <a:r>
              <a:rPr kumimoji="0" sz="1600" b="0" i="0" u="none" strike="noStrike" kern="1200" cap="none" spc="-5" normalizeH="0" baseline="0" noProof="0" dirty="0">
                <a:ln>
                  <a:noFill/>
                </a:ln>
                <a:solidFill>
                  <a:prstClr val="black"/>
                </a:solidFill>
                <a:effectLst/>
                <a:uLnTx/>
                <a:uFillTx/>
                <a:latin typeface="Microsoft YaHei UI"/>
                <a:ea typeface="+mn-ea"/>
                <a:cs typeface="Microsoft YaHei UI"/>
              </a:rPr>
              <a:t>Contractual.</a:t>
            </a:r>
            <a:endParaRPr kumimoji="0" sz="1600" b="0" i="0" u="none" strike="noStrike" kern="1200" cap="none" spc="0" normalizeH="0" baseline="0" noProof="0">
              <a:ln>
                <a:noFill/>
              </a:ln>
              <a:solidFill>
                <a:prstClr val="black"/>
              </a:solidFill>
              <a:effectLst/>
              <a:uLnTx/>
              <a:uFillTx/>
              <a:latin typeface="Microsoft YaHei UI"/>
              <a:ea typeface="+mn-ea"/>
              <a:cs typeface="Microsoft YaHei U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9219" y="4123944"/>
            <a:ext cx="1664335" cy="230504"/>
          </a:xfrm>
          <a:prstGeom prst="rect">
            <a:avLst/>
          </a:prstGeom>
          <a:solidFill>
            <a:srgbClr val="C49E41"/>
          </a:solidFill>
        </p:spPr>
        <p:txBody>
          <a:bodyPr vert="horz" wrap="square" lIns="0" tIns="43180" rIns="0" bIns="0" rtlCol="0">
            <a:spAutoFit/>
          </a:bodyPr>
          <a:lstStyle/>
          <a:p>
            <a:pPr marL="221615" marR="0" lvl="0" indent="0" algn="l" defTabSz="914400" rtl="0" eaLnBrk="1" fontAlgn="auto" latinLnBrk="0" hangingPunct="1">
              <a:lnSpc>
                <a:spcPct val="100000"/>
              </a:lnSpc>
              <a:spcBef>
                <a:spcPts val="340"/>
              </a:spcBef>
              <a:spcAft>
                <a:spcPts val="0"/>
              </a:spcAft>
              <a:buClrTx/>
              <a:buSzTx/>
              <a:buFontTx/>
              <a:buNone/>
              <a:tabLst/>
              <a:defRPr/>
            </a:pPr>
            <a:r>
              <a:rPr kumimoji="0" sz="900" b="0" i="0" u="none" strike="noStrike" kern="1200" cap="none" spc="-5" normalizeH="0" baseline="0" noProof="0" dirty="0">
                <a:ln>
                  <a:noFill/>
                </a:ln>
                <a:solidFill>
                  <a:srgbClr val="FFFFFF"/>
                </a:solidFill>
                <a:effectLst/>
                <a:uLnTx/>
                <a:uFillTx/>
                <a:latin typeface="Arial MT"/>
                <a:ea typeface="+mn-ea"/>
                <a:cs typeface="Arial MT"/>
              </a:rPr>
              <a:t>TOTAL</a:t>
            </a:r>
            <a:r>
              <a:rPr kumimoji="0" sz="900" b="0" i="0" u="none" strike="noStrike" kern="1200" cap="none" spc="-25" normalizeH="0" baseline="0" noProof="0" dirty="0">
                <a:ln>
                  <a:noFill/>
                </a:ln>
                <a:solidFill>
                  <a:srgbClr val="FFFFFF"/>
                </a:solidFill>
                <a:effectLst/>
                <a:uLnTx/>
                <a:uFillTx/>
                <a:latin typeface="Arial MT"/>
                <a:ea typeface="+mn-ea"/>
                <a:cs typeface="Arial MT"/>
              </a:rPr>
              <a:t> </a:t>
            </a:r>
            <a:r>
              <a:rPr kumimoji="0" sz="900" b="0" i="0" u="none" strike="noStrike" kern="1200" cap="none" spc="-5" normalizeH="0" baseline="0" noProof="0" dirty="0">
                <a:ln>
                  <a:noFill/>
                </a:ln>
                <a:solidFill>
                  <a:srgbClr val="FFFFFF"/>
                </a:solidFill>
                <a:effectLst/>
                <a:uLnTx/>
                <a:uFillTx/>
                <a:latin typeface="Arial MT"/>
                <a:ea typeface="+mn-ea"/>
                <a:cs typeface="Arial MT"/>
              </a:rPr>
              <a:t>DOCUMENTOS</a:t>
            </a:r>
            <a:endParaRPr kumimoji="0" sz="900" b="0" i="0" u="none" strike="noStrike" kern="1200" cap="none" spc="0" normalizeH="0" baseline="0" noProof="0">
              <a:ln>
                <a:noFill/>
              </a:ln>
              <a:solidFill>
                <a:prstClr val="black"/>
              </a:solidFill>
              <a:effectLst/>
              <a:uLnTx/>
              <a:uFillTx/>
              <a:latin typeface="Arial MT"/>
              <a:ea typeface="+mn-ea"/>
              <a:cs typeface="Arial MT"/>
            </a:endParaRPr>
          </a:p>
        </p:txBody>
      </p:sp>
      <p:sp>
        <p:nvSpPr>
          <p:cNvPr id="3" name="object 3"/>
          <p:cNvSpPr txBox="1"/>
          <p:nvPr/>
        </p:nvSpPr>
        <p:spPr>
          <a:xfrm>
            <a:off x="1879219" y="2212670"/>
            <a:ext cx="589280"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0" b="1" i="0" u="none" strike="noStrike" kern="1200" cap="none" spc="-10" normalizeH="0" baseline="0" noProof="0" dirty="0">
                <a:ln>
                  <a:noFill/>
                </a:ln>
                <a:solidFill>
                  <a:prstClr val="black"/>
                </a:solidFill>
                <a:effectLst/>
                <a:uLnTx/>
                <a:uFillTx/>
                <a:latin typeface="Arial"/>
                <a:ea typeface="+mn-ea"/>
                <a:cs typeface="Arial"/>
              </a:rPr>
              <a:t>48</a:t>
            </a:r>
            <a:endParaRPr kumimoji="0" sz="4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object 4"/>
          <p:cNvPicPr/>
          <p:nvPr/>
        </p:nvPicPr>
        <p:blipFill>
          <a:blip r:embed="rId2" cstate="print"/>
          <a:stretch>
            <a:fillRect/>
          </a:stretch>
        </p:blipFill>
        <p:spPr>
          <a:xfrm>
            <a:off x="1714500" y="2974848"/>
            <a:ext cx="926591" cy="925068"/>
          </a:xfrm>
          <a:prstGeom prst="rect">
            <a:avLst/>
          </a:prstGeom>
        </p:spPr>
      </p:pic>
      <p:pic>
        <p:nvPicPr>
          <p:cNvPr id="5" name="object 5"/>
          <p:cNvPicPr/>
          <p:nvPr/>
        </p:nvPicPr>
        <p:blipFill>
          <a:blip r:embed="rId3" cstate="print"/>
          <a:stretch>
            <a:fillRect/>
          </a:stretch>
        </p:blipFill>
        <p:spPr>
          <a:xfrm>
            <a:off x="2967227" y="2662427"/>
            <a:ext cx="1239012" cy="1237488"/>
          </a:xfrm>
          <a:prstGeom prst="rect">
            <a:avLst/>
          </a:prstGeom>
        </p:spPr>
      </p:pic>
      <p:sp>
        <p:nvSpPr>
          <p:cNvPr id="6" name="object 6"/>
          <p:cNvSpPr txBox="1"/>
          <p:nvPr/>
        </p:nvSpPr>
        <p:spPr>
          <a:xfrm>
            <a:off x="4334255" y="4123944"/>
            <a:ext cx="1663064" cy="230504"/>
          </a:xfrm>
          <a:prstGeom prst="rect">
            <a:avLst/>
          </a:prstGeom>
          <a:solidFill>
            <a:srgbClr val="C49E41"/>
          </a:solidFill>
        </p:spPr>
        <p:txBody>
          <a:bodyPr vert="horz" wrap="square" lIns="0" tIns="43180" rIns="0" bIns="0" rtlCol="0">
            <a:spAutoFit/>
          </a:bodyPr>
          <a:lstStyle/>
          <a:p>
            <a:pPr marL="165100" marR="0" lvl="0" indent="0" algn="l" defTabSz="914400" rtl="0" eaLnBrk="1" fontAlgn="auto" latinLnBrk="0" hangingPunct="1">
              <a:lnSpc>
                <a:spcPct val="100000"/>
              </a:lnSpc>
              <a:spcBef>
                <a:spcPts val="340"/>
              </a:spcBef>
              <a:spcAft>
                <a:spcPts val="0"/>
              </a:spcAft>
              <a:buClrTx/>
              <a:buSzTx/>
              <a:buFontTx/>
              <a:buNone/>
              <a:tabLst/>
              <a:defRPr/>
            </a:pPr>
            <a:r>
              <a:rPr kumimoji="0" sz="900" b="0" i="0" u="none" strike="noStrike" kern="1200" cap="none" spc="-5" normalizeH="0" baseline="0" noProof="0" dirty="0">
                <a:ln>
                  <a:noFill/>
                </a:ln>
                <a:solidFill>
                  <a:srgbClr val="FFFFFF"/>
                </a:solidFill>
                <a:effectLst/>
                <a:uLnTx/>
                <a:uFillTx/>
                <a:latin typeface="Arial MT"/>
                <a:ea typeface="+mn-ea"/>
                <a:cs typeface="Arial MT"/>
              </a:rPr>
              <a:t>NUEVOS</a:t>
            </a:r>
            <a:r>
              <a:rPr kumimoji="0" sz="900" b="0" i="0" u="none" strike="noStrike" kern="1200" cap="none" spc="-40" normalizeH="0" baseline="0" noProof="0" dirty="0">
                <a:ln>
                  <a:noFill/>
                </a:ln>
                <a:solidFill>
                  <a:srgbClr val="FFFFFF"/>
                </a:solidFill>
                <a:effectLst/>
                <a:uLnTx/>
                <a:uFillTx/>
                <a:latin typeface="Arial MT"/>
                <a:ea typeface="+mn-ea"/>
                <a:cs typeface="Arial MT"/>
              </a:rPr>
              <a:t> </a:t>
            </a:r>
            <a:r>
              <a:rPr kumimoji="0" sz="900" b="0" i="0" u="none" strike="noStrike" kern="1200" cap="none" spc="-5" normalizeH="0" baseline="0" noProof="0" dirty="0">
                <a:ln>
                  <a:noFill/>
                </a:ln>
                <a:solidFill>
                  <a:srgbClr val="FFFFFF"/>
                </a:solidFill>
                <a:effectLst/>
                <a:uLnTx/>
                <a:uFillTx/>
                <a:latin typeface="Arial MT"/>
                <a:ea typeface="+mn-ea"/>
                <a:cs typeface="Arial MT"/>
              </a:rPr>
              <a:t>DOCUMENTOS</a:t>
            </a:r>
            <a:endParaRPr kumimoji="0" sz="900" b="0" i="0" u="none" strike="noStrike" kern="1200" cap="none" spc="0" normalizeH="0" baseline="0" noProof="0">
              <a:ln>
                <a:noFill/>
              </a:ln>
              <a:solidFill>
                <a:prstClr val="black"/>
              </a:solidFill>
              <a:effectLst/>
              <a:uLnTx/>
              <a:uFillTx/>
              <a:latin typeface="Arial MT"/>
              <a:ea typeface="+mn-ea"/>
              <a:cs typeface="Arial MT"/>
            </a:endParaRPr>
          </a:p>
        </p:txBody>
      </p:sp>
      <p:sp>
        <p:nvSpPr>
          <p:cNvPr id="7" name="object 7"/>
          <p:cNvSpPr txBox="1"/>
          <p:nvPr/>
        </p:nvSpPr>
        <p:spPr>
          <a:xfrm>
            <a:off x="4803394" y="2285822"/>
            <a:ext cx="589280"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0" b="1" i="0" u="none" strike="noStrike" kern="1200" cap="none" spc="-10" normalizeH="0" baseline="0" noProof="0" dirty="0">
                <a:ln>
                  <a:noFill/>
                </a:ln>
                <a:solidFill>
                  <a:prstClr val="black"/>
                </a:solidFill>
                <a:effectLst/>
                <a:uLnTx/>
                <a:uFillTx/>
                <a:latin typeface="Arial"/>
                <a:ea typeface="+mn-ea"/>
                <a:cs typeface="Arial"/>
              </a:rPr>
              <a:t>19</a:t>
            </a:r>
            <a:endParaRPr kumimoji="0" sz="4000" b="0" i="0" u="none" strike="noStrike" kern="1200" cap="none" spc="0" normalizeH="0" baseline="0" noProof="0">
              <a:ln>
                <a:noFill/>
              </a:ln>
              <a:solidFill>
                <a:prstClr val="black"/>
              </a:solidFill>
              <a:effectLst/>
              <a:uLnTx/>
              <a:uFillTx/>
              <a:latin typeface="Arial"/>
              <a:ea typeface="+mn-ea"/>
              <a:cs typeface="Arial"/>
            </a:endParaRPr>
          </a:p>
        </p:txBody>
      </p:sp>
      <p:pic>
        <p:nvPicPr>
          <p:cNvPr id="8" name="object 8"/>
          <p:cNvPicPr/>
          <p:nvPr/>
        </p:nvPicPr>
        <p:blipFill>
          <a:blip r:embed="rId2" cstate="print"/>
          <a:stretch>
            <a:fillRect/>
          </a:stretch>
        </p:blipFill>
        <p:spPr>
          <a:xfrm>
            <a:off x="4703064" y="3051048"/>
            <a:ext cx="925067" cy="926591"/>
          </a:xfrm>
          <a:prstGeom prst="rect">
            <a:avLst/>
          </a:prstGeom>
        </p:spPr>
      </p:pic>
      <p:pic>
        <p:nvPicPr>
          <p:cNvPr id="9" name="object 9"/>
          <p:cNvPicPr/>
          <p:nvPr/>
        </p:nvPicPr>
        <p:blipFill>
          <a:blip r:embed="rId4" cstate="print"/>
          <a:stretch>
            <a:fillRect/>
          </a:stretch>
        </p:blipFill>
        <p:spPr>
          <a:xfrm>
            <a:off x="6109715" y="2211323"/>
            <a:ext cx="2142743" cy="2142744"/>
          </a:xfrm>
          <a:prstGeom prst="rect">
            <a:avLst/>
          </a:prstGeom>
        </p:spPr>
      </p:pic>
      <p:pic>
        <p:nvPicPr>
          <p:cNvPr id="10" name="object 10"/>
          <p:cNvPicPr/>
          <p:nvPr/>
        </p:nvPicPr>
        <p:blipFill>
          <a:blip r:embed="rId5" cstate="print"/>
          <a:stretch>
            <a:fillRect/>
          </a:stretch>
        </p:blipFill>
        <p:spPr>
          <a:xfrm>
            <a:off x="8496300" y="2193035"/>
            <a:ext cx="1923288" cy="1981200"/>
          </a:xfrm>
          <a:prstGeom prst="rect">
            <a:avLst/>
          </a:prstGeom>
        </p:spPr>
      </p:pic>
      <p:sp>
        <p:nvSpPr>
          <p:cNvPr id="11" name="object 11"/>
          <p:cNvSpPr txBox="1"/>
          <p:nvPr/>
        </p:nvSpPr>
        <p:spPr>
          <a:xfrm>
            <a:off x="8625840" y="4174235"/>
            <a:ext cx="1664335" cy="262255"/>
          </a:xfrm>
          <a:prstGeom prst="rect">
            <a:avLst/>
          </a:prstGeom>
          <a:solidFill>
            <a:srgbClr val="C49E41"/>
          </a:solidFill>
        </p:spPr>
        <p:txBody>
          <a:bodyPr vert="horz" wrap="square" lIns="0" tIns="42545" rIns="0" bIns="0" rtlCol="0">
            <a:spAutoFit/>
          </a:bodyPr>
          <a:lstStyle/>
          <a:p>
            <a:pPr marL="207645" marR="0" lvl="0" indent="0" algn="l" defTabSz="914400" rtl="0" eaLnBrk="1" fontAlgn="auto" latinLnBrk="0" hangingPunct="1">
              <a:lnSpc>
                <a:spcPct val="100000"/>
              </a:lnSpc>
              <a:spcBef>
                <a:spcPts val="335"/>
              </a:spcBef>
              <a:spcAft>
                <a:spcPts val="0"/>
              </a:spcAft>
              <a:buClrTx/>
              <a:buSzTx/>
              <a:buFontTx/>
              <a:buNone/>
              <a:tabLst/>
              <a:defRPr/>
            </a:pPr>
            <a:r>
              <a:rPr kumimoji="0" sz="1100" b="0" i="0" u="none" strike="noStrike" kern="1200" cap="none" spc="-5" normalizeH="0" baseline="0" noProof="0" dirty="0">
                <a:ln>
                  <a:noFill/>
                </a:ln>
                <a:solidFill>
                  <a:srgbClr val="FFFFFF"/>
                </a:solidFill>
                <a:effectLst/>
                <a:uLnTx/>
                <a:uFillTx/>
                <a:latin typeface="Arial MT"/>
                <a:ea typeface="+mn-ea"/>
                <a:cs typeface="Arial MT"/>
              </a:rPr>
              <a:t>DOCUMENTACIÓN</a:t>
            </a:r>
            <a:endParaRPr kumimoji="0" sz="1100" b="0" i="0" u="none" strike="noStrike" kern="1200" cap="none" spc="0" normalizeH="0" baseline="0" noProof="0">
              <a:ln>
                <a:noFill/>
              </a:ln>
              <a:solidFill>
                <a:prstClr val="black"/>
              </a:solidFill>
              <a:effectLst/>
              <a:uLnTx/>
              <a:uFillTx/>
              <a:latin typeface="Arial MT"/>
              <a:ea typeface="+mn-ea"/>
              <a:cs typeface="Arial MT"/>
            </a:endParaRPr>
          </a:p>
        </p:txBody>
      </p:sp>
      <p:sp>
        <p:nvSpPr>
          <p:cNvPr id="12" name="object 12"/>
          <p:cNvSpPr txBox="1"/>
          <p:nvPr/>
        </p:nvSpPr>
        <p:spPr>
          <a:xfrm>
            <a:off x="8586216" y="2801111"/>
            <a:ext cx="856615" cy="500380"/>
          </a:xfrm>
          <a:prstGeom prst="rect">
            <a:avLst/>
          </a:prstGeom>
          <a:solidFill>
            <a:srgbClr val="FFFFFF"/>
          </a:solidFill>
        </p:spPr>
        <p:txBody>
          <a:bodyPr vert="horz" wrap="square" lIns="0" tIns="107314" rIns="0" bIns="0" rtlCol="0">
            <a:spAutoFit/>
          </a:bodyPr>
          <a:lstStyle/>
          <a:p>
            <a:pPr marL="201295" marR="0" lvl="0" indent="0" algn="l" defTabSz="914400" rtl="0" eaLnBrk="1" fontAlgn="auto" latinLnBrk="0" hangingPunct="1">
              <a:lnSpc>
                <a:spcPct val="100000"/>
              </a:lnSpc>
              <a:spcBef>
                <a:spcPts val="844"/>
              </a:spcBef>
              <a:spcAft>
                <a:spcPts val="0"/>
              </a:spcAft>
              <a:buClrTx/>
              <a:buSzTx/>
              <a:buFontTx/>
              <a:buNone/>
              <a:tabLst/>
              <a:defRPr/>
            </a:pPr>
            <a:r>
              <a:rPr kumimoji="0" sz="1800" b="1" i="0" u="none" strike="noStrike" kern="1200" cap="none" spc="-10" normalizeH="0" baseline="0" noProof="0" dirty="0">
                <a:ln>
                  <a:noFill/>
                </a:ln>
                <a:solidFill>
                  <a:srgbClr val="F4B083"/>
                </a:solidFill>
                <a:effectLst/>
                <a:uLnTx/>
                <a:uFillTx/>
                <a:latin typeface="Arial"/>
                <a:ea typeface="+mn-ea"/>
                <a:cs typeface="Arial"/>
              </a:rPr>
              <a:t>60%</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p:nvPr/>
        </p:nvSpPr>
        <p:spPr>
          <a:xfrm>
            <a:off x="15240" y="1033272"/>
            <a:ext cx="12176760" cy="5334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a:spLocks noGrp="1"/>
          </p:cNvSpPr>
          <p:nvPr>
            <p:ph type="title"/>
          </p:nvPr>
        </p:nvSpPr>
        <p:spPr>
          <a:xfrm>
            <a:off x="5598667" y="1058417"/>
            <a:ext cx="1029335" cy="452120"/>
          </a:xfrm>
          <a:prstGeom prst="rect">
            <a:avLst/>
          </a:prstGeom>
        </p:spPr>
        <p:txBody>
          <a:bodyPr vert="horz" wrap="square" lIns="0" tIns="12065" rIns="0" bIns="0" rtlCol="0">
            <a:spAutoFit/>
          </a:bodyPr>
          <a:lstStyle/>
          <a:p>
            <a:pPr marL="12700">
              <a:lnSpc>
                <a:spcPct val="100000"/>
              </a:lnSpc>
              <a:spcBef>
                <a:spcPts val="95"/>
              </a:spcBef>
            </a:pPr>
            <a:r>
              <a:rPr spc="-85" dirty="0"/>
              <a:t>L</a:t>
            </a:r>
            <a:r>
              <a:rPr spc="-25" dirty="0"/>
              <a:t>O</a:t>
            </a:r>
            <a:r>
              <a:rPr spc="-35" dirty="0"/>
              <a:t>G</a:t>
            </a:r>
            <a:r>
              <a:rPr spc="-55" dirty="0"/>
              <a:t>R</a:t>
            </a:r>
            <a:r>
              <a:rPr spc="-5" dirty="0"/>
              <a:t>O</a:t>
            </a:r>
          </a:p>
        </p:txBody>
      </p:sp>
      <p:sp>
        <p:nvSpPr>
          <p:cNvPr id="15" name="object 15"/>
          <p:cNvSpPr/>
          <p:nvPr/>
        </p:nvSpPr>
        <p:spPr>
          <a:xfrm>
            <a:off x="0" y="5062728"/>
            <a:ext cx="12192000" cy="533400"/>
          </a:xfrm>
          <a:custGeom>
            <a:avLst/>
            <a:gdLst/>
            <a:ahLst/>
            <a:cxnLst/>
            <a:rect l="l" t="t" r="r" b="b"/>
            <a:pathLst>
              <a:path w="12192000" h="533400">
                <a:moveTo>
                  <a:pt x="12192000" y="0"/>
                </a:moveTo>
                <a:lnTo>
                  <a:pt x="0" y="0"/>
                </a:lnTo>
                <a:lnTo>
                  <a:pt x="0" y="533400"/>
                </a:lnTo>
                <a:lnTo>
                  <a:pt x="12192000" y="533400"/>
                </a:lnTo>
                <a:lnTo>
                  <a:pt x="12192000" y="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p:nvPr/>
        </p:nvSpPr>
        <p:spPr>
          <a:xfrm>
            <a:off x="1023010" y="5089397"/>
            <a:ext cx="1014412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10" normalizeH="0" baseline="0" noProof="0" dirty="0">
                <a:ln>
                  <a:noFill/>
                </a:ln>
                <a:solidFill>
                  <a:srgbClr val="3A3838"/>
                </a:solidFill>
                <a:effectLst/>
                <a:uLnTx/>
                <a:uFillTx/>
                <a:latin typeface="Calibri Light"/>
                <a:ea typeface="+mn-ea"/>
                <a:cs typeface="Calibri Light"/>
              </a:rPr>
              <a:t>Simplificación</a:t>
            </a:r>
            <a:r>
              <a:rPr kumimoji="0" sz="2800" b="0" i="0" u="none" strike="noStrike" kern="1200" cap="none" spc="10"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del</a:t>
            </a:r>
            <a:r>
              <a:rPr kumimoji="0" sz="2800" b="0" i="0" u="none" strike="noStrike" kern="1200" cap="none" spc="15"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60%</a:t>
            </a:r>
            <a:r>
              <a:rPr kumimoji="0" sz="2800" b="0" i="0" u="none" strike="noStrike" kern="1200" cap="none" spc="25"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de</a:t>
            </a:r>
            <a:r>
              <a:rPr kumimoji="0" sz="2800" b="0" i="0" u="none" strike="noStrike" kern="1200" cap="none" spc="20"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la</a:t>
            </a:r>
            <a:r>
              <a:rPr kumimoji="0" sz="2800" b="0" i="0" u="none" strike="noStrike" kern="1200" cap="none" spc="0"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10" normalizeH="0" baseline="0" noProof="0" dirty="0">
                <a:ln>
                  <a:noFill/>
                </a:ln>
                <a:solidFill>
                  <a:srgbClr val="3A3838"/>
                </a:solidFill>
                <a:effectLst/>
                <a:uLnTx/>
                <a:uFillTx/>
                <a:latin typeface="Calibri Light"/>
                <a:ea typeface="+mn-ea"/>
                <a:cs typeface="Calibri Light"/>
              </a:rPr>
              <a:t>documentación</a:t>
            </a:r>
            <a:r>
              <a:rPr kumimoji="0" sz="2800" b="0" i="0" u="none" strike="noStrike" kern="1200" cap="none" spc="10"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15" normalizeH="0" baseline="0" noProof="0" dirty="0">
                <a:ln>
                  <a:noFill/>
                </a:ln>
                <a:solidFill>
                  <a:srgbClr val="3A3838"/>
                </a:solidFill>
                <a:effectLst/>
                <a:uLnTx/>
                <a:uFillTx/>
                <a:latin typeface="Calibri Light"/>
                <a:ea typeface="+mn-ea"/>
                <a:cs typeface="Calibri Light"/>
              </a:rPr>
              <a:t>relacionada</a:t>
            </a:r>
            <a:r>
              <a:rPr kumimoji="0" sz="2800" b="0" i="0" u="none" strike="noStrike" kern="1200" cap="none" spc="-10"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15" normalizeH="0" baseline="0" noProof="0" dirty="0">
                <a:ln>
                  <a:noFill/>
                </a:ln>
                <a:solidFill>
                  <a:srgbClr val="3A3838"/>
                </a:solidFill>
                <a:effectLst/>
                <a:uLnTx/>
                <a:uFillTx/>
                <a:latin typeface="Calibri Light"/>
                <a:ea typeface="+mn-ea"/>
                <a:cs typeface="Calibri Light"/>
              </a:rPr>
              <a:t>con</a:t>
            </a:r>
            <a:r>
              <a:rPr kumimoji="0" sz="2800" b="0" i="0" u="none" strike="noStrike" kern="1200" cap="none" spc="15"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el</a:t>
            </a:r>
            <a:r>
              <a:rPr kumimoji="0" sz="2800" b="0" i="0" u="none" strike="noStrike" kern="1200" cap="none" spc="10"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20" normalizeH="0" baseline="0" noProof="0" dirty="0">
                <a:ln>
                  <a:noFill/>
                </a:ln>
                <a:solidFill>
                  <a:srgbClr val="3A3838"/>
                </a:solidFill>
                <a:effectLst/>
                <a:uLnTx/>
                <a:uFillTx/>
                <a:latin typeface="Calibri Light"/>
                <a:ea typeface="+mn-ea"/>
                <a:cs typeface="Calibri Light"/>
              </a:rPr>
              <a:t>proceso</a:t>
            </a:r>
            <a:endParaRPr kumimoji="0" sz="2800" b="0" i="0" u="none" strike="noStrike" kern="1200" cap="none" spc="0" normalizeH="0" baseline="0" noProof="0">
              <a:ln>
                <a:noFill/>
              </a:ln>
              <a:solidFill>
                <a:prstClr val="black"/>
              </a:solidFill>
              <a:effectLst/>
              <a:uLnTx/>
              <a:uFillTx/>
              <a:latin typeface="Calibri Light"/>
              <a:ea typeface="+mn-ea"/>
              <a:cs typeface="Calibri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9219" y="4123944"/>
            <a:ext cx="1664335" cy="230504"/>
          </a:xfrm>
          <a:prstGeom prst="rect">
            <a:avLst/>
          </a:prstGeom>
          <a:solidFill>
            <a:srgbClr val="C49E41"/>
          </a:solidFill>
        </p:spPr>
        <p:txBody>
          <a:bodyPr vert="horz" wrap="square" lIns="0" tIns="43180" rIns="0" bIns="0" rtlCol="0">
            <a:spAutoFit/>
          </a:bodyPr>
          <a:lstStyle/>
          <a:p>
            <a:pPr marL="281305" marR="0" lvl="0" indent="0" algn="l" defTabSz="914400" rtl="0" eaLnBrk="1" fontAlgn="auto" latinLnBrk="0" hangingPunct="1">
              <a:lnSpc>
                <a:spcPct val="100000"/>
              </a:lnSpc>
              <a:spcBef>
                <a:spcPts val="340"/>
              </a:spcBef>
              <a:spcAft>
                <a:spcPts val="0"/>
              </a:spcAft>
              <a:buClrTx/>
              <a:buSzTx/>
              <a:buFontTx/>
              <a:buNone/>
              <a:tabLst/>
              <a:defRPr/>
            </a:pPr>
            <a:r>
              <a:rPr kumimoji="0" sz="900" b="0" i="0" u="none" strike="noStrike" kern="1200" cap="none" spc="-5" normalizeH="0" baseline="0" noProof="0" dirty="0">
                <a:ln>
                  <a:noFill/>
                </a:ln>
                <a:solidFill>
                  <a:srgbClr val="FFFFFF"/>
                </a:solidFill>
                <a:effectLst/>
                <a:uLnTx/>
                <a:uFillTx/>
                <a:latin typeface="Arial MT"/>
                <a:ea typeface="+mn-ea"/>
                <a:cs typeface="Arial MT"/>
              </a:rPr>
              <a:t>TOTAL</a:t>
            </a:r>
            <a:r>
              <a:rPr kumimoji="0" sz="900" b="0" i="0" u="none" strike="noStrike" kern="1200" cap="none" spc="-20" normalizeH="0" baseline="0" noProof="0" dirty="0">
                <a:ln>
                  <a:noFill/>
                </a:ln>
                <a:solidFill>
                  <a:srgbClr val="FFFFFF"/>
                </a:solidFill>
                <a:effectLst/>
                <a:uLnTx/>
                <a:uFillTx/>
                <a:latin typeface="Arial MT"/>
                <a:ea typeface="+mn-ea"/>
                <a:cs typeface="Arial MT"/>
              </a:rPr>
              <a:t> </a:t>
            </a:r>
            <a:r>
              <a:rPr kumimoji="0" sz="900" b="0" i="0" u="none" strike="noStrike" kern="1200" cap="none" spc="-5" normalizeH="0" baseline="0" noProof="0" dirty="0">
                <a:ln>
                  <a:noFill/>
                </a:ln>
                <a:solidFill>
                  <a:srgbClr val="FFFFFF"/>
                </a:solidFill>
                <a:effectLst/>
                <a:uLnTx/>
                <a:uFillTx/>
                <a:latin typeface="Arial MT"/>
                <a:ea typeface="+mn-ea"/>
                <a:cs typeface="Arial MT"/>
              </a:rPr>
              <a:t>REQUISITOS</a:t>
            </a:r>
            <a:endParaRPr kumimoji="0" sz="900" b="0" i="0" u="none" strike="noStrike" kern="1200" cap="none" spc="0" normalizeH="0" baseline="0" noProof="0">
              <a:ln>
                <a:noFill/>
              </a:ln>
              <a:solidFill>
                <a:prstClr val="black"/>
              </a:solidFill>
              <a:effectLst/>
              <a:uLnTx/>
              <a:uFillTx/>
              <a:latin typeface="Arial MT"/>
              <a:ea typeface="+mn-ea"/>
              <a:cs typeface="Arial MT"/>
            </a:endParaRPr>
          </a:p>
        </p:txBody>
      </p:sp>
      <p:sp>
        <p:nvSpPr>
          <p:cNvPr id="3" name="object 3"/>
          <p:cNvSpPr txBox="1"/>
          <p:nvPr/>
        </p:nvSpPr>
        <p:spPr>
          <a:xfrm>
            <a:off x="1879219" y="2212670"/>
            <a:ext cx="871219"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0" b="1" i="0" u="none" strike="noStrike" kern="1200" cap="none" spc="-10" normalizeH="0" baseline="0" noProof="0" dirty="0">
                <a:ln>
                  <a:noFill/>
                </a:ln>
                <a:solidFill>
                  <a:prstClr val="black"/>
                </a:solidFill>
                <a:effectLst/>
                <a:uLnTx/>
                <a:uFillTx/>
                <a:latin typeface="Arial"/>
                <a:ea typeface="+mn-ea"/>
                <a:cs typeface="Arial"/>
              </a:rPr>
              <a:t>165</a:t>
            </a:r>
            <a:endParaRPr kumimoji="0" sz="4000" b="0" i="0" u="none" strike="noStrike" kern="1200" cap="none" spc="0" normalizeH="0" baseline="0" noProof="0">
              <a:ln>
                <a:noFill/>
              </a:ln>
              <a:solidFill>
                <a:prstClr val="black"/>
              </a:solidFill>
              <a:effectLst/>
              <a:uLnTx/>
              <a:uFillTx/>
              <a:latin typeface="Arial"/>
              <a:ea typeface="+mn-ea"/>
              <a:cs typeface="Arial"/>
            </a:endParaRPr>
          </a:p>
        </p:txBody>
      </p:sp>
      <p:pic>
        <p:nvPicPr>
          <p:cNvPr id="4" name="object 4"/>
          <p:cNvPicPr/>
          <p:nvPr/>
        </p:nvPicPr>
        <p:blipFill>
          <a:blip r:embed="rId2" cstate="print"/>
          <a:stretch>
            <a:fillRect/>
          </a:stretch>
        </p:blipFill>
        <p:spPr>
          <a:xfrm>
            <a:off x="1714500" y="2974848"/>
            <a:ext cx="926591" cy="925068"/>
          </a:xfrm>
          <a:prstGeom prst="rect">
            <a:avLst/>
          </a:prstGeom>
        </p:spPr>
      </p:pic>
      <p:pic>
        <p:nvPicPr>
          <p:cNvPr id="5" name="object 5"/>
          <p:cNvPicPr/>
          <p:nvPr/>
        </p:nvPicPr>
        <p:blipFill>
          <a:blip r:embed="rId3" cstate="print"/>
          <a:stretch>
            <a:fillRect/>
          </a:stretch>
        </p:blipFill>
        <p:spPr>
          <a:xfrm>
            <a:off x="2967227" y="2662427"/>
            <a:ext cx="1239012" cy="1237488"/>
          </a:xfrm>
          <a:prstGeom prst="rect">
            <a:avLst/>
          </a:prstGeom>
        </p:spPr>
      </p:pic>
      <p:sp>
        <p:nvSpPr>
          <p:cNvPr id="6" name="object 6"/>
          <p:cNvSpPr txBox="1"/>
          <p:nvPr/>
        </p:nvSpPr>
        <p:spPr>
          <a:xfrm>
            <a:off x="4334255" y="4123944"/>
            <a:ext cx="1663064" cy="230504"/>
          </a:xfrm>
          <a:prstGeom prst="rect">
            <a:avLst/>
          </a:prstGeom>
          <a:solidFill>
            <a:srgbClr val="C49E41"/>
          </a:solidFill>
        </p:spPr>
        <p:txBody>
          <a:bodyPr vert="horz" wrap="square" lIns="0" tIns="43180" rIns="0" bIns="0" rtlCol="0">
            <a:spAutoFit/>
          </a:bodyPr>
          <a:lstStyle/>
          <a:p>
            <a:pPr marL="222885" marR="0" lvl="0" indent="0" algn="l" defTabSz="914400" rtl="0" eaLnBrk="1" fontAlgn="auto" latinLnBrk="0" hangingPunct="1">
              <a:lnSpc>
                <a:spcPct val="100000"/>
              </a:lnSpc>
              <a:spcBef>
                <a:spcPts val="340"/>
              </a:spcBef>
              <a:spcAft>
                <a:spcPts val="0"/>
              </a:spcAft>
              <a:buClrTx/>
              <a:buSzTx/>
              <a:buFontTx/>
              <a:buNone/>
              <a:tabLst/>
              <a:defRPr/>
            </a:pPr>
            <a:r>
              <a:rPr kumimoji="0" sz="900" b="0" i="0" u="none" strike="noStrike" kern="1200" cap="none" spc="-5" normalizeH="0" baseline="0" noProof="0" dirty="0">
                <a:ln>
                  <a:noFill/>
                </a:ln>
                <a:solidFill>
                  <a:srgbClr val="FFFFFF"/>
                </a:solidFill>
                <a:effectLst/>
                <a:uLnTx/>
                <a:uFillTx/>
                <a:latin typeface="Arial MT"/>
                <a:ea typeface="+mn-ea"/>
                <a:cs typeface="Arial MT"/>
              </a:rPr>
              <a:t>NUEVOS</a:t>
            </a:r>
            <a:r>
              <a:rPr kumimoji="0" sz="900" b="0" i="0" u="none" strike="noStrike" kern="1200" cap="none" spc="-25" normalizeH="0" baseline="0" noProof="0" dirty="0">
                <a:ln>
                  <a:noFill/>
                </a:ln>
                <a:solidFill>
                  <a:srgbClr val="FFFFFF"/>
                </a:solidFill>
                <a:effectLst/>
                <a:uLnTx/>
                <a:uFillTx/>
                <a:latin typeface="Arial MT"/>
                <a:ea typeface="+mn-ea"/>
                <a:cs typeface="Arial MT"/>
              </a:rPr>
              <a:t> </a:t>
            </a:r>
            <a:r>
              <a:rPr kumimoji="0" sz="900" b="0" i="0" u="none" strike="noStrike" kern="1200" cap="none" spc="-5" normalizeH="0" baseline="0" noProof="0" dirty="0">
                <a:ln>
                  <a:noFill/>
                </a:ln>
                <a:solidFill>
                  <a:srgbClr val="FFFFFF"/>
                </a:solidFill>
                <a:effectLst/>
                <a:uLnTx/>
                <a:uFillTx/>
                <a:latin typeface="Arial MT"/>
                <a:ea typeface="+mn-ea"/>
                <a:cs typeface="Arial MT"/>
              </a:rPr>
              <a:t>REQUISITOS</a:t>
            </a:r>
            <a:endParaRPr kumimoji="0" sz="900" b="0" i="0" u="none" strike="noStrike" kern="1200" cap="none" spc="0" normalizeH="0" baseline="0" noProof="0">
              <a:ln>
                <a:noFill/>
              </a:ln>
              <a:solidFill>
                <a:prstClr val="black"/>
              </a:solidFill>
              <a:effectLst/>
              <a:uLnTx/>
              <a:uFillTx/>
              <a:latin typeface="Arial MT"/>
              <a:ea typeface="+mn-ea"/>
              <a:cs typeface="Arial MT"/>
            </a:endParaRPr>
          </a:p>
        </p:txBody>
      </p:sp>
      <p:sp>
        <p:nvSpPr>
          <p:cNvPr id="7" name="object 7"/>
          <p:cNvSpPr txBox="1"/>
          <p:nvPr/>
        </p:nvSpPr>
        <p:spPr>
          <a:xfrm>
            <a:off x="4803394" y="2285822"/>
            <a:ext cx="871219"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0" b="1" i="0" u="none" strike="noStrike" kern="1200" cap="none" spc="-10" normalizeH="0" baseline="0" noProof="0" dirty="0">
                <a:ln>
                  <a:noFill/>
                </a:ln>
                <a:solidFill>
                  <a:prstClr val="black"/>
                </a:solidFill>
                <a:effectLst/>
                <a:uLnTx/>
                <a:uFillTx/>
                <a:latin typeface="Arial"/>
                <a:ea typeface="+mn-ea"/>
                <a:cs typeface="Arial"/>
              </a:rPr>
              <a:t>135</a:t>
            </a:r>
            <a:endParaRPr kumimoji="0" sz="4000" b="0" i="0" u="none" strike="noStrike" kern="1200" cap="none" spc="0" normalizeH="0" baseline="0" noProof="0">
              <a:ln>
                <a:noFill/>
              </a:ln>
              <a:solidFill>
                <a:prstClr val="black"/>
              </a:solidFill>
              <a:effectLst/>
              <a:uLnTx/>
              <a:uFillTx/>
              <a:latin typeface="Arial"/>
              <a:ea typeface="+mn-ea"/>
              <a:cs typeface="Arial"/>
            </a:endParaRPr>
          </a:p>
        </p:txBody>
      </p:sp>
      <p:pic>
        <p:nvPicPr>
          <p:cNvPr id="8" name="object 8"/>
          <p:cNvPicPr/>
          <p:nvPr/>
        </p:nvPicPr>
        <p:blipFill>
          <a:blip r:embed="rId2" cstate="print"/>
          <a:stretch>
            <a:fillRect/>
          </a:stretch>
        </p:blipFill>
        <p:spPr>
          <a:xfrm>
            <a:off x="4703064" y="3051048"/>
            <a:ext cx="925067" cy="926591"/>
          </a:xfrm>
          <a:prstGeom prst="rect">
            <a:avLst/>
          </a:prstGeom>
        </p:spPr>
      </p:pic>
      <p:pic>
        <p:nvPicPr>
          <p:cNvPr id="9" name="object 9"/>
          <p:cNvPicPr/>
          <p:nvPr/>
        </p:nvPicPr>
        <p:blipFill>
          <a:blip r:embed="rId4" cstate="print"/>
          <a:stretch>
            <a:fillRect/>
          </a:stretch>
        </p:blipFill>
        <p:spPr>
          <a:xfrm>
            <a:off x="6109715" y="2211323"/>
            <a:ext cx="2142743" cy="2142744"/>
          </a:xfrm>
          <a:prstGeom prst="rect">
            <a:avLst/>
          </a:prstGeom>
        </p:spPr>
      </p:pic>
      <p:pic>
        <p:nvPicPr>
          <p:cNvPr id="10" name="object 10"/>
          <p:cNvPicPr/>
          <p:nvPr/>
        </p:nvPicPr>
        <p:blipFill>
          <a:blip r:embed="rId5" cstate="print"/>
          <a:stretch>
            <a:fillRect/>
          </a:stretch>
        </p:blipFill>
        <p:spPr>
          <a:xfrm>
            <a:off x="8496300" y="2193035"/>
            <a:ext cx="1923288" cy="1981200"/>
          </a:xfrm>
          <a:prstGeom prst="rect">
            <a:avLst/>
          </a:prstGeom>
        </p:spPr>
      </p:pic>
      <p:sp>
        <p:nvSpPr>
          <p:cNvPr id="11" name="object 11"/>
          <p:cNvSpPr txBox="1"/>
          <p:nvPr/>
        </p:nvSpPr>
        <p:spPr>
          <a:xfrm>
            <a:off x="8625840" y="4174235"/>
            <a:ext cx="1664335" cy="262255"/>
          </a:xfrm>
          <a:prstGeom prst="rect">
            <a:avLst/>
          </a:prstGeom>
          <a:solidFill>
            <a:srgbClr val="C49E41"/>
          </a:solidFill>
        </p:spPr>
        <p:txBody>
          <a:bodyPr vert="horz" wrap="square" lIns="0" tIns="42545" rIns="0" bIns="0" rtlCol="0">
            <a:spAutoFit/>
          </a:bodyPr>
          <a:lstStyle/>
          <a:p>
            <a:pPr marL="399415" marR="0" lvl="0" indent="0" algn="l" defTabSz="914400" rtl="0" eaLnBrk="1" fontAlgn="auto" latinLnBrk="0" hangingPunct="1">
              <a:lnSpc>
                <a:spcPct val="100000"/>
              </a:lnSpc>
              <a:spcBef>
                <a:spcPts val="335"/>
              </a:spcBef>
              <a:spcAft>
                <a:spcPts val="0"/>
              </a:spcAft>
              <a:buClrTx/>
              <a:buSzTx/>
              <a:buFontTx/>
              <a:buNone/>
              <a:tabLst/>
              <a:defRPr/>
            </a:pPr>
            <a:r>
              <a:rPr kumimoji="0" sz="1100" b="0" i="0" u="none" strike="noStrike" kern="1200" cap="none" spc="0" normalizeH="0" baseline="0" noProof="0" dirty="0">
                <a:ln>
                  <a:noFill/>
                </a:ln>
                <a:solidFill>
                  <a:srgbClr val="FFFFFF"/>
                </a:solidFill>
                <a:effectLst/>
                <a:uLnTx/>
                <a:uFillTx/>
                <a:latin typeface="Arial MT"/>
                <a:ea typeface="+mn-ea"/>
                <a:cs typeface="Arial MT"/>
              </a:rPr>
              <a:t>REQUISITOS</a:t>
            </a:r>
            <a:endParaRPr kumimoji="0" sz="1100" b="0" i="0" u="none" strike="noStrike" kern="1200" cap="none" spc="0" normalizeH="0" baseline="0" noProof="0">
              <a:ln>
                <a:noFill/>
              </a:ln>
              <a:solidFill>
                <a:prstClr val="black"/>
              </a:solidFill>
              <a:effectLst/>
              <a:uLnTx/>
              <a:uFillTx/>
              <a:latin typeface="Arial MT"/>
              <a:ea typeface="+mn-ea"/>
              <a:cs typeface="Arial MT"/>
            </a:endParaRPr>
          </a:p>
        </p:txBody>
      </p:sp>
      <p:sp>
        <p:nvSpPr>
          <p:cNvPr id="12" name="object 12"/>
          <p:cNvSpPr txBox="1"/>
          <p:nvPr/>
        </p:nvSpPr>
        <p:spPr>
          <a:xfrm>
            <a:off x="8586216" y="2801111"/>
            <a:ext cx="856615" cy="500380"/>
          </a:xfrm>
          <a:prstGeom prst="rect">
            <a:avLst/>
          </a:prstGeom>
          <a:solidFill>
            <a:srgbClr val="FFFFFF"/>
          </a:solidFill>
        </p:spPr>
        <p:txBody>
          <a:bodyPr vert="horz" wrap="square" lIns="0" tIns="107314" rIns="0" bIns="0" rtlCol="0">
            <a:spAutoFit/>
          </a:bodyPr>
          <a:lstStyle/>
          <a:p>
            <a:pPr marL="201295" marR="0" lvl="0" indent="0" algn="l" defTabSz="914400" rtl="0" eaLnBrk="1" fontAlgn="auto" latinLnBrk="0" hangingPunct="1">
              <a:lnSpc>
                <a:spcPct val="100000"/>
              </a:lnSpc>
              <a:spcBef>
                <a:spcPts val="844"/>
              </a:spcBef>
              <a:spcAft>
                <a:spcPts val="0"/>
              </a:spcAft>
              <a:buClrTx/>
              <a:buSzTx/>
              <a:buFontTx/>
              <a:buNone/>
              <a:tabLst/>
              <a:defRPr/>
            </a:pPr>
            <a:r>
              <a:rPr kumimoji="0" sz="1800" b="1" i="0" u="none" strike="noStrike" kern="1200" cap="none" spc="-10" normalizeH="0" baseline="0" noProof="0" dirty="0">
                <a:ln>
                  <a:noFill/>
                </a:ln>
                <a:solidFill>
                  <a:srgbClr val="F4B083"/>
                </a:solidFill>
                <a:effectLst/>
                <a:uLnTx/>
                <a:uFillTx/>
                <a:latin typeface="Arial"/>
                <a:ea typeface="+mn-ea"/>
                <a:cs typeface="Arial"/>
              </a:rPr>
              <a:t>18%</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p:nvPr/>
        </p:nvSpPr>
        <p:spPr>
          <a:xfrm>
            <a:off x="15240" y="1033272"/>
            <a:ext cx="12176760" cy="5334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a:spLocks noGrp="1"/>
          </p:cNvSpPr>
          <p:nvPr>
            <p:ph type="title"/>
          </p:nvPr>
        </p:nvSpPr>
        <p:spPr>
          <a:xfrm>
            <a:off x="5598667" y="1058417"/>
            <a:ext cx="1029335" cy="452120"/>
          </a:xfrm>
          <a:prstGeom prst="rect">
            <a:avLst/>
          </a:prstGeom>
        </p:spPr>
        <p:txBody>
          <a:bodyPr vert="horz" wrap="square" lIns="0" tIns="12065" rIns="0" bIns="0" rtlCol="0">
            <a:spAutoFit/>
          </a:bodyPr>
          <a:lstStyle/>
          <a:p>
            <a:pPr marL="12700">
              <a:lnSpc>
                <a:spcPct val="100000"/>
              </a:lnSpc>
              <a:spcBef>
                <a:spcPts val="95"/>
              </a:spcBef>
            </a:pPr>
            <a:r>
              <a:rPr spc="-85" dirty="0"/>
              <a:t>L</a:t>
            </a:r>
            <a:r>
              <a:rPr spc="-25" dirty="0"/>
              <a:t>O</a:t>
            </a:r>
            <a:r>
              <a:rPr spc="-35" dirty="0"/>
              <a:t>G</a:t>
            </a:r>
            <a:r>
              <a:rPr spc="-55" dirty="0"/>
              <a:t>R</a:t>
            </a:r>
            <a:r>
              <a:rPr spc="-5" dirty="0"/>
              <a:t>O</a:t>
            </a:r>
          </a:p>
        </p:txBody>
      </p:sp>
      <p:sp>
        <p:nvSpPr>
          <p:cNvPr id="15" name="object 15"/>
          <p:cNvSpPr/>
          <p:nvPr/>
        </p:nvSpPr>
        <p:spPr>
          <a:xfrm>
            <a:off x="0" y="5062728"/>
            <a:ext cx="12192000" cy="533400"/>
          </a:xfrm>
          <a:custGeom>
            <a:avLst/>
            <a:gdLst/>
            <a:ahLst/>
            <a:cxnLst/>
            <a:rect l="l" t="t" r="r" b="b"/>
            <a:pathLst>
              <a:path w="12192000" h="533400">
                <a:moveTo>
                  <a:pt x="12192000" y="0"/>
                </a:moveTo>
                <a:lnTo>
                  <a:pt x="0" y="0"/>
                </a:lnTo>
                <a:lnTo>
                  <a:pt x="0" y="533400"/>
                </a:lnTo>
                <a:lnTo>
                  <a:pt x="12192000" y="533400"/>
                </a:lnTo>
                <a:lnTo>
                  <a:pt x="12192000" y="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p:nvPr/>
        </p:nvSpPr>
        <p:spPr>
          <a:xfrm>
            <a:off x="1230274" y="5089397"/>
            <a:ext cx="973201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10" normalizeH="0" baseline="0" noProof="0" dirty="0">
                <a:ln>
                  <a:noFill/>
                </a:ln>
                <a:solidFill>
                  <a:srgbClr val="3A3838"/>
                </a:solidFill>
                <a:effectLst/>
                <a:uLnTx/>
                <a:uFillTx/>
                <a:latin typeface="Calibri Light"/>
                <a:ea typeface="+mn-ea"/>
                <a:cs typeface="Calibri Light"/>
              </a:rPr>
              <a:t>Simplificación</a:t>
            </a:r>
            <a:r>
              <a:rPr kumimoji="0" sz="2800" b="0" i="0" u="none" strike="noStrike" kern="1200" cap="none" spc="0"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del</a:t>
            </a:r>
            <a:r>
              <a:rPr kumimoji="0" sz="2800" b="0" i="0" u="none" strike="noStrike" kern="1200" cap="none" spc="10"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19%</a:t>
            </a:r>
            <a:r>
              <a:rPr kumimoji="0" sz="2800" b="0" i="0" u="none" strike="noStrike" kern="1200" cap="none" spc="15"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de</a:t>
            </a:r>
            <a:r>
              <a:rPr kumimoji="0" sz="2800" b="0" i="0" u="none" strike="noStrike" kern="1200" cap="none" spc="15"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los</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15" normalizeH="0" baseline="0" noProof="0" dirty="0">
                <a:ln>
                  <a:noFill/>
                </a:ln>
                <a:solidFill>
                  <a:srgbClr val="3A3838"/>
                </a:solidFill>
                <a:effectLst/>
                <a:uLnTx/>
                <a:uFillTx/>
                <a:latin typeface="Calibri Light"/>
                <a:ea typeface="+mn-ea"/>
                <a:cs typeface="Calibri Light"/>
              </a:rPr>
              <a:t>requisitos</a:t>
            </a:r>
            <a:r>
              <a:rPr kumimoji="0" sz="2800" b="0" i="0" u="none" strike="noStrike" kern="1200" cap="none" spc="30"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20" normalizeH="0" baseline="0" noProof="0" dirty="0">
                <a:ln>
                  <a:noFill/>
                </a:ln>
                <a:solidFill>
                  <a:srgbClr val="3A3838"/>
                </a:solidFill>
                <a:effectLst/>
                <a:uLnTx/>
                <a:uFillTx/>
                <a:latin typeface="Calibri Light"/>
                <a:ea typeface="+mn-ea"/>
                <a:cs typeface="Calibri Light"/>
              </a:rPr>
              <a:t>para</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15" normalizeH="0" baseline="0" noProof="0" dirty="0">
                <a:ln>
                  <a:noFill/>
                </a:ln>
                <a:solidFill>
                  <a:srgbClr val="3A3838"/>
                </a:solidFill>
                <a:effectLst/>
                <a:uLnTx/>
                <a:uFillTx/>
                <a:latin typeface="Calibri Light"/>
                <a:ea typeface="+mn-ea"/>
                <a:cs typeface="Calibri Light"/>
              </a:rPr>
              <a:t>tramitar</a:t>
            </a:r>
            <a:r>
              <a:rPr kumimoji="0" sz="2800" b="0" i="0" u="none" strike="noStrike" kern="1200" cap="none" spc="5" normalizeH="0" baseline="0" noProof="0" dirty="0">
                <a:ln>
                  <a:noFill/>
                </a:ln>
                <a:solidFill>
                  <a:srgbClr val="3A3838"/>
                </a:solidFill>
                <a:effectLst/>
                <a:uLnTx/>
                <a:uFillTx/>
                <a:latin typeface="Calibri Light"/>
                <a:ea typeface="+mn-ea"/>
                <a:cs typeface="Calibri Light"/>
              </a:rPr>
              <a:t> </a:t>
            </a:r>
            <a:r>
              <a:rPr kumimoji="0" sz="2800" b="0" i="0" u="none" strike="noStrike" kern="1200" cap="none" spc="-15" normalizeH="0" baseline="0" noProof="0" dirty="0">
                <a:ln>
                  <a:noFill/>
                </a:ln>
                <a:solidFill>
                  <a:srgbClr val="3A3838"/>
                </a:solidFill>
                <a:effectLst/>
                <a:uLnTx/>
                <a:uFillTx/>
                <a:latin typeface="Calibri Light"/>
                <a:ea typeface="+mn-ea"/>
                <a:cs typeface="Calibri Light"/>
              </a:rPr>
              <a:t>contrataciones</a:t>
            </a:r>
            <a:endParaRPr kumimoji="0" sz="2800" b="0" i="0" u="none" strike="noStrike" kern="1200" cap="none" spc="0" normalizeH="0" baseline="0" noProof="0">
              <a:ln>
                <a:noFill/>
              </a:ln>
              <a:solidFill>
                <a:prstClr val="black"/>
              </a:solidFill>
              <a:effectLst/>
              <a:uLnTx/>
              <a:uFillTx/>
              <a:latin typeface="Calibri Light"/>
              <a:ea typeface="+mn-ea"/>
              <a:cs typeface="Calibri 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33473" y="2918841"/>
            <a:ext cx="1692910" cy="1000760"/>
          </a:xfrm>
          <a:prstGeom prst="rect">
            <a:avLst/>
          </a:prstGeom>
        </p:spPr>
        <p:txBody>
          <a:bodyPr vert="horz" wrap="square" lIns="0" tIns="12065" rIns="0" bIns="0" rtlCol="0">
            <a:spAutoFit/>
          </a:bodyPr>
          <a:lstStyle/>
          <a:p>
            <a:pPr marL="12700" marR="5080" lvl="0" indent="-635" algn="ctr"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15" normalizeH="0" baseline="0" noProof="0" dirty="0">
                <a:ln>
                  <a:noFill/>
                </a:ln>
                <a:solidFill>
                  <a:srgbClr val="3A3838"/>
                </a:solidFill>
                <a:effectLst/>
                <a:uLnTx/>
                <a:uFillTx/>
                <a:latin typeface="Arial"/>
                <a:ea typeface="+mn-ea"/>
                <a:cs typeface="Arial"/>
              </a:rPr>
              <a:t>MANUAL </a:t>
            </a:r>
            <a:r>
              <a:rPr kumimoji="0" sz="1600" b="1" i="0" u="none" strike="noStrike" kern="1200" cap="none" spc="-10" normalizeH="0" baseline="0" noProof="0" dirty="0">
                <a:ln>
                  <a:noFill/>
                </a:ln>
                <a:solidFill>
                  <a:srgbClr val="3A3838"/>
                </a:solidFill>
                <a:effectLst/>
                <a:uLnTx/>
                <a:uFillTx/>
                <a:latin typeface="Arial"/>
                <a:ea typeface="+mn-ea"/>
                <a:cs typeface="Arial"/>
              </a:rPr>
              <a:t> </a:t>
            </a:r>
            <a:r>
              <a:rPr kumimoji="0" sz="1600" b="1" i="0" u="none" strike="noStrike" kern="1200" cap="none" spc="-5" normalizeH="0" baseline="0" noProof="0" dirty="0">
                <a:ln>
                  <a:noFill/>
                </a:ln>
                <a:solidFill>
                  <a:srgbClr val="3A3838"/>
                </a:solidFill>
                <a:effectLst/>
                <a:uLnTx/>
                <a:uFillTx/>
                <a:latin typeface="Arial"/>
                <a:ea typeface="+mn-ea"/>
                <a:cs typeface="Arial"/>
              </a:rPr>
              <a:t>CONTR</a:t>
            </a:r>
            <a:r>
              <a:rPr kumimoji="0" sz="1600" b="1" i="0" u="none" strike="noStrike" kern="1200" cap="none" spc="-170" normalizeH="0" baseline="0" noProof="0" dirty="0">
                <a:ln>
                  <a:noFill/>
                </a:ln>
                <a:solidFill>
                  <a:srgbClr val="3A3838"/>
                </a:solidFill>
                <a:effectLst/>
                <a:uLnTx/>
                <a:uFillTx/>
                <a:latin typeface="Arial"/>
                <a:ea typeface="+mn-ea"/>
                <a:cs typeface="Arial"/>
              </a:rPr>
              <a:t>A</a:t>
            </a:r>
            <a:r>
              <a:rPr kumimoji="0" sz="1600" b="1" i="0" u="none" strike="noStrike" kern="1200" cap="none" spc="-114" normalizeH="0" baseline="0" noProof="0" dirty="0">
                <a:ln>
                  <a:noFill/>
                </a:ln>
                <a:solidFill>
                  <a:srgbClr val="3A3838"/>
                </a:solidFill>
                <a:effectLst/>
                <a:uLnTx/>
                <a:uFillTx/>
                <a:latin typeface="Arial"/>
                <a:ea typeface="+mn-ea"/>
                <a:cs typeface="Arial"/>
              </a:rPr>
              <a:t>T</a:t>
            </a:r>
            <a:r>
              <a:rPr kumimoji="0" sz="1600" b="1" i="0" u="none" strike="noStrike" kern="1200" cap="none" spc="-15" normalizeH="0" baseline="0" noProof="0" dirty="0">
                <a:ln>
                  <a:noFill/>
                </a:ln>
                <a:solidFill>
                  <a:srgbClr val="3A3838"/>
                </a:solidFill>
                <a:effectLst/>
                <a:uLnTx/>
                <a:uFillTx/>
                <a:latin typeface="Arial"/>
                <a:ea typeface="+mn-ea"/>
                <a:cs typeface="Arial"/>
              </a:rPr>
              <a:t>A</a:t>
            </a:r>
            <a:r>
              <a:rPr kumimoji="0" sz="1600" b="1" i="0" u="none" strike="noStrike" kern="1200" cap="none" spc="-5" normalizeH="0" baseline="0" noProof="0" dirty="0">
                <a:ln>
                  <a:noFill/>
                </a:ln>
                <a:solidFill>
                  <a:srgbClr val="3A3838"/>
                </a:solidFill>
                <a:effectLst/>
                <a:uLnTx/>
                <a:uFillTx/>
                <a:latin typeface="Arial"/>
                <a:ea typeface="+mn-ea"/>
                <a:cs typeface="Arial"/>
              </a:rPr>
              <a:t>C</a:t>
            </a:r>
            <a:r>
              <a:rPr kumimoji="0" sz="1600" b="1" i="0" u="none" strike="noStrike" kern="1200" cap="none" spc="5" normalizeH="0" baseline="0" noProof="0" dirty="0">
                <a:ln>
                  <a:noFill/>
                </a:ln>
                <a:solidFill>
                  <a:srgbClr val="3A3838"/>
                </a:solidFill>
                <a:effectLst/>
                <a:uLnTx/>
                <a:uFillTx/>
                <a:latin typeface="Arial"/>
                <a:ea typeface="+mn-ea"/>
                <a:cs typeface="Arial"/>
              </a:rPr>
              <a:t>I</a:t>
            </a:r>
            <a:r>
              <a:rPr kumimoji="0" sz="1600" b="1" i="0" u="none" strike="noStrike" kern="1200" cap="none" spc="-5" normalizeH="0" baseline="0" noProof="0" dirty="0">
                <a:ln>
                  <a:noFill/>
                </a:ln>
                <a:solidFill>
                  <a:srgbClr val="3A3838"/>
                </a:solidFill>
                <a:effectLst/>
                <a:uLnTx/>
                <a:uFillTx/>
                <a:latin typeface="Arial"/>
                <a:ea typeface="+mn-ea"/>
                <a:cs typeface="Arial"/>
              </a:rPr>
              <a:t>Ó</a:t>
            </a:r>
            <a:r>
              <a:rPr kumimoji="0" sz="1600" b="1" i="0" u="none" strike="noStrike" kern="1200" cap="none" spc="0" normalizeH="0" baseline="0" noProof="0" dirty="0">
                <a:ln>
                  <a:noFill/>
                </a:ln>
                <a:solidFill>
                  <a:srgbClr val="3A3838"/>
                </a:solidFill>
                <a:effectLst/>
                <a:uLnTx/>
                <a:uFillTx/>
                <a:latin typeface="Arial"/>
                <a:ea typeface="+mn-ea"/>
                <a:cs typeface="Arial"/>
              </a:rPr>
              <a:t>N</a:t>
            </a:r>
            <a:r>
              <a:rPr kumimoji="0" sz="1600" b="1" i="0" u="none" strike="noStrike" kern="1200" cap="none" spc="-5" normalizeH="0" baseline="0" noProof="0" dirty="0">
                <a:ln>
                  <a:noFill/>
                </a:ln>
                <a:solidFill>
                  <a:srgbClr val="3A3838"/>
                </a:solidFill>
                <a:effectLst/>
                <a:uLnTx/>
                <a:uFillTx/>
                <a:latin typeface="Arial"/>
                <a:ea typeface="+mn-ea"/>
                <a:cs typeface="Arial"/>
              </a:rPr>
              <a:t>,  SUPERVISIÓN E </a:t>
            </a:r>
            <a:r>
              <a:rPr kumimoji="0" sz="1600" b="1" i="0" u="none" strike="noStrike" kern="1200" cap="none" spc="0" normalizeH="0" baseline="0" noProof="0" dirty="0">
                <a:ln>
                  <a:noFill/>
                </a:ln>
                <a:solidFill>
                  <a:srgbClr val="3A3838"/>
                </a:solidFill>
                <a:effectLst/>
                <a:uLnTx/>
                <a:uFillTx/>
                <a:latin typeface="Arial"/>
                <a:ea typeface="+mn-ea"/>
                <a:cs typeface="Arial"/>
              </a:rPr>
              <a:t> </a:t>
            </a:r>
            <a:r>
              <a:rPr kumimoji="0" sz="1600" b="1" i="0" u="none" strike="noStrike" kern="1200" cap="none" spc="-10" normalizeH="0" baseline="0" noProof="0" dirty="0">
                <a:ln>
                  <a:noFill/>
                </a:ln>
                <a:solidFill>
                  <a:srgbClr val="3A3838"/>
                </a:solidFill>
                <a:effectLst/>
                <a:uLnTx/>
                <a:uFillTx/>
                <a:latin typeface="Arial"/>
                <a:ea typeface="+mn-ea"/>
                <a:cs typeface="Arial"/>
              </a:rPr>
              <a:t>INTERVENTORÍA</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txBox="1"/>
          <p:nvPr/>
        </p:nvSpPr>
        <p:spPr>
          <a:xfrm>
            <a:off x="2116582" y="5616955"/>
            <a:ext cx="941069"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1" i="0" u="none" strike="noStrike" kern="1200" cap="none" spc="-5" normalizeH="0" baseline="0" noProof="0" dirty="0">
                <a:ln>
                  <a:noFill/>
                </a:ln>
                <a:solidFill>
                  <a:prstClr val="black"/>
                </a:solidFill>
                <a:effectLst/>
                <a:uLnTx/>
                <a:uFillTx/>
                <a:latin typeface="Arial"/>
                <a:ea typeface="+mn-ea"/>
                <a:cs typeface="Arial"/>
              </a:rPr>
              <a:t>108</a:t>
            </a:r>
            <a:r>
              <a:rPr kumimoji="0" sz="1200" b="1" i="0" u="none" strike="noStrike" kern="1200" cap="none" spc="-5" normalizeH="0" baseline="0" noProof="0" dirty="0">
                <a:ln>
                  <a:noFill/>
                </a:ln>
                <a:solidFill>
                  <a:prstClr val="black"/>
                </a:solidFill>
                <a:effectLst/>
                <a:uLnTx/>
                <a:uFillTx/>
                <a:latin typeface="Arial"/>
                <a:ea typeface="+mn-ea"/>
                <a:cs typeface="Arial"/>
              </a:rPr>
              <a:t>Pags.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1419605" y="4423613"/>
            <a:ext cx="307975"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0" b="1" i="0" u="none" strike="noStrike" kern="1200" cap="none" spc="-5" normalizeH="0" baseline="0" noProof="0" dirty="0">
                <a:ln>
                  <a:noFill/>
                </a:ln>
                <a:solidFill>
                  <a:prstClr val="black"/>
                </a:solidFill>
                <a:effectLst/>
                <a:uLnTx/>
                <a:uFillTx/>
                <a:latin typeface="Arial"/>
                <a:ea typeface="+mn-ea"/>
                <a:cs typeface="Arial"/>
              </a:rPr>
              <a:t>1</a:t>
            </a:r>
            <a:endParaRPr kumimoji="0" sz="4000" b="0" i="0" u="none" strike="noStrike" kern="1200" cap="none" spc="0" normalizeH="0" baseline="0" noProof="0">
              <a:ln>
                <a:noFill/>
              </a:ln>
              <a:solidFill>
                <a:prstClr val="black"/>
              </a:solidFill>
              <a:effectLst/>
              <a:uLnTx/>
              <a:uFillTx/>
              <a:latin typeface="Arial"/>
              <a:ea typeface="+mn-ea"/>
              <a:cs typeface="Arial"/>
            </a:endParaRPr>
          </a:p>
        </p:txBody>
      </p:sp>
      <p:pic>
        <p:nvPicPr>
          <p:cNvPr id="5" name="object 5"/>
          <p:cNvPicPr/>
          <p:nvPr/>
        </p:nvPicPr>
        <p:blipFill>
          <a:blip r:embed="rId2" cstate="print"/>
          <a:stretch>
            <a:fillRect/>
          </a:stretch>
        </p:blipFill>
        <p:spPr>
          <a:xfrm>
            <a:off x="1703832" y="3992879"/>
            <a:ext cx="1595628" cy="1597152"/>
          </a:xfrm>
          <a:prstGeom prst="rect">
            <a:avLst/>
          </a:prstGeom>
        </p:spPr>
      </p:pic>
      <p:sp>
        <p:nvSpPr>
          <p:cNvPr id="6" name="object 6"/>
          <p:cNvSpPr txBox="1"/>
          <p:nvPr/>
        </p:nvSpPr>
        <p:spPr>
          <a:xfrm>
            <a:off x="963167" y="2150364"/>
            <a:ext cx="3115310" cy="338455"/>
          </a:xfrm>
          <a:prstGeom prst="rect">
            <a:avLst/>
          </a:prstGeom>
          <a:solidFill>
            <a:srgbClr val="C49E41"/>
          </a:solidFill>
        </p:spPr>
        <p:txBody>
          <a:bodyPr vert="horz" wrap="square" lIns="0" tIns="40640" rIns="0" bIns="0" rtlCol="0">
            <a:spAutoFit/>
          </a:bodyPr>
          <a:lstStyle/>
          <a:p>
            <a:pPr marL="581660" marR="0" lvl="0" indent="0" algn="l" defTabSz="914400" rtl="0" eaLnBrk="1" fontAlgn="auto" latinLnBrk="0" hangingPunct="1">
              <a:lnSpc>
                <a:spcPct val="100000"/>
              </a:lnSpc>
              <a:spcBef>
                <a:spcPts val="32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Arial MT"/>
                <a:ea typeface="+mn-ea"/>
                <a:cs typeface="Arial MT"/>
              </a:rPr>
              <a:t>SITUACIÓN</a:t>
            </a:r>
            <a:r>
              <a:rPr kumimoji="0" sz="1600" b="0" i="0" u="none" strike="noStrike" kern="1200" cap="none" spc="-105" normalizeH="0" baseline="0" noProof="0" dirty="0">
                <a:ln>
                  <a:noFill/>
                </a:ln>
                <a:solidFill>
                  <a:srgbClr val="FFFFFF"/>
                </a:solidFill>
                <a:effectLst/>
                <a:uLnTx/>
                <a:uFillTx/>
                <a:latin typeface="Arial MT"/>
                <a:ea typeface="+mn-ea"/>
                <a:cs typeface="Arial MT"/>
              </a:rPr>
              <a:t> </a:t>
            </a:r>
            <a:r>
              <a:rPr kumimoji="0" sz="1600" b="0" i="0" u="none" strike="noStrike" kern="1200" cap="none" spc="-5" normalizeH="0" baseline="0" noProof="0" dirty="0">
                <a:ln>
                  <a:noFill/>
                </a:ln>
                <a:solidFill>
                  <a:srgbClr val="FFFFFF"/>
                </a:solidFill>
                <a:effectLst/>
                <a:uLnTx/>
                <a:uFillTx/>
                <a:latin typeface="Arial MT"/>
                <a:ea typeface="+mn-ea"/>
                <a:cs typeface="Arial MT"/>
              </a:rPr>
              <a:t>ACTUAL</a:t>
            </a:r>
            <a:endParaRPr kumimoji="0" sz="1600" b="0" i="0" u="none" strike="noStrike" kern="1200" cap="none" spc="0" normalizeH="0" baseline="0" noProof="0">
              <a:ln>
                <a:noFill/>
              </a:ln>
              <a:solidFill>
                <a:prstClr val="black"/>
              </a:solidFill>
              <a:effectLst/>
              <a:uLnTx/>
              <a:uFillTx/>
              <a:latin typeface="Arial MT"/>
              <a:ea typeface="+mn-ea"/>
              <a:cs typeface="Arial MT"/>
            </a:endParaRPr>
          </a:p>
        </p:txBody>
      </p:sp>
      <p:sp>
        <p:nvSpPr>
          <p:cNvPr id="7" name="object 7"/>
          <p:cNvSpPr txBox="1"/>
          <p:nvPr/>
        </p:nvSpPr>
        <p:spPr>
          <a:xfrm>
            <a:off x="4654296" y="2179320"/>
            <a:ext cx="3484245" cy="338455"/>
          </a:xfrm>
          <a:prstGeom prst="rect">
            <a:avLst/>
          </a:prstGeom>
          <a:solidFill>
            <a:srgbClr val="C49E41"/>
          </a:solidFill>
        </p:spPr>
        <p:txBody>
          <a:bodyPr vert="horz" wrap="square" lIns="0" tIns="41275" rIns="0" bIns="0" rtlCol="0">
            <a:spAutoFit/>
          </a:bodyPr>
          <a:lstStyle/>
          <a:p>
            <a:pPr marL="543560" marR="0" lvl="0" indent="0" algn="l" defTabSz="914400" rtl="0" eaLnBrk="1" fontAlgn="auto" latinLnBrk="0" hangingPunct="1">
              <a:lnSpc>
                <a:spcPct val="100000"/>
              </a:lnSpc>
              <a:spcBef>
                <a:spcPts val="325"/>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Arial MT"/>
                <a:ea typeface="+mn-ea"/>
                <a:cs typeface="Arial MT"/>
              </a:rPr>
              <a:t>SITUACIÓN</a:t>
            </a:r>
            <a:r>
              <a:rPr kumimoji="0" sz="1600" b="0" i="0" u="none" strike="noStrike" kern="1200" cap="none" spc="-15" normalizeH="0" baseline="0" noProof="0" dirty="0">
                <a:ln>
                  <a:noFill/>
                </a:ln>
                <a:solidFill>
                  <a:srgbClr val="FFFFFF"/>
                </a:solidFill>
                <a:effectLst/>
                <a:uLnTx/>
                <a:uFillTx/>
                <a:latin typeface="Arial MT"/>
                <a:ea typeface="+mn-ea"/>
                <a:cs typeface="Arial MT"/>
              </a:rPr>
              <a:t> </a:t>
            </a:r>
            <a:r>
              <a:rPr kumimoji="0" sz="1600" b="0" i="0" u="none" strike="noStrike" kern="1200" cap="none" spc="-20" normalizeH="0" baseline="0" noProof="0" dirty="0">
                <a:ln>
                  <a:noFill/>
                </a:ln>
                <a:solidFill>
                  <a:srgbClr val="FFFFFF"/>
                </a:solidFill>
                <a:effectLst/>
                <a:uLnTx/>
                <a:uFillTx/>
                <a:latin typeface="Arial MT"/>
                <a:ea typeface="+mn-ea"/>
                <a:cs typeface="Arial MT"/>
              </a:rPr>
              <a:t>PROPUESTA</a:t>
            </a:r>
            <a:endParaRPr kumimoji="0" sz="16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8" name="object 8"/>
          <p:cNvGrpSpPr/>
          <p:nvPr/>
        </p:nvGrpSpPr>
        <p:grpSpPr>
          <a:xfrm>
            <a:off x="6623304" y="2618232"/>
            <a:ext cx="1350645" cy="2807335"/>
            <a:chOff x="6623304" y="2618232"/>
            <a:chExt cx="1350645" cy="2807335"/>
          </a:xfrm>
        </p:grpSpPr>
        <p:pic>
          <p:nvPicPr>
            <p:cNvPr id="9" name="object 9"/>
            <p:cNvPicPr/>
            <p:nvPr/>
          </p:nvPicPr>
          <p:blipFill>
            <a:blip r:embed="rId2" cstate="print"/>
            <a:stretch>
              <a:fillRect/>
            </a:stretch>
          </p:blipFill>
          <p:spPr>
            <a:xfrm>
              <a:off x="6679692" y="2618232"/>
              <a:ext cx="1293876" cy="1293876"/>
            </a:xfrm>
            <a:prstGeom prst="rect">
              <a:avLst/>
            </a:prstGeom>
          </p:spPr>
        </p:pic>
        <p:pic>
          <p:nvPicPr>
            <p:cNvPr id="10" name="object 10"/>
            <p:cNvPicPr/>
            <p:nvPr/>
          </p:nvPicPr>
          <p:blipFill>
            <a:blip r:embed="rId2" cstate="print"/>
            <a:stretch>
              <a:fillRect/>
            </a:stretch>
          </p:blipFill>
          <p:spPr>
            <a:xfrm>
              <a:off x="6623304" y="4131564"/>
              <a:ext cx="1293876" cy="1293876"/>
            </a:xfrm>
            <a:prstGeom prst="rect">
              <a:avLst/>
            </a:prstGeom>
          </p:spPr>
        </p:pic>
      </p:grpSp>
      <p:sp>
        <p:nvSpPr>
          <p:cNvPr id="11" name="object 11"/>
          <p:cNvSpPr txBox="1"/>
          <p:nvPr/>
        </p:nvSpPr>
        <p:spPr>
          <a:xfrm>
            <a:off x="4947920" y="2814066"/>
            <a:ext cx="1631314" cy="927735"/>
          </a:xfrm>
          <a:prstGeom prst="rect">
            <a:avLst/>
          </a:prstGeom>
        </p:spPr>
        <p:txBody>
          <a:bodyPr vert="horz" wrap="square" lIns="0" tIns="12065" rIns="0" bIns="0" rtlCol="0">
            <a:spAutoFit/>
          </a:bodyPr>
          <a:lstStyle/>
          <a:p>
            <a:pPr marL="12700" marR="5080" lvl="0" indent="370205"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15" normalizeH="0" baseline="0" noProof="0" dirty="0">
                <a:ln>
                  <a:noFill/>
                </a:ln>
                <a:solidFill>
                  <a:srgbClr val="3A3838"/>
                </a:solidFill>
                <a:effectLst/>
                <a:uLnTx/>
                <a:uFillTx/>
                <a:latin typeface="Arial"/>
                <a:ea typeface="+mn-ea"/>
                <a:cs typeface="Arial"/>
              </a:rPr>
              <a:t>MANUAL </a:t>
            </a:r>
            <a:r>
              <a:rPr kumimoji="0" sz="1600" b="1" i="0" u="none" strike="noStrike" kern="1200" cap="none" spc="-10" normalizeH="0" baseline="0" noProof="0" dirty="0">
                <a:ln>
                  <a:noFill/>
                </a:ln>
                <a:solidFill>
                  <a:srgbClr val="3A3838"/>
                </a:solidFill>
                <a:effectLst/>
                <a:uLnTx/>
                <a:uFillTx/>
                <a:latin typeface="Arial"/>
                <a:ea typeface="+mn-ea"/>
                <a:cs typeface="Arial"/>
              </a:rPr>
              <a:t> </a:t>
            </a:r>
            <a:r>
              <a:rPr kumimoji="0" sz="1600" b="1" i="0" u="none" strike="noStrike" kern="1200" cap="none" spc="-5" normalizeH="0" baseline="0" noProof="0" dirty="0">
                <a:ln>
                  <a:noFill/>
                </a:ln>
                <a:solidFill>
                  <a:srgbClr val="3A3838"/>
                </a:solidFill>
                <a:effectLst/>
                <a:uLnTx/>
                <a:uFillTx/>
                <a:latin typeface="Arial"/>
                <a:ea typeface="+mn-ea"/>
                <a:cs typeface="Arial"/>
              </a:rPr>
              <a:t>C</a:t>
            </a:r>
            <a:r>
              <a:rPr kumimoji="0" sz="1600" b="1" i="0" u="none" strike="noStrike" kern="1200" cap="none" spc="-15" normalizeH="0" baseline="0" noProof="0" dirty="0">
                <a:ln>
                  <a:noFill/>
                </a:ln>
                <a:solidFill>
                  <a:srgbClr val="3A3838"/>
                </a:solidFill>
                <a:effectLst/>
                <a:uLnTx/>
                <a:uFillTx/>
                <a:latin typeface="Arial"/>
                <a:ea typeface="+mn-ea"/>
                <a:cs typeface="Arial"/>
              </a:rPr>
              <a:t>O</a:t>
            </a:r>
            <a:r>
              <a:rPr kumimoji="0" sz="1600" b="1" i="0" u="none" strike="noStrike" kern="1200" cap="none" spc="-5" normalizeH="0" baseline="0" noProof="0" dirty="0">
                <a:ln>
                  <a:noFill/>
                </a:ln>
                <a:solidFill>
                  <a:srgbClr val="3A3838"/>
                </a:solidFill>
                <a:effectLst/>
                <a:uLnTx/>
                <a:uFillTx/>
                <a:latin typeface="Arial"/>
                <a:ea typeface="+mn-ea"/>
                <a:cs typeface="Arial"/>
              </a:rPr>
              <a:t>NTR</a:t>
            </a:r>
            <a:r>
              <a:rPr kumimoji="0" sz="1600" b="1" i="0" u="none" strike="noStrike" kern="1200" cap="none" spc="-180" normalizeH="0" baseline="0" noProof="0" dirty="0">
                <a:ln>
                  <a:noFill/>
                </a:ln>
                <a:solidFill>
                  <a:srgbClr val="3A3838"/>
                </a:solidFill>
                <a:effectLst/>
                <a:uLnTx/>
                <a:uFillTx/>
                <a:latin typeface="Arial"/>
                <a:ea typeface="+mn-ea"/>
                <a:cs typeface="Arial"/>
              </a:rPr>
              <a:t>A</a:t>
            </a:r>
            <a:r>
              <a:rPr kumimoji="0" sz="1600" b="1" i="0" u="none" strike="noStrike" kern="1200" cap="none" spc="-120" normalizeH="0" baseline="0" noProof="0" dirty="0">
                <a:ln>
                  <a:noFill/>
                </a:ln>
                <a:solidFill>
                  <a:srgbClr val="3A3838"/>
                </a:solidFill>
                <a:effectLst/>
                <a:uLnTx/>
                <a:uFillTx/>
                <a:latin typeface="Arial"/>
                <a:ea typeface="+mn-ea"/>
                <a:cs typeface="Arial"/>
              </a:rPr>
              <a:t>T</a:t>
            </a:r>
            <a:r>
              <a:rPr kumimoji="0" sz="1600" b="1" i="0" u="none" strike="noStrike" kern="1200" cap="none" spc="-20" normalizeH="0" baseline="0" noProof="0" dirty="0">
                <a:ln>
                  <a:noFill/>
                </a:ln>
                <a:solidFill>
                  <a:srgbClr val="3A3838"/>
                </a:solidFill>
                <a:effectLst/>
                <a:uLnTx/>
                <a:uFillTx/>
                <a:latin typeface="Arial"/>
                <a:ea typeface="+mn-ea"/>
                <a:cs typeface="Arial"/>
              </a:rPr>
              <a:t>A</a:t>
            </a:r>
            <a:r>
              <a:rPr kumimoji="0" sz="1600" b="1" i="0" u="none" strike="noStrike" kern="1200" cap="none" spc="-5" normalizeH="0" baseline="0" noProof="0" dirty="0">
                <a:ln>
                  <a:noFill/>
                </a:ln>
                <a:solidFill>
                  <a:srgbClr val="3A3838"/>
                </a:solidFill>
                <a:effectLst/>
                <a:uLnTx/>
                <a:uFillTx/>
                <a:latin typeface="Arial"/>
                <a:ea typeface="+mn-ea"/>
                <a:cs typeface="Arial"/>
              </a:rPr>
              <a:t>C</a:t>
            </a:r>
            <a:r>
              <a:rPr kumimoji="0" sz="1600" b="1" i="0" u="none" strike="noStrike" kern="1200" cap="none" spc="5" normalizeH="0" baseline="0" noProof="0" dirty="0">
                <a:ln>
                  <a:noFill/>
                </a:ln>
                <a:solidFill>
                  <a:srgbClr val="3A3838"/>
                </a:solidFill>
                <a:effectLst/>
                <a:uLnTx/>
                <a:uFillTx/>
                <a:latin typeface="Arial"/>
                <a:ea typeface="+mn-ea"/>
                <a:cs typeface="Arial"/>
              </a:rPr>
              <a:t>I</a:t>
            </a:r>
            <a:r>
              <a:rPr kumimoji="0" sz="1600" b="1" i="0" u="none" strike="noStrike" kern="1200" cap="none" spc="-15" normalizeH="0" baseline="0" noProof="0" dirty="0">
                <a:ln>
                  <a:noFill/>
                </a:ln>
                <a:solidFill>
                  <a:srgbClr val="3A3838"/>
                </a:solidFill>
                <a:effectLst/>
                <a:uLnTx/>
                <a:uFillTx/>
                <a:latin typeface="Arial"/>
                <a:ea typeface="+mn-ea"/>
                <a:cs typeface="Arial"/>
              </a:rPr>
              <a:t>Ó</a:t>
            </a:r>
            <a:r>
              <a:rPr kumimoji="0" sz="1600" b="1" i="0" u="none" strike="noStrike" kern="1200" cap="none" spc="-5" normalizeH="0" baseline="0" noProof="0" dirty="0">
                <a:ln>
                  <a:noFill/>
                </a:ln>
                <a:solidFill>
                  <a:srgbClr val="3A3838"/>
                </a:solidFill>
                <a:effectLst/>
                <a:uLnTx/>
                <a:uFillTx/>
                <a:latin typeface="Arial"/>
                <a:ea typeface="+mn-ea"/>
                <a:cs typeface="Arial"/>
              </a:rPr>
              <a:t>N</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332740" marR="0" lvl="0" indent="0" algn="l" defTabSz="914400" rtl="0" eaLnBrk="1" fontAlgn="auto" latinLnBrk="0" hangingPunct="1">
              <a:lnSpc>
                <a:spcPct val="100000"/>
              </a:lnSpc>
              <a:spcBef>
                <a:spcPts val="385"/>
              </a:spcBef>
              <a:spcAft>
                <a:spcPts val="0"/>
              </a:spcAft>
              <a:buClrTx/>
              <a:buSzTx/>
              <a:buFontTx/>
              <a:buNone/>
              <a:tabLst/>
              <a:defRPr/>
            </a:pPr>
            <a:r>
              <a:rPr kumimoji="0" sz="2400" b="1" i="0" u="none" strike="noStrike" kern="1200" cap="none" spc="-5" normalizeH="0" baseline="0" noProof="0" dirty="0">
                <a:ln>
                  <a:noFill/>
                </a:ln>
                <a:solidFill>
                  <a:prstClr val="black"/>
                </a:solidFill>
                <a:effectLst/>
                <a:uLnTx/>
                <a:uFillTx/>
                <a:latin typeface="Arial"/>
                <a:ea typeface="+mn-ea"/>
                <a:cs typeface="Arial"/>
              </a:rPr>
              <a:t>50</a:t>
            </a:r>
            <a:r>
              <a:rPr kumimoji="0" sz="1200" b="1" i="0" u="none" strike="noStrike" kern="1200" cap="none" spc="-5" normalizeH="0" baseline="0" noProof="0" dirty="0">
                <a:ln>
                  <a:noFill/>
                </a:ln>
                <a:solidFill>
                  <a:prstClr val="black"/>
                </a:solidFill>
                <a:effectLst/>
                <a:uLnTx/>
                <a:uFillTx/>
                <a:latin typeface="Arial"/>
                <a:ea typeface="+mn-ea"/>
                <a:cs typeface="Arial"/>
              </a:rPr>
              <a:t>Pags.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txBox="1"/>
          <p:nvPr/>
        </p:nvSpPr>
        <p:spPr>
          <a:xfrm>
            <a:off x="4849495" y="4369434"/>
            <a:ext cx="1598930" cy="1184910"/>
          </a:xfrm>
          <a:prstGeom prst="rect">
            <a:avLst/>
          </a:prstGeom>
        </p:spPr>
        <p:txBody>
          <a:bodyPr vert="horz" wrap="square" lIns="0" tIns="12065" rIns="0" bIns="0" rtlCol="0">
            <a:spAutoFit/>
          </a:bodyPr>
          <a:lstStyle/>
          <a:p>
            <a:pPr marL="12065" marR="5080" lvl="0" indent="3810" algn="ctr"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15" normalizeH="0" baseline="0" noProof="0" dirty="0">
                <a:ln>
                  <a:noFill/>
                </a:ln>
                <a:solidFill>
                  <a:srgbClr val="3A3838"/>
                </a:solidFill>
                <a:effectLst/>
                <a:uLnTx/>
                <a:uFillTx/>
                <a:latin typeface="Arial"/>
                <a:ea typeface="+mn-ea"/>
                <a:cs typeface="Arial"/>
              </a:rPr>
              <a:t>MANUAL </a:t>
            </a:r>
            <a:r>
              <a:rPr kumimoji="0" sz="1600" b="1" i="0" u="none" strike="noStrike" kern="1200" cap="none" spc="-10" normalizeH="0" baseline="0" noProof="0" dirty="0">
                <a:ln>
                  <a:noFill/>
                </a:ln>
                <a:solidFill>
                  <a:srgbClr val="3A3838"/>
                </a:solidFill>
                <a:effectLst/>
                <a:uLnTx/>
                <a:uFillTx/>
                <a:latin typeface="Arial"/>
                <a:ea typeface="+mn-ea"/>
                <a:cs typeface="Arial"/>
              </a:rPr>
              <a:t> </a:t>
            </a:r>
            <a:r>
              <a:rPr kumimoji="0" sz="1600" b="1" i="0" u="none" strike="noStrike" kern="1200" cap="none" spc="-5" normalizeH="0" baseline="0" noProof="0" dirty="0">
                <a:ln>
                  <a:noFill/>
                </a:ln>
                <a:solidFill>
                  <a:srgbClr val="3A3838"/>
                </a:solidFill>
                <a:effectLst/>
                <a:uLnTx/>
                <a:uFillTx/>
                <a:latin typeface="Arial"/>
                <a:ea typeface="+mn-ea"/>
                <a:cs typeface="Arial"/>
              </a:rPr>
              <a:t>SUPERVISIÓN</a:t>
            </a:r>
            <a:r>
              <a:rPr kumimoji="0" sz="1600" b="1" i="0" u="none" strike="noStrike" kern="1200" cap="none" spc="-105" normalizeH="0" baseline="0" noProof="0" dirty="0">
                <a:ln>
                  <a:noFill/>
                </a:ln>
                <a:solidFill>
                  <a:srgbClr val="3A3838"/>
                </a:solidFill>
                <a:effectLst/>
                <a:uLnTx/>
                <a:uFillTx/>
                <a:latin typeface="Arial"/>
                <a:ea typeface="+mn-ea"/>
                <a:cs typeface="Arial"/>
              </a:rPr>
              <a:t> </a:t>
            </a:r>
            <a:r>
              <a:rPr kumimoji="0" sz="1600" b="1" i="0" u="none" strike="noStrike" kern="1200" cap="none" spc="-5" normalizeH="0" baseline="0" noProof="0" dirty="0">
                <a:ln>
                  <a:noFill/>
                </a:ln>
                <a:solidFill>
                  <a:srgbClr val="3A3838"/>
                </a:solidFill>
                <a:effectLst/>
                <a:uLnTx/>
                <a:uFillTx/>
                <a:latin typeface="Arial"/>
                <a:ea typeface="+mn-ea"/>
                <a:cs typeface="Arial"/>
              </a:rPr>
              <a:t>E </a:t>
            </a:r>
            <a:r>
              <a:rPr kumimoji="0" sz="1600" b="1" i="0" u="none" strike="noStrike" kern="1200" cap="none" spc="-430" normalizeH="0" baseline="0" noProof="0" dirty="0">
                <a:ln>
                  <a:noFill/>
                </a:ln>
                <a:solidFill>
                  <a:srgbClr val="3A3838"/>
                </a:solidFill>
                <a:effectLst/>
                <a:uLnTx/>
                <a:uFillTx/>
                <a:latin typeface="Arial"/>
                <a:ea typeface="+mn-ea"/>
                <a:cs typeface="Arial"/>
              </a:rPr>
              <a:t> </a:t>
            </a:r>
            <a:r>
              <a:rPr kumimoji="0" sz="1600" b="1" i="0" u="none" strike="noStrike" kern="1200" cap="none" spc="-10" normalizeH="0" baseline="0" noProof="0" dirty="0">
                <a:ln>
                  <a:noFill/>
                </a:ln>
                <a:solidFill>
                  <a:srgbClr val="3A3838"/>
                </a:solidFill>
                <a:effectLst/>
                <a:uLnTx/>
                <a:uFillTx/>
                <a:latin typeface="Arial"/>
                <a:ea typeface="+mn-ea"/>
                <a:cs typeface="Arial"/>
              </a:rPr>
              <a:t>INTERVENÓRÍA</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539750" marR="0" lvl="0" indent="0" algn="l" defTabSz="914400" rtl="0" eaLnBrk="1" fontAlgn="auto" latinLnBrk="0" hangingPunct="1">
              <a:lnSpc>
                <a:spcPct val="100000"/>
              </a:lnSpc>
              <a:spcBef>
                <a:spcPts val="495"/>
              </a:spcBef>
              <a:spcAft>
                <a:spcPts val="0"/>
              </a:spcAft>
              <a:buClrTx/>
              <a:buSzTx/>
              <a:buFontTx/>
              <a:buNone/>
              <a:tabLst/>
              <a:defRPr/>
            </a:pPr>
            <a:r>
              <a:rPr kumimoji="0" sz="2400" b="1" i="0" u="none" strike="noStrike" kern="1200" cap="none" spc="-5" normalizeH="0" baseline="0" noProof="0" dirty="0">
                <a:ln>
                  <a:noFill/>
                </a:ln>
                <a:solidFill>
                  <a:prstClr val="black"/>
                </a:solidFill>
                <a:effectLst/>
                <a:uLnTx/>
                <a:uFillTx/>
                <a:latin typeface="Arial"/>
                <a:ea typeface="+mn-ea"/>
                <a:cs typeface="Arial"/>
              </a:rPr>
              <a:t>50</a:t>
            </a:r>
            <a:r>
              <a:rPr kumimoji="0" sz="1200" b="1" i="0" u="none" strike="noStrike" kern="1200" cap="none" spc="-5" normalizeH="0" baseline="0" noProof="0" dirty="0">
                <a:ln>
                  <a:noFill/>
                </a:ln>
                <a:solidFill>
                  <a:prstClr val="black"/>
                </a:solidFill>
                <a:effectLst/>
                <a:uLnTx/>
                <a:uFillTx/>
                <a:latin typeface="Arial"/>
                <a:ea typeface="+mn-ea"/>
                <a:cs typeface="Arial"/>
              </a:rPr>
              <a:t>Pags.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p:nvPr/>
        </p:nvSpPr>
        <p:spPr>
          <a:xfrm>
            <a:off x="0" y="1082039"/>
            <a:ext cx="12192000" cy="532130"/>
          </a:xfrm>
          <a:custGeom>
            <a:avLst/>
            <a:gdLst/>
            <a:ahLst/>
            <a:cxnLst/>
            <a:rect l="l" t="t" r="r" b="b"/>
            <a:pathLst>
              <a:path w="12192000" h="532130">
                <a:moveTo>
                  <a:pt x="12192000" y="0"/>
                </a:moveTo>
                <a:lnTo>
                  <a:pt x="0" y="0"/>
                </a:lnTo>
                <a:lnTo>
                  <a:pt x="0" y="531876"/>
                </a:lnTo>
                <a:lnTo>
                  <a:pt x="12192000" y="531876"/>
                </a:lnTo>
                <a:lnTo>
                  <a:pt x="12192000" y="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object 14"/>
          <p:cNvGrpSpPr/>
          <p:nvPr/>
        </p:nvGrpSpPr>
        <p:grpSpPr>
          <a:xfrm>
            <a:off x="681101" y="1842389"/>
            <a:ext cx="11080115" cy="4322445"/>
            <a:chOff x="681101" y="1842389"/>
            <a:chExt cx="11080115" cy="4322445"/>
          </a:xfrm>
        </p:grpSpPr>
        <p:pic>
          <p:nvPicPr>
            <p:cNvPr id="15" name="object 15"/>
            <p:cNvPicPr/>
            <p:nvPr/>
          </p:nvPicPr>
          <p:blipFill>
            <a:blip r:embed="rId3" cstate="print"/>
            <a:stretch>
              <a:fillRect/>
            </a:stretch>
          </p:blipFill>
          <p:spPr>
            <a:xfrm>
              <a:off x="3181972" y="2996666"/>
              <a:ext cx="1500911" cy="1161694"/>
            </a:xfrm>
            <a:prstGeom prst="rect">
              <a:avLst/>
            </a:prstGeom>
          </p:spPr>
        </p:pic>
        <p:pic>
          <p:nvPicPr>
            <p:cNvPr id="16" name="object 16"/>
            <p:cNvPicPr/>
            <p:nvPr/>
          </p:nvPicPr>
          <p:blipFill>
            <a:blip r:embed="rId4" cstate="print"/>
            <a:stretch>
              <a:fillRect/>
            </a:stretch>
          </p:blipFill>
          <p:spPr>
            <a:xfrm>
              <a:off x="3337559" y="4402836"/>
              <a:ext cx="1373124" cy="611124"/>
            </a:xfrm>
            <a:prstGeom prst="rect">
              <a:avLst/>
            </a:prstGeom>
          </p:spPr>
        </p:pic>
        <p:sp>
          <p:nvSpPr>
            <p:cNvPr id="17" name="object 17"/>
            <p:cNvSpPr/>
            <p:nvPr/>
          </p:nvSpPr>
          <p:spPr>
            <a:xfrm>
              <a:off x="695706" y="1856994"/>
              <a:ext cx="11050905" cy="4293235"/>
            </a:xfrm>
            <a:custGeom>
              <a:avLst/>
              <a:gdLst/>
              <a:ahLst/>
              <a:cxnLst/>
              <a:rect l="l" t="t" r="r" b="b"/>
              <a:pathLst>
                <a:path w="11050905" h="4293235">
                  <a:moveTo>
                    <a:pt x="0" y="4293108"/>
                  </a:moveTo>
                  <a:lnTo>
                    <a:pt x="11050524" y="4293108"/>
                  </a:lnTo>
                  <a:lnTo>
                    <a:pt x="11050524" y="0"/>
                  </a:lnTo>
                  <a:lnTo>
                    <a:pt x="0" y="0"/>
                  </a:lnTo>
                  <a:lnTo>
                    <a:pt x="0" y="4293108"/>
                  </a:lnTo>
                  <a:close/>
                </a:path>
              </a:pathLst>
            </a:custGeom>
            <a:ln w="2895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object 18"/>
            <p:cNvPicPr/>
            <p:nvPr/>
          </p:nvPicPr>
          <p:blipFill>
            <a:blip r:embed="rId5" cstate="print"/>
            <a:stretch>
              <a:fillRect/>
            </a:stretch>
          </p:blipFill>
          <p:spPr>
            <a:xfrm>
              <a:off x="8038337" y="2807728"/>
              <a:ext cx="1497888" cy="1032268"/>
            </a:xfrm>
            <a:prstGeom prst="rect">
              <a:avLst/>
            </a:prstGeom>
          </p:spPr>
        </p:pic>
        <p:pic>
          <p:nvPicPr>
            <p:cNvPr id="19" name="object 19"/>
            <p:cNvPicPr/>
            <p:nvPr/>
          </p:nvPicPr>
          <p:blipFill>
            <a:blip r:embed="rId6" cstate="print"/>
            <a:stretch>
              <a:fillRect/>
            </a:stretch>
          </p:blipFill>
          <p:spPr>
            <a:xfrm>
              <a:off x="8002071" y="4235386"/>
              <a:ext cx="1462476" cy="854773"/>
            </a:xfrm>
            <a:prstGeom prst="rect">
              <a:avLst/>
            </a:prstGeom>
          </p:spPr>
        </p:pic>
      </p:grpSp>
      <p:sp>
        <p:nvSpPr>
          <p:cNvPr id="20" name="object 20"/>
          <p:cNvSpPr txBox="1">
            <a:spLocks noGrp="1"/>
          </p:cNvSpPr>
          <p:nvPr>
            <p:ph type="title"/>
          </p:nvPr>
        </p:nvSpPr>
        <p:spPr>
          <a:xfrm>
            <a:off x="1678304" y="1109217"/>
            <a:ext cx="8834755" cy="452120"/>
          </a:xfrm>
          <a:prstGeom prst="rect">
            <a:avLst/>
          </a:prstGeom>
        </p:spPr>
        <p:txBody>
          <a:bodyPr vert="horz" wrap="square" lIns="0" tIns="12065" rIns="0" bIns="0" rtlCol="0">
            <a:spAutoFit/>
          </a:bodyPr>
          <a:lstStyle/>
          <a:p>
            <a:pPr marL="12700">
              <a:lnSpc>
                <a:spcPct val="100000"/>
              </a:lnSpc>
              <a:spcBef>
                <a:spcPts val="95"/>
              </a:spcBef>
            </a:pPr>
            <a:r>
              <a:rPr spc="-15" dirty="0"/>
              <a:t>Solución:</a:t>
            </a:r>
            <a:r>
              <a:rPr spc="-65" dirty="0"/>
              <a:t> </a:t>
            </a:r>
            <a:r>
              <a:rPr b="1" spc="-5" dirty="0">
                <a:solidFill>
                  <a:srgbClr val="000000"/>
                </a:solidFill>
                <a:latin typeface="Microsoft YaHei UI"/>
                <a:cs typeface="Microsoft YaHei UI"/>
              </a:rPr>
              <a:t>Manual</a:t>
            </a:r>
            <a:r>
              <a:rPr b="1" spc="-20" dirty="0">
                <a:solidFill>
                  <a:srgbClr val="000000"/>
                </a:solidFill>
                <a:latin typeface="Microsoft YaHei UI"/>
                <a:cs typeface="Microsoft YaHei UI"/>
              </a:rPr>
              <a:t> </a:t>
            </a:r>
            <a:r>
              <a:rPr b="1" spc="-5" dirty="0">
                <a:solidFill>
                  <a:srgbClr val="000000"/>
                </a:solidFill>
                <a:latin typeface="Microsoft YaHei UI"/>
                <a:cs typeface="Microsoft YaHei UI"/>
              </a:rPr>
              <a:t>de</a:t>
            </a:r>
            <a:r>
              <a:rPr b="1" dirty="0">
                <a:solidFill>
                  <a:srgbClr val="000000"/>
                </a:solidFill>
                <a:latin typeface="Microsoft YaHei UI"/>
                <a:cs typeface="Microsoft YaHei UI"/>
              </a:rPr>
              <a:t> </a:t>
            </a:r>
            <a:r>
              <a:rPr b="1" spc="-5" dirty="0">
                <a:solidFill>
                  <a:srgbClr val="000000"/>
                </a:solidFill>
                <a:latin typeface="Microsoft YaHei UI"/>
                <a:cs typeface="Microsoft YaHei UI"/>
              </a:rPr>
              <a:t>contratación</a:t>
            </a:r>
            <a:r>
              <a:rPr b="1" spc="20" dirty="0">
                <a:solidFill>
                  <a:srgbClr val="000000"/>
                </a:solidFill>
                <a:latin typeface="Microsoft YaHei UI"/>
                <a:cs typeface="Microsoft YaHei UI"/>
              </a:rPr>
              <a:t> </a:t>
            </a:r>
            <a:r>
              <a:rPr b="1" spc="-5" dirty="0">
                <a:solidFill>
                  <a:srgbClr val="000000"/>
                </a:solidFill>
                <a:latin typeface="Microsoft YaHei UI"/>
                <a:cs typeface="Microsoft YaHei UI"/>
              </a:rPr>
              <a:t>más</a:t>
            </a:r>
            <a:r>
              <a:rPr b="1" spc="5" dirty="0">
                <a:solidFill>
                  <a:srgbClr val="000000"/>
                </a:solidFill>
                <a:latin typeface="Microsoft YaHei UI"/>
                <a:cs typeface="Microsoft YaHei UI"/>
              </a:rPr>
              <a:t> corto</a:t>
            </a:r>
            <a:r>
              <a:rPr b="1" spc="20" dirty="0">
                <a:solidFill>
                  <a:srgbClr val="000000"/>
                </a:solidFill>
                <a:latin typeface="Microsoft YaHei UI"/>
                <a:cs typeface="Microsoft YaHei UI"/>
              </a:rPr>
              <a:t> </a:t>
            </a:r>
            <a:r>
              <a:rPr b="1" spc="-5" dirty="0">
                <a:solidFill>
                  <a:srgbClr val="000000"/>
                </a:solidFill>
                <a:latin typeface="Microsoft YaHei UI"/>
                <a:cs typeface="Microsoft YaHei UI"/>
              </a:rPr>
              <a:t>y</a:t>
            </a:r>
            <a:r>
              <a:rPr b="1" dirty="0">
                <a:solidFill>
                  <a:srgbClr val="000000"/>
                </a:solidFill>
                <a:latin typeface="Microsoft YaHei UI"/>
                <a:cs typeface="Microsoft YaHei UI"/>
              </a:rPr>
              <a:t> </a:t>
            </a:r>
            <a:r>
              <a:rPr b="1" spc="-5" dirty="0">
                <a:solidFill>
                  <a:srgbClr val="000000"/>
                </a:solidFill>
                <a:latin typeface="Microsoft YaHei UI"/>
                <a:cs typeface="Microsoft YaHei UI"/>
              </a:rPr>
              <a:t>claro</a:t>
            </a:r>
          </a:p>
        </p:txBody>
      </p:sp>
      <p:sp>
        <p:nvSpPr>
          <p:cNvPr id="21" name="object 21"/>
          <p:cNvSpPr txBox="1"/>
          <p:nvPr/>
        </p:nvSpPr>
        <p:spPr>
          <a:xfrm>
            <a:off x="9383268" y="2223516"/>
            <a:ext cx="2237740" cy="338455"/>
          </a:xfrm>
          <a:prstGeom prst="rect">
            <a:avLst/>
          </a:prstGeom>
          <a:solidFill>
            <a:srgbClr val="C49E41"/>
          </a:solidFill>
        </p:spPr>
        <p:txBody>
          <a:bodyPr vert="horz" wrap="square" lIns="0" tIns="40640" rIns="0" bIns="0" rtlCol="0">
            <a:spAutoFit/>
          </a:bodyPr>
          <a:lstStyle/>
          <a:p>
            <a:pPr marL="511809" marR="0" lvl="0" indent="0" algn="l" defTabSz="914400" rtl="0" eaLnBrk="1" fontAlgn="auto" latinLnBrk="0" hangingPunct="1">
              <a:lnSpc>
                <a:spcPct val="100000"/>
              </a:lnSpc>
              <a:spcBef>
                <a:spcPts val="320"/>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Arial MT"/>
                <a:ea typeface="+mn-ea"/>
                <a:cs typeface="Arial MT"/>
              </a:rPr>
              <a:t>CONTENIDO</a:t>
            </a:r>
            <a:endParaRPr kumimoji="0" sz="1600" b="0" i="0" u="none" strike="noStrike" kern="1200" cap="none" spc="0" normalizeH="0" baseline="0" noProof="0">
              <a:ln>
                <a:noFill/>
              </a:ln>
              <a:solidFill>
                <a:prstClr val="black"/>
              </a:solidFill>
              <a:effectLst/>
              <a:uLnTx/>
              <a:uFillTx/>
              <a:latin typeface="Arial MT"/>
              <a:ea typeface="+mn-ea"/>
              <a:cs typeface="Arial MT"/>
            </a:endParaRPr>
          </a:p>
        </p:txBody>
      </p:sp>
      <p:pic>
        <p:nvPicPr>
          <p:cNvPr id="22" name="object 22"/>
          <p:cNvPicPr/>
          <p:nvPr/>
        </p:nvPicPr>
        <p:blipFill>
          <a:blip r:embed="rId7" cstate="print"/>
          <a:stretch>
            <a:fillRect/>
          </a:stretch>
        </p:blipFill>
        <p:spPr>
          <a:xfrm>
            <a:off x="9535668" y="3031235"/>
            <a:ext cx="1982724" cy="198272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 y="1033272"/>
            <a:ext cx="12176760" cy="5334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1650873" y="1058417"/>
            <a:ext cx="892238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1" i="0" u="none" strike="noStrike" kern="1200" cap="none" spc="-35" normalizeH="0" baseline="0" noProof="0" dirty="0">
                <a:ln>
                  <a:noFill/>
                </a:ln>
                <a:solidFill>
                  <a:srgbClr val="3A3838"/>
                </a:solidFill>
                <a:effectLst/>
                <a:uLnTx/>
                <a:uFillTx/>
                <a:latin typeface="Calibri Light"/>
                <a:ea typeface="+mn-ea"/>
                <a:cs typeface="Calibri Light"/>
              </a:rPr>
              <a:t>LOGROS:</a:t>
            </a:r>
            <a:r>
              <a:rPr kumimoji="0" sz="2800" b="1" i="0" u="none" strike="noStrike" kern="1200" cap="none" spc="-70" normalizeH="0" baseline="0" noProof="0" dirty="0">
                <a:ln>
                  <a:noFill/>
                </a:ln>
                <a:solidFill>
                  <a:srgbClr val="3A3838"/>
                </a:solidFill>
                <a:effectLst/>
                <a:uLnTx/>
                <a:uFillTx/>
                <a:latin typeface="Calibri Light"/>
                <a:ea typeface="+mn-ea"/>
                <a:cs typeface="Calibri Light"/>
              </a:rPr>
              <a:t> </a:t>
            </a:r>
            <a:r>
              <a:rPr kumimoji="0" sz="2800" b="1" i="0" u="none" strike="noStrike" kern="1200" cap="none" spc="-25" normalizeH="0" baseline="0" noProof="0" dirty="0">
                <a:ln>
                  <a:noFill/>
                </a:ln>
                <a:solidFill>
                  <a:srgbClr val="3A3838"/>
                </a:solidFill>
                <a:effectLst/>
                <a:uLnTx/>
                <a:uFillTx/>
                <a:latin typeface="Calibri Light"/>
                <a:ea typeface="+mn-ea"/>
                <a:cs typeface="Calibri Light"/>
              </a:rPr>
              <a:t>REDUCCIÓN</a:t>
            </a:r>
            <a:r>
              <a:rPr kumimoji="0" sz="2800" b="1" i="0" u="none" strike="noStrike" kern="1200" cap="none" spc="-75" normalizeH="0" baseline="0" noProof="0" dirty="0">
                <a:ln>
                  <a:noFill/>
                </a:ln>
                <a:solidFill>
                  <a:srgbClr val="3A3838"/>
                </a:solidFill>
                <a:effectLst/>
                <a:uLnTx/>
                <a:uFillTx/>
                <a:latin typeface="Calibri Light"/>
                <a:ea typeface="+mn-ea"/>
                <a:cs typeface="Calibri Light"/>
              </a:rPr>
              <a:t> </a:t>
            </a:r>
            <a:r>
              <a:rPr kumimoji="0" sz="2800" b="1" i="0" u="none" strike="noStrike" kern="1200" cap="none" spc="-15" normalizeH="0" baseline="0" noProof="0" dirty="0">
                <a:ln>
                  <a:noFill/>
                </a:ln>
                <a:solidFill>
                  <a:srgbClr val="3A3838"/>
                </a:solidFill>
                <a:effectLst/>
                <a:uLnTx/>
                <a:uFillTx/>
                <a:latin typeface="Calibri Light"/>
                <a:ea typeface="+mn-ea"/>
                <a:cs typeface="Calibri Light"/>
              </a:rPr>
              <a:t>DE</a:t>
            </a:r>
            <a:r>
              <a:rPr kumimoji="0" sz="2800" b="1" i="0" u="none" strike="noStrike" kern="1200" cap="none" spc="-55" normalizeH="0" baseline="0" noProof="0" dirty="0">
                <a:ln>
                  <a:noFill/>
                </a:ln>
                <a:solidFill>
                  <a:srgbClr val="3A3838"/>
                </a:solidFill>
                <a:effectLst/>
                <a:uLnTx/>
                <a:uFillTx/>
                <a:latin typeface="Calibri Light"/>
                <a:ea typeface="+mn-ea"/>
                <a:cs typeface="Calibri Light"/>
              </a:rPr>
              <a:t> </a:t>
            </a:r>
            <a:r>
              <a:rPr kumimoji="0" sz="2800" b="1" i="0" u="none" strike="noStrike" kern="1200" cap="none" spc="-25" normalizeH="0" baseline="0" noProof="0" dirty="0">
                <a:ln>
                  <a:noFill/>
                </a:ln>
                <a:solidFill>
                  <a:srgbClr val="3A3838"/>
                </a:solidFill>
                <a:effectLst/>
                <a:uLnTx/>
                <a:uFillTx/>
                <a:latin typeface="Calibri Light"/>
                <a:ea typeface="+mn-ea"/>
                <a:cs typeface="Calibri Light"/>
              </a:rPr>
              <a:t>TIEMPOS</a:t>
            </a:r>
            <a:r>
              <a:rPr kumimoji="0" sz="2800" b="1" i="0" u="none" strike="noStrike" kern="1200" cap="none" spc="-45" normalizeH="0" baseline="0" noProof="0" dirty="0">
                <a:ln>
                  <a:noFill/>
                </a:ln>
                <a:solidFill>
                  <a:srgbClr val="3A3838"/>
                </a:solidFill>
                <a:effectLst/>
                <a:uLnTx/>
                <a:uFillTx/>
                <a:latin typeface="Calibri Light"/>
                <a:ea typeface="+mn-ea"/>
                <a:cs typeface="Calibri Light"/>
              </a:rPr>
              <a:t> </a:t>
            </a:r>
            <a:r>
              <a:rPr kumimoji="0" sz="2800" b="1" i="0" u="none" strike="noStrike" kern="1200" cap="none" spc="-10" normalizeH="0" baseline="0" noProof="0" dirty="0">
                <a:ln>
                  <a:noFill/>
                </a:ln>
                <a:solidFill>
                  <a:srgbClr val="3A3838"/>
                </a:solidFill>
                <a:effectLst/>
                <a:uLnTx/>
                <a:uFillTx/>
                <a:latin typeface="Calibri Light"/>
                <a:ea typeface="+mn-ea"/>
                <a:cs typeface="Calibri Light"/>
              </a:rPr>
              <a:t>EN</a:t>
            </a:r>
            <a:r>
              <a:rPr kumimoji="0" sz="2800" b="1" i="0" u="none" strike="noStrike" kern="1200" cap="none" spc="-65" normalizeH="0" baseline="0" noProof="0" dirty="0">
                <a:ln>
                  <a:noFill/>
                </a:ln>
                <a:solidFill>
                  <a:srgbClr val="3A3838"/>
                </a:solidFill>
                <a:effectLst/>
                <a:uLnTx/>
                <a:uFillTx/>
                <a:latin typeface="Calibri Light"/>
                <a:ea typeface="+mn-ea"/>
                <a:cs typeface="Calibri Light"/>
              </a:rPr>
              <a:t> </a:t>
            </a:r>
            <a:r>
              <a:rPr kumimoji="0" sz="2800" b="1" i="0" u="none" strike="noStrike" kern="1200" cap="none" spc="-10" normalizeH="0" baseline="0" noProof="0" dirty="0">
                <a:ln>
                  <a:noFill/>
                </a:ln>
                <a:solidFill>
                  <a:srgbClr val="3A3838"/>
                </a:solidFill>
                <a:effectLst/>
                <a:uLnTx/>
                <a:uFillTx/>
                <a:latin typeface="Calibri Light"/>
                <a:ea typeface="+mn-ea"/>
                <a:cs typeface="Calibri Light"/>
              </a:rPr>
              <a:t>EL</a:t>
            </a:r>
            <a:r>
              <a:rPr kumimoji="0" sz="2800" b="1" i="0" u="none" strike="noStrike" kern="1200" cap="none" spc="-55" normalizeH="0" baseline="0" noProof="0" dirty="0">
                <a:ln>
                  <a:noFill/>
                </a:ln>
                <a:solidFill>
                  <a:srgbClr val="3A3838"/>
                </a:solidFill>
                <a:effectLst/>
                <a:uLnTx/>
                <a:uFillTx/>
                <a:latin typeface="Calibri Light"/>
                <a:ea typeface="+mn-ea"/>
                <a:cs typeface="Calibri Light"/>
              </a:rPr>
              <a:t> </a:t>
            </a:r>
            <a:r>
              <a:rPr kumimoji="0" sz="2800" b="1" i="0" u="none" strike="noStrike" kern="1200" cap="none" spc="-30" normalizeH="0" baseline="0" noProof="0" dirty="0">
                <a:ln>
                  <a:noFill/>
                </a:ln>
                <a:solidFill>
                  <a:srgbClr val="3A3838"/>
                </a:solidFill>
                <a:effectLst/>
                <a:uLnTx/>
                <a:uFillTx/>
                <a:latin typeface="Calibri Light"/>
                <a:ea typeface="+mn-ea"/>
                <a:cs typeface="Calibri Light"/>
              </a:rPr>
              <a:t>PROCESO</a:t>
            </a:r>
            <a:r>
              <a:rPr kumimoji="0" sz="2800" b="1" i="0" u="none" strike="noStrike" kern="1200" cap="none" spc="-70" normalizeH="0" baseline="0" noProof="0" dirty="0">
                <a:ln>
                  <a:noFill/>
                </a:ln>
                <a:solidFill>
                  <a:srgbClr val="3A3838"/>
                </a:solidFill>
                <a:effectLst/>
                <a:uLnTx/>
                <a:uFillTx/>
                <a:latin typeface="Calibri Light"/>
                <a:ea typeface="+mn-ea"/>
                <a:cs typeface="Calibri Light"/>
              </a:rPr>
              <a:t> </a:t>
            </a:r>
            <a:r>
              <a:rPr kumimoji="0" sz="2800" b="1" i="0" u="none" strike="noStrike" kern="1200" cap="none" spc="-20" normalizeH="0" baseline="0" noProof="0" dirty="0">
                <a:ln>
                  <a:noFill/>
                </a:ln>
                <a:solidFill>
                  <a:srgbClr val="3A3838"/>
                </a:solidFill>
                <a:effectLst/>
                <a:uLnTx/>
                <a:uFillTx/>
                <a:latin typeface="Calibri Light"/>
                <a:ea typeface="+mn-ea"/>
                <a:cs typeface="Calibri Light"/>
              </a:rPr>
              <a:t>POR</a:t>
            </a:r>
            <a:r>
              <a:rPr kumimoji="0" sz="2800" b="1" i="0" u="none" strike="noStrike" kern="1200" cap="none" spc="-40" normalizeH="0" baseline="0" noProof="0" dirty="0">
                <a:ln>
                  <a:noFill/>
                </a:ln>
                <a:solidFill>
                  <a:srgbClr val="3A3838"/>
                </a:solidFill>
                <a:effectLst/>
                <a:uLnTx/>
                <a:uFillTx/>
                <a:latin typeface="Calibri Light"/>
                <a:ea typeface="+mn-ea"/>
                <a:cs typeface="Calibri Light"/>
              </a:rPr>
              <a:t> </a:t>
            </a:r>
            <a:r>
              <a:rPr kumimoji="0" sz="2800" b="1" i="0" u="none" strike="noStrike" kern="1200" cap="none" spc="-95" normalizeH="0" baseline="0" noProof="0" dirty="0">
                <a:ln>
                  <a:noFill/>
                </a:ln>
                <a:solidFill>
                  <a:srgbClr val="3A3838"/>
                </a:solidFill>
                <a:effectLst/>
                <a:uLnTx/>
                <a:uFillTx/>
                <a:latin typeface="Calibri Light"/>
                <a:ea typeface="+mn-ea"/>
                <a:cs typeface="Calibri Light"/>
              </a:rPr>
              <a:t>ETAPAS</a:t>
            </a:r>
            <a:endParaRPr kumimoji="0" sz="2800" b="1" i="0" u="none" strike="noStrike" kern="1200" cap="none" spc="0" normalizeH="0" baseline="0" noProof="0" dirty="0">
              <a:ln>
                <a:noFill/>
              </a:ln>
              <a:solidFill>
                <a:prstClr val="black"/>
              </a:solidFill>
              <a:effectLst/>
              <a:uLnTx/>
              <a:uFillTx/>
              <a:latin typeface="Calibri Light"/>
              <a:ea typeface="+mn-ea"/>
              <a:cs typeface="Calibri Light"/>
            </a:endParaRPr>
          </a:p>
        </p:txBody>
      </p:sp>
      <p:sp>
        <p:nvSpPr>
          <p:cNvPr id="4" name="object 4"/>
          <p:cNvSpPr txBox="1"/>
          <p:nvPr/>
        </p:nvSpPr>
        <p:spPr>
          <a:xfrm>
            <a:off x="5153025" y="4164025"/>
            <a:ext cx="2846705"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0" b="1" i="0" u="none" strike="noStrike" kern="1200" cap="none" spc="-5" normalizeH="0" baseline="0" noProof="0" dirty="0">
                <a:ln>
                  <a:noFill/>
                </a:ln>
                <a:solidFill>
                  <a:prstClr val="black"/>
                </a:solidFill>
                <a:effectLst/>
                <a:uLnTx/>
                <a:uFillTx/>
                <a:latin typeface="Arial"/>
                <a:ea typeface="+mn-ea"/>
                <a:cs typeface="Arial"/>
              </a:rPr>
              <a:t>23%</a:t>
            </a:r>
            <a:r>
              <a:rPr kumimoji="0" sz="4000" b="1" i="0" u="none" strike="noStrike" kern="1200" cap="none" spc="-70" normalizeH="0" baseline="0" noProof="0" dirty="0">
                <a:ln>
                  <a:noFill/>
                </a:ln>
                <a:solidFill>
                  <a:prstClr val="black"/>
                </a:solidFill>
                <a:effectLst/>
                <a:uLnTx/>
                <a:uFillTx/>
                <a:latin typeface="Arial"/>
                <a:ea typeface="+mn-ea"/>
                <a:cs typeface="Arial"/>
              </a:rPr>
              <a:t> </a:t>
            </a:r>
            <a:r>
              <a:rPr kumimoji="0" sz="4000" b="1" i="0" u="none" strike="noStrike" kern="1200" cap="none" spc="-5" normalizeH="0" baseline="0" noProof="0" dirty="0">
                <a:ln>
                  <a:noFill/>
                </a:ln>
                <a:solidFill>
                  <a:prstClr val="black"/>
                </a:solidFill>
                <a:effectLst/>
                <a:uLnTx/>
                <a:uFillTx/>
                <a:latin typeface="Arial"/>
                <a:ea typeface="+mn-ea"/>
                <a:cs typeface="Arial"/>
              </a:rPr>
              <a:t>tiempo</a:t>
            </a:r>
            <a:endParaRPr kumimoji="0" sz="40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1491488" y="4087748"/>
            <a:ext cx="2846705"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0" b="1" i="0" u="none" strike="noStrike" kern="1200" cap="none" spc="-5" normalizeH="0" baseline="0" noProof="0" dirty="0">
                <a:ln>
                  <a:noFill/>
                </a:ln>
                <a:solidFill>
                  <a:prstClr val="black"/>
                </a:solidFill>
                <a:effectLst/>
                <a:uLnTx/>
                <a:uFillTx/>
                <a:latin typeface="Arial"/>
                <a:ea typeface="+mn-ea"/>
                <a:cs typeface="Arial"/>
              </a:rPr>
              <a:t>35%</a:t>
            </a:r>
            <a:r>
              <a:rPr kumimoji="0" sz="4000" b="1" i="0" u="none" strike="noStrike" kern="1200" cap="none" spc="-70" normalizeH="0" baseline="0" noProof="0" dirty="0">
                <a:ln>
                  <a:noFill/>
                </a:ln>
                <a:solidFill>
                  <a:prstClr val="black"/>
                </a:solidFill>
                <a:effectLst/>
                <a:uLnTx/>
                <a:uFillTx/>
                <a:latin typeface="Arial"/>
                <a:ea typeface="+mn-ea"/>
                <a:cs typeface="Arial"/>
              </a:rPr>
              <a:t> </a:t>
            </a:r>
            <a:r>
              <a:rPr kumimoji="0" sz="4000" b="1" i="0" u="none" strike="noStrike" kern="1200" cap="none" spc="-5" normalizeH="0" baseline="0" noProof="0" dirty="0">
                <a:ln>
                  <a:noFill/>
                </a:ln>
                <a:solidFill>
                  <a:prstClr val="black"/>
                </a:solidFill>
                <a:effectLst/>
                <a:uLnTx/>
                <a:uFillTx/>
                <a:latin typeface="Arial"/>
                <a:ea typeface="+mn-ea"/>
                <a:cs typeface="Arial"/>
              </a:rPr>
              <a:t>tiempo</a:t>
            </a:r>
            <a:endParaRPr kumimoji="0" sz="40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txBox="1"/>
          <p:nvPr/>
        </p:nvSpPr>
        <p:spPr>
          <a:xfrm>
            <a:off x="8445245" y="4087748"/>
            <a:ext cx="2846705" cy="6350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0" b="1" i="0" u="none" strike="noStrike" kern="1200" cap="none" spc="-5" normalizeH="0" baseline="0" noProof="0" dirty="0">
                <a:ln>
                  <a:noFill/>
                </a:ln>
                <a:solidFill>
                  <a:prstClr val="black"/>
                </a:solidFill>
                <a:effectLst/>
                <a:uLnTx/>
                <a:uFillTx/>
                <a:latin typeface="Arial"/>
                <a:ea typeface="+mn-ea"/>
                <a:cs typeface="Arial"/>
              </a:rPr>
              <a:t>88%</a:t>
            </a:r>
            <a:r>
              <a:rPr kumimoji="0" sz="4000" b="1" i="0" u="none" strike="noStrike" kern="1200" cap="none" spc="-70" normalizeH="0" baseline="0" noProof="0" dirty="0">
                <a:ln>
                  <a:noFill/>
                </a:ln>
                <a:solidFill>
                  <a:prstClr val="black"/>
                </a:solidFill>
                <a:effectLst/>
                <a:uLnTx/>
                <a:uFillTx/>
                <a:latin typeface="Arial"/>
                <a:ea typeface="+mn-ea"/>
                <a:cs typeface="Arial"/>
              </a:rPr>
              <a:t> </a:t>
            </a:r>
            <a:r>
              <a:rPr kumimoji="0" sz="4000" b="1" i="0" u="none" strike="noStrike" kern="1200" cap="none" spc="-5" normalizeH="0" baseline="0" noProof="0" dirty="0">
                <a:ln>
                  <a:noFill/>
                </a:ln>
                <a:solidFill>
                  <a:prstClr val="black"/>
                </a:solidFill>
                <a:effectLst/>
                <a:uLnTx/>
                <a:uFillTx/>
                <a:latin typeface="Arial"/>
                <a:ea typeface="+mn-ea"/>
                <a:cs typeface="Arial"/>
              </a:rPr>
              <a:t>tiempo</a:t>
            </a:r>
            <a:endParaRPr kumimoji="0" sz="40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p:nvPr/>
        </p:nvSpPr>
        <p:spPr>
          <a:xfrm>
            <a:off x="1179575" y="5038344"/>
            <a:ext cx="3502660" cy="368935"/>
          </a:xfrm>
          <a:prstGeom prst="rect">
            <a:avLst/>
          </a:prstGeom>
          <a:solidFill>
            <a:srgbClr val="C49E41"/>
          </a:solidFill>
        </p:spPr>
        <p:txBody>
          <a:bodyPr vert="horz" wrap="square" lIns="0" tIns="40640" rIns="0" bIns="0" rtlCol="0">
            <a:spAutoFit/>
          </a:bodyPr>
          <a:lstStyle/>
          <a:p>
            <a:pPr marL="274320" marR="0" lvl="0" indent="0" algn="l" defTabSz="914400" rtl="0" eaLnBrk="1" fontAlgn="auto" latinLnBrk="0" hangingPunct="1">
              <a:lnSpc>
                <a:spcPct val="100000"/>
              </a:lnSpc>
              <a:spcBef>
                <a:spcPts val="320"/>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Arial MT"/>
                <a:ea typeface="+mn-ea"/>
                <a:cs typeface="Arial MT"/>
              </a:rPr>
              <a:t>E</a:t>
            </a:r>
            <a:r>
              <a:rPr kumimoji="0" sz="1800" b="0" i="0" u="none" strike="noStrike" kern="1200" cap="none" spc="-120" normalizeH="0" baseline="0" noProof="0" dirty="0">
                <a:ln>
                  <a:noFill/>
                </a:ln>
                <a:solidFill>
                  <a:srgbClr val="FFFFFF"/>
                </a:solidFill>
                <a:effectLst/>
                <a:uLnTx/>
                <a:uFillTx/>
                <a:latin typeface="Arial MT"/>
                <a:ea typeface="+mn-ea"/>
                <a:cs typeface="Arial MT"/>
              </a:rPr>
              <a:t>T</a:t>
            </a:r>
            <a:r>
              <a:rPr kumimoji="0" sz="1800" b="0" i="0" u="none" strike="noStrike" kern="1200" cap="none" spc="0" normalizeH="0" baseline="0" noProof="0" dirty="0">
                <a:ln>
                  <a:noFill/>
                </a:ln>
                <a:solidFill>
                  <a:srgbClr val="FFFFFF"/>
                </a:solidFill>
                <a:effectLst/>
                <a:uLnTx/>
                <a:uFillTx/>
                <a:latin typeface="Arial MT"/>
                <a:ea typeface="+mn-ea"/>
                <a:cs typeface="Arial MT"/>
              </a:rPr>
              <a:t>A</a:t>
            </a:r>
            <a:r>
              <a:rPr kumimoji="0" sz="1800" b="0" i="0" u="none" strike="noStrike" kern="1200" cap="none" spc="-135" normalizeH="0" baseline="0" noProof="0" dirty="0">
                <a:ln>
                  <a:noFill/>
                </a:ln>
                <a:solidFill>
                  <a:srgbClr val="FFFFFF"/>
                </a:solidFill>
                <a:effectLst/>
                <a:uLnTx/>
                <a:uFillTx/>
                <a:latin typeface="Arial MT"/>
                <a:ea typeface="+mn-ea"/>
                <a:cs typeface="Arial MT"/>
              </a:rPr>
              <a:t>P</a:t>
            </a:r>
            <a:r>
              <a:rPr kumimoji="0" sz="1800" b="0" i="0" u="none" strike="noStrike" kern="1200" cap="none" spc="0" normalizeH="0" baseline="0" noProof="0" dirty="0">
                <a:ln>
                  <a:noFill/>
                </a:ln>
                <a:solidFill>
                  <a:srgbClr val="FFFFFF"/>
                </a:solidFill>
                <a:effectLst/>
                <a:uLnTx/>
                <a:uFillTx/>
                <a:latin typeface="Arial MT"/>
                <a:ea typeface="+mn-ea"/>
                <a:cs typeface="Arial MT"/>
              </a:rPr>
              <a:t>A</a:t>
            </a:r>
            <a:r>
              <a:rPr kumimoji="0" sz="1800" b="0" i="0" u="none" strike="noStrike" kern="1200" cap="none" spc="-120" normalizeH="0" baseline="0" noProof="0" dirty="0">
                <a:ln>
                  <a:noFill/>
                </a:ln>
                <a:solidFill>
                  <a:srgbClr val="FFFFFF"/>
                </a:solidFill>
                <a:effectLst/>
                <a:uLnTx/>
                <a:uFillTx/>
                <a:latin typeface="Arial MT"/>
                <a:ea typeface="+mn-ea"/>
                <a:cs typeface="Arial MT"/>
              </a:rPr>
              <a:t> </a:t>
            </a:r>
            <a:r>
              <a:rPr kumimoji="0" sz="1800" b="0" i="0" u="none" strike="noStrike" kern="1200" cap="none" spc="-5" normalizeH="0" baseline="0" noProof="0" dirty="0">
                <a:ln>
                  <a:noFill/>
                </a:ln>
                <a:solidFill>
                  <a:srgbClr val="FFFFFF"/>
                </a:solidFill>
                <a:effectLst/>
                <a:uLnTx/>
                <a:uFillTx/>
                <a:latin typeface="Arial MT"/>
                <a:ea typeface="+mn-ea"/>
                <a:cs typeface="Arial MT"/>
              </a:rPr>
              <a:t>PRE</a:t>
            </a:r>
            <a:r>
              <a:rPr kumimoji="0" sz="1800" b="0" i="0" u="none" strike="noStrike" kern="1200" cap="none" spc="-15" normalizeH="0" baseline="0" noProof="0" dirty="0">
                <a:ln>
                  <a:noFill/>
                </a:ln>
                <a:solidFill>
                  <a:srgbClr val="FFFFFF"/>
                </a:solidFill>
                <a:effectLst/>
                <a:uLnTx/>
                <a:uFillTx/>
                <a:latin typeface="Arial MT"/>
                <a:ea typeface="+mn-ea"/>
                <a:cs typeface="Arial MT"/>
              </a:rPr>
              <a:t>C</a:t>
            </a:r>
            <a:r>
              <a:rPr kumimoji="0" sz="1800" b="0" i="0" u="none" strike="noStrike" kern="1200" cap="none" spc="0" normalizeH="0" baseline="0" noProof="0" dirty="0">
                <a:ln>
                  <a:noFill/>
                </a:ln>
                <a:solidFill>
                  <a:srgbClr val="FFFFFF"/>
                </a:solidFill>
                <a:effectLst/>
                <a:uLnTx/>
                <a:uFillTx/>
                <a:latin typeface="Arial MT"/>
                <a:ea typeface="+mn-ea"/>
                <a:cs typeface="Arial MT"/>
              </a:rPr>
              <a:t>ON</a:t>
            </a:r>
            <a:r>
              <a:rPr kumimoji="0" sz="1800" b="0" i="0" u="none" strike="noStrike" kern="1200" cap="none" spc="10" normalizeH="0" baseline="0" noProof="0" dirty="0">
                <a:ln>
                  <a:noFill/>
                </a:ln>
                <a:solidFill>
                  <a:srgbClr val="FFFFFF"/>
                </a:solidFill>
                <a:effectLst/>
                <a:uLnTx/>
                <a:uFillTx/>
                <a:latin typeface="Arial MT"/>
                <a:ea typeface="+mn-ea"/>
                <a:cs typeface="Arial MT"/>
              </a:rPr>
              <a:t>T</a:t>
            </a:r>
            <a:r>
              <a:rPr kumimoji="0" sz="1800" b="0" i="0" u="none" strike="noStrike" kern="1200" cap="none" spc="-5" normalizeH="0" baseline="0" noProof="0" dirty="0">
                <a:ln>
                  <a:noFill/>
                </a:ln>
                <a:solidFill>
                  <a:srgbClr val="FFFFFF"/>
                </a:solidFill>
                <a:effectLst/>
                <a:uLnTx/>
                <a:uFillTx/>
                <a:latin typeface="Arial MT"/>
                <a:ea typeface="+mn-ea"/>
                <a:cs typeface="Arial MT"/>
              </a:rPr>
              <a:t>RA</a:t>
            </a:r>
            <a:r>
              <a:rPr kumimoji="0" sz="1800" b="0" i="0" u="none" strike="noStrike" kern="1200" cap="none" spc="-15" normalizeH="0" baseline="0" noProof="0" dirty="0">
                <a:ln>
                  <a:noFill/>
                </a:ln>
                <a:solidFill>
                  <a:srgbClr val="FFFFFF"/>
                </a:solidFill>
                <a:effectLst/>
                <a:uLnTx/>
                <a:uFillTx/>
                <a:latin typeface="Arial MT"/>
                <a:ea typeface="+mn-ea"/>
                <a:cs typeface="Arial MT"/>
              </a:rPr>
              <a:t>C</a:t>
            </a:r>
            <a:r>
              <a:rPr kumimoji="0" sz="1800" b="0" i="0" u="none" strike="noStrike" kern="1200" cap="none" spc="10" normalizeH="0" baseline="0" noProof="0" dirty="0">
                <a:ln>
                  <a:noFill/>
                </a:ln>
                <a:solidFill>
                  <a:srgbClr val="FFFFFF"/>
                </a:solidFill>
                <a:effectLst/>
                <a:uLnTx/>
                <a:uFillTx/>
                <a:latin typeface="Arial MT"/>
                <a:ea typeface="+mn-ea"/>
                <a:cs typeface="Arial MT"/>
              </a:rPr>
              <a:t>T</a:t>
            </a:r>
            <a:r>
              <a:rPr kumimoji="0" sz="1800" b="0" i="0" u="none" strike="noStrike" kern="1200" cap="none" spc="-5" normalizeH="0" baseline="0" noProof="0" dirty="0">
                <a:ln>
                  <a:noFill/>
                </a:ln>
                <a:solidFill>
                  <a:srgbClr val="FFFFFF"/>
                </a:solidFill>
                <a:effectLst/>
                <a:uLnTx/>
                <a:uFillTx/>
                <a:latin typeface="Arial MT"/>
                <a:ea typeface="+mn-ea"/>
                <a:cs typeface="Arial MT"/>
              </a:rPr>
              <a:t>UAL</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8" name="object 8"/>
          <p:cNvSpPr txBox="1"/>
          <p:nvPr/>
        </p:nvSpPr>
        <p:spPr>
          <a:xfrm>
            <a:off x="8599931" y="5038344"/>
            <a:ext cx="2567940" cy="368935"/>
          </a:xfrm>
          <a:prstGeom prst="rect">
            <a:avLst/>
          </a:prstGeom>
          <a:solidFill>
            <a:srgbClr val="C49E41"/>
          </a:solidFill>
        </p:spPr>
        <p:txBody>
          <a:bodyPr vert="horz" wrap="square" lIns="0" tIns="40640" rIns="0" bIns="0" rtlCol="0">
            <a:spAutoFit/>
          </a:bodyPr>
          <a:lstStyle/>
          <a:p>
            <a:pPr marL="158115" marR="0" lvl="0" indent="0" algn="l" defTabSz="914400" rtl="0" eaLnBrk="1" fontAlgn="auto" latinLnBrk="0" hangingPunct="1">
              <a:lnSpc>
                <a:spcPct val="100000"/>
              </a:lnSpc>
              <a:spcBef>
                <a:spcPts val="320"/>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Arial MT"/>
                <a:ea typeface="+mn-ea"/>
                <a:cs typeface="Arial MT"/>
              </a:rPr>
              <a:t>E</a:t>
            </a:r>
            <a:r>
              <a:rPr kumimoji="0" sz="1800" b="0" i="0" u="none" strike="noStrike" kern="1200" cap="none" spc="-120" normalizeH="0" baseline="0" noProof="0" dirty="0">
                <a:ln>
                  <a:noFill/>
                </a:ln>
                <a:solidFill>
                  <a:srgbClr val="FFFFFF"/>
                </a:solidFill>
                <a:effectLst/>
                <a:uLnTx/>
                <a:uFillTx/>
                <a:latin typeface="Arial MT"/>
                <a:ea typeface="+mn-ea"/>
                <a:cs typeface="Arial MT"/>
              </a:rPr>
              <a:t>T</a:t>
            </a:r>
            <a:r>
              <a:rPr kumimoji="0" sz="1800" b="0" i="0" u="none" strike="noStrike" kern="1200" cap="none" spc="0" normalizeH="0" baseline="0" noProof="0" dirty="0">
                <a:ln>
                  <a:noFill/>
                </a:ln>
                <a:solidFill>
                  <a:srgbClr val="FFFFFF"/>
                </a:solidFill>
                <a:effectLst/>
                <a:uLnTx/>
                <a:uFillTx/>
                <a:latin typeface="Arial MT"/>
                <a:ea typeface="+mn-ea"/>
                <a:cs typeface="Arial MT"/>
              </a:rPr>
              <a:t>A</a:t>
            </a:r>
            <a:r>
              <a:rPr kumimoji="0" sz="1800" b="0" i="0" u="none" strike="noStrike" kern="1200" cap="none" spc="-135" normalizeH="0" baseline="0" noProof="0" dirty="0">
                <a:ln>
                  <a:noFill/>
                </a:ln>
                <a:solidFill>
                  <a:srgbClr val="FFFFFF"/>
                </a:solidFill>
                <a:effectLst/>
                <a:uLnTx/>
                <a:uFillTx/>
                <a:latin typeface="Arial MT"/>
                <a:ea typeface="+mn-ea"/>
                <a:cs typeface="Arial MT"/>
              </a:rPr>
              <a:t>P</a:t>
            </a:r>
            <a:r>
              <a:rPr kumimoji="0" sz="1800" b="0" i="0" u="none" strike="noStrike" kern="1200" cap="none" spc="0" normalizeH="0" baseline="0" noProof="0" dirty="0">
                <a:ln>
                  <a:noFill/>
                </a:ln>
                <a:solidFill>
                  <a:srgbClr val="FFFFFF"/>
                </a:solidFill>
                <a:effectLst/>
                <a:uLnTx/>
                <a:uFillTx/>
                <a:latin typeface="Arial MT"/>
                <a:ea typeface="+mn-ea"/>
                <a:cs typeface="Arial MT"/>
              </a:rPr>
              <a:t>A</a:t>
            </a:r>
            <a:r>
              <a:rPr kumimoji="0" sz="1800" b="0" i="0" u="none" strike="noStrike" kern="1200" cap="none" spc="-120" normalizeH="0" baseline="0" noProof="0" dirty="0">
                <a:ln>
                  <a:noFill/>
                </a:ln>
                <a:solidFill>
                  <a:srgbClr val="FFFFFF"/>
                </a:solidFill>
                <a:effectLst/>
                <a:uLnTx/>
                <a:uFillTx/>
                <a:latin typeface="Arial MT"/>
                <a:ea typeface="+mn-ea"/>
                <a:cs typeface="Arial MT"/>
              </a:rPr>
              <a:t> </a:t>
            </a:r>
            <a:r>
              <a:rPr kumimoji="0" sz="1800" b="0" i="0" u="none" strike="noStrike" kern="1200" cap="none" spc="0" normalizeH="0" baseline="0" noProof="0" dirty="0">
                <a:ln>
                  <a:noFill/>
                </a:ln>
                <a:solidFill>
                  <a:srgbClr val="FFFFFF"/>
                </a:solidFill>
                <a:effectLst/>
                <a:uLnTx/>
                <a:uFillTx/>
                <a:latin typeface="Arial MT"/>
                <a:ea typeface="+mn-ea"/>
                <a:cs typeface="Arial MT"/>
              </a:rPr>
              <a:t>LIQUIDACION</a:t>
            </a:r>
            <a:endParaRPr kumimoji="0" sz="1800" b="0" i="0" u="none" strike="noStrike" kern="1200" cap="none" spc="0" normalizeH="0" baseline="0" noProof="0">
              <a:ln>
                <a:noFill/>
              </a:ln>
              <a:solidFill>
                <a:prstClr val="black"/>
              </a:solidFill>
              <a:effectLst/>
              <a:uLnTx/>
              <a:uFillTx/>
              <a:latin typeface="Arial MT"/>
              <a:ea typeface="+mn-ea"/>
              <a:cs typeface="Arial MT"/>
            </a:endParaRPr>
          </a:p>
        </p:txBody>
      </p:sp>
      <p:sp>
        <p:nvSpPr>
          <p:cNvPr id="9" name="object 9"/>
          <p:cNvSpPr txBox="1"/>
          <p:nvPr/>
        </p:nvSpPr>
        <p:spPr>
          <a:xfrm>
            <a:off x="5308091" y="5023103"/>
            <a:ext cx="2567940" cy="368935"/>
          </a:xfrm>
          <a:prstGeom prst="rect">
            <a:avLst/>
          </a:prstGeom>
          <a:solidFill>
            <a:srgbClr val="C49E41"/>
          </a:solidFill>
        </p:spPr>
        <p:txBody>
          <a:bodyPr vert="horz" wrap="square" lIns="0" tIns="41275" rIns="0" bIns="0" rtlCol="0">
            <a:spAutoFit/>
          </a:bodyPr>
          <a:lstStyle/>
          <a:p>
            <a:pPr marL="241300" marR="0" lvl="0" indent="0" algn="l" defTabSz="914400" rtl="0" eaLnBrk="1" fontAlgn="auto" latinLnBrk="0" hangingPunct="1">
              <a:lnSpc>
                <a:spcPct val="100000"/>
              </a:lnSpc>
              <a:spcBef>
                <a:spcPts val="325"/>
              </a:spcBef>
              <a:spcAft>
                <a:spcPts val="0"/>
              </a:spcAft>
              <a:buClrTx/>
              <a:buSzTx/>
              <a:buFontTx/>
              <a:buNone/>
              <a:tabLst/>
              <a:defRPr/>
            </a:pPr>
            <a:r>
              <a:rPr kumimoji="0" sz="1800" b="0" i="0" u="none" strike="noStrike" kern="1200" cap="none" spc="0" normalizeH="0" baseline="0" noProof="0" dirty="0">
                <a:ln>
                  <a:noFill/>
                </a:ln>
                <a:solidFill>
                  <a:srgbClr val="FFFFFF"/>
                </a:solidFill>
                <a:effectLst/>
                <a:uLnTx/>
                <a:uFillTx/>
                <a:latin typeface="Arial MT"/>
                <a:ea typeface="+mn-ea"/>
                <a:cs typeface="Arial MT"/>
              </a:rPr>
              <a:t>E</a:t>
            </a:r>
            <a:r>
              <a:rPr kumimoji="0" sz="1800" b="0" i="0" u="none" strike="noStrike" kern="1200" cap="none" spc="-114" normalizeH="0" baseline="0" noProof="0" dirty="0">
                <a:ln>
                  <a:noFill/>
                </a:ln>
                <a:solidFill>
                  <a:srgbClr val="FFFFFF"/>
                </a:solidFill>
                <a:effectLst/>
                <a:uLnTx/>
                <a:uFillTx/>
                <a:latin typeface="Arial MT"/>
                <a:ea typeface="+mn-ea"/>
                <a:cs typeface="Arial MT"/>
              </a:rPr>
              <a:t>T</a:t>
            </a:r>
            <a:r>
              <a:rPr kumimoji="0" sz="1800" b="0" i="0" u="none" strike="noStrike" kern="1200" cap="none" spc="0" normalizeH="0" baseline="0" noProof="0" dirty="0">
                <a:ln>
                  <a:noFill/>
                </a:ln>
                <a:solidFill>
                  <a:srgbClr val="FFFFFF"/>
                </a:solidFill>
                <a:effectLst/>
                <a:uLnTx/>
                <a:uFillTx/>
                <a:latin typeface="Arial MT"/>
                <a:ea typeface="+mn-ea"/>
                <a:cs typeface="Arial MT"/>
              </a:rPr>
              <a:t>A</a:t>
            </a:r>
            <a:r>
              <a:rPr kumimoji="0" sz="1800" b="0" i="0" u="none" strike="noStrike" kern="1200" cap="none" spc="-130" normalizeH="0" baseline="0" noProof="0" dirty="0">
                <a:ln>
                  <a:noFill/>
                </a:ln>
                <a:solidFill>
                  <a:srgbClr val="FFFFFF"/>
                </a:solidFill>
                <a:effectLst/>
                <a:uLnTx/>
                <a:uFillTx/>
                <a:latin typeface="Arial MT"/>
                <a:ea typeface="+mn-ea"/>
                <a:cs typeface="Arial MT"/>
              </a:rPr>
              <a:t>P</a:t>
            </a:r>
            <a:r>
              <a:rPr kumimoji="0" sz="1800" b="0" i="0" u="none" strike="noStrike" kern="1200" cap="none" spc="0" normalizeH="0" baseline="0" noProof="0" dirty="0">
                <a:ln>
                  <a:noFill/>
                </a:ln>
                <a:solidFill>
                  <a:srgbClr val="FFFFFF"/>
                </a:solidFill>
                <a:effectLst/>
                <a:uLnTx/>
                <a:uFillTx/>
                <a:latin typeface="Arial MT"/>
                <a:ea typeface="+mn-ea"/>
                <a:cs typeface="Arial MT"/>
              </a:rPr>
              <a:t>A</a:t>
            </a:r>
            <a:r>
              <a:rPr kumimoji="0" sz="1800" b="0" i="0" u="none" strike="noStrike" kern="1200" cap="none" spc="-114" normalizeH="0" baseline="0" noProof="0" dirty="0">
                <a:ln>
                  <a:noFill/>
                </a:ln>
                <a:solidFill>
                  <a:srgbClr val="FFFFFF"/>
                </a:solidFill>
                <a:effectLst/>
                <a:uLnTx/>
                <a:uFillTx/>
                <a:latin typeface="Arial MT"/>
                <a:ea typeface="+mn-ea"/>
                <a:cs typeface="Arial MT"/>
              </a:rPr>
              <a:t> </a:t>
            </a:r>
            <a:r>
              <a:rPr kumimoji="0" sz="1800" b="0" i="0" u="none" strike="noStrike" kern="1200" cap="none" spc="0" normalizeH="0" baseline="0" noProof="0" dirty="0">
                <a:ln>
                  <a:noFill/>
                </a:ln>
                <a:solidFill>
                  <a:srgbClr val="FFFFFF"/>
                </a:solidFill>
                <a:effectLst/>
                <a:uLnTx/>
                <a:uFillTx/>
                <a:latin typeface="Arial MT"/>
                <a:ea typeface="+mn-ea"/>
                <a:cs typeface="Arial MT"/>
              </a:rPr>
              <a:t>EJECUCIO</a:t>
            </a:r>
            <a:r>
              <a:rPr kumimoji="0" sz="1800" b="0" i="0" u="none" strike="noStrike" kern="1200" cap="none" spc="-5" normalizeH="0" baseline="0" noProof="0" dirty="0">
                <a:ln>
                  <a:noFill/>
                </a:ln>
                <a:solidFill>
                  <a:srgbClr val="FFFFFF"/>
                </a:solidFill>
                <a:effectLst/>
                <a:uLnTx/>
                <a:uFillTx/>
                <a:latin typeface="Arial MT"/>
                <a:ea typeface="+mn-ea"/>
                <a:cs typeface="Arial MT"/>
              </a:rPr>
              <a:t>N</a:t>
            </a:r>
            <a:endParaRPr kumimoji="0" sz="1800" b="0" i="0" u="none" strike="noStrike" kern="1200" cap="none" spc="0" normalizeH="0" baseline="0" noProof="0">
              <a:ln>
                <a:noFill/>
              </a:ln>
              <a:solidFill>
                <a:prstClr val="black"/>
              </a:solidFill>
              <a:effectLst/>
              <a:uLnTx/>
              <a:uFillTx/>
              <a:latin typeface="Arial MT"/>
              <a:ea typeface="+mn-ea"/>
              <a:cs typeface="Arial MT"/>
            </a:endParaRPr>
          </a:p>
        </p:txBody>
      </p:sp>
      <p:pic>
        <p:nvPicPr>
          <p:cNvPr id="10" name="object 10"/>
          <p:cNvPicPr/>
          <p:nvPr/>
        </p:nvPicPr>
        <p:blipFill>
          <a:blip r:embed="rId2" cstate="print"/>
          <a:stretch>
            <a:fillRect/>
          </a:stretch>
        </p:blipFill>
        <p:spPr>
          <a:xfrm>
            <a:off x="8903207" y="1828800"/>
            <a:ext cx="2250948" cy="2250948"/>
          </a:xfrm>
          <a:prstGeom prst="rect">
            <a:avLst/>
          </a:prstGeom>
        </p:spPr>
      </p:pic>
      <p:pic>
        <p:nvPicPr>
          <p:cNvPr id="11" name="object 11"/>
          <p:cNvPicPr/>
          <p:nvPr/>
        </p:nvPicPr>
        <p:blipFill>
          <a:blip r:embed="rId3" cstate="print"/>
          <a:stretch>
            <a:fillRect/>
          </a:stretch>
        </p:blipFill>
        <p:spPr>
          <a:xfrm>
            <a:off x="1357883" y="1566672"/>
            <a:ext cx="3145536" cy="3145535"/>
          </a:xfrm>
          <a:prstGeom prst="rect">
            <a:avLst/>
          </a:prstGeom>
        </p:spPr>
      </p:pic>
      <p:pic>
        <p:nvPicPr>
          <p:cNvPr id="12" name="object 12"/>
          <p:cNvPicPr/>
          <p:nvPr/>
        </p:nvPicPr>
        <p:blipFill>
          <a:blip r:embed="rId4" cstate="print"/>
          <a:stretch>
            <a:fillRect/>
          </a:stretch>
        </p:blipFill>
        <p:spPr>
          <a:xfrm>
            <a:off x="5521452" y="1828800"/>
            <a:ext cx="2365248" cy="236524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 y="1033272"/>
            <a:ext cx="12176760" cy="533400"/>
          </a:xfrm>
          <a:custGeom>
            <a:avLst/>
            <a:gdLst/>
            <a:ahLst/>
            <a:cxnLst/>
            <a:rect l="l" t="t" r="r" b="b"/>
            <a:pathLst>
              <a:path w="12176760" h="533400">
                <a:moveTo>
                  <a:pt x="0" y="533400"/>
                </a:moveTo>
                <a:lnTo>
                  <a:pt x="12176760" y="533400"/>
                </a:lnTo>
                <a:lnTo>
                  <a:pt x="12176760" y="0"/>
                </a:lnTo>
                <a:lnTo>
                  <a:pt x="0" y="0"/>
                </a:lnTo>
                <a:lnTo>
                  <a:pt x="0" y="533400"/>
                </a:lnTo>
                <a:close/>
              </a:path>
            </a:pathLst>
          </a:custGeom>
          <a:solidFill>
            <a:srgbClr val="FFE6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1650873" y="1058417"/>
            <a:ext cx="8922385" cy="452120"/>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2800" b="1" i="0" u="none" strike="noStrike" kern="1200" cap="none" spc="-35" normalizeH="0" baseline="0" noProof="0" dirty="0">
                <a:ln>
                  <a:noFill/>
                </a:ln>
                <a:solidFill>
                  <a:srgbClr val="3A3838"/>
                </a:solidFill>
                <a:effectLst/>
                <a:uLnTx/>
                <a:uFillTx/>
                <a:latin typeface="Calibri Light"/>
                <a:ea typeface="+mn-ea"/>
                <a:cs typeface="Calibri Light"/>
              </a:rPr>
              <a:t>LOGROS:</a:t>
            </a:r>
            <a:r>
              <a:rPr kumimoji="0" sz="2800" b="1" i="0" u="none" strike="noStrike" kern="1200" cap="none" spc="-70" normalizeH="0" baseline="0" noProof="0" dirty="0">
                <a:ln>
                  <a:noFill/>
                </a:ln>
                <a:solidFill>
                  <a:srgbClr val="3A3838"/>
                </a:solidFill>
                <a:effectLst/>
                <a:uLnTx/>
                <a:uFillTx/>
                <a:latin typeface="Calibri Light"/>
                <a:ea typeface="+mn-ea"/>
                <a:cs typeface="Calibri Light"/>
              </a:rPr>
              <a:t> </a:t>
            </a:r>
            <a:r>
              <a:rPr kumimoji="0" lang="es-ES" sz="2800" b="1" i="0" u="none" strike="noStrike" kern="1200" cap="none" spc="-25" normalizeH="0" baseline="0" noProof="0" dirty="0">
                <a:ln>
                  <a:noFill/>
                </a:ln>
                <a:solidFill>
                  <a:srgbClr val="3A3838"/>
                </a:solidFill>
                <a:effectLst/>
                <a:uLnTx/>
                <a:uFillTx/>
                <a:latin typeface="Calibri Light"/>
                <a:ea typeface="+mn-ea"/>
                <a:cs typeface="Calibri Light"/>
              </a:rPr>
              <a:t>GRUPO DE ARCHIVO</a:t>
            </a:r>
            <a:endParaRPr kumimoji="0" sz="2800" b="1" i="0" u="none" strike="noStrike" kern="1200" cap="none" spc="0" normalizeH="0" baseline="0" noProof="0" dirty="0">
              <a:ln>
                <a:noFill/>
              </a:ln>
              <a:solidFill>
                <a:prstClr val="black"/>
              </a:solidFill>
              <a:effectLst/>
              <a:uLnTx/>
              <a:uFillTx/>
              <a:latin typeface="Calibri Light"/>
              <a:ea typeface="+mn-ea"/>
              <a:cs typeface="Calibri Light"/>
            </a:endParaRPr>
          </a:p>
        </p:txBody>
      </p:sp>
      <p:sp>
        <p:nvSpPr>
          <p:cNvPr id="5" name="object 5"/>
          <p:cNvSpPr txBox="1"/>
          <p:nvPr/>
        </p:nvSpPr>
        <p:spPr>
          <a:xfrm>
            <a:off x="1447800" y="3051372"/>
            <a:ext cx="3521648" cy="1120178"/>
          </a:xfrm>
          <a:prstGeom prst="rect">
            <a:avLst/>
          </a:prstGeom>
          <a:ln w="28575">
            <a:solidFill>
              <a:schemeClr val="tx1"/>
            </a:solidFill>
          </a:ln>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s-ES" sz="1800" b="0" i="0" u="none" strike="noStrike" kern="1200" cap="none" spc="-5" normalizeH="0" baseline="0" noProof="0" dirty="0">
                <a:ln>
                  <a:noFill/>
                </a:ln>
                <a:solidFill>
                  <a:prstClr val="black"/>
                </a:solidFill>
                <a:effectLst/>
                <a:uLnTx/>
                <a:uFillTx/>
                <a:latin typeface="Arial"/>
                <a:ea typeface="+mn-ea"/>
                <a:cs typeface="Arial"/>
              </a:rPr>
              <a:t>Creación SharePoint para los expedientes contractuales año 2023, lo cual facilita la búsqueda de documentación .</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pic>
        <p:nvPicPr>
          <p:cNvPr id="1026" name="Picture 2" descr="Expediente 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960" y="2133599"/>
            <a:ext cx="4695440" cy="407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13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3443120" y="230569"/>
            <a:ext cx="6797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a:ln>
                  <a:noFill/>
                </a:ln>
                <a:solidFill>
                  <a:srgbClr val="C49E41"/>
                </a:solidFill>
                <a:effectLst/>
                <a:uLnTx/>
                <a:uFillTx/>
                <a:latin typeface="Helvetica"/>
                <a:ea typeface="+mj-ea"/>
                <a:cs typeface="Helvetica"/>
              </a:rPr>
              <a:t>Ejecución presupuestal Vigencia fiscal 2023</a:t>
            </a:r>
            <a:endParaRPr kumimoji="0" lang="es-ES" sz="2400" b="1" i="0" u="none" strike="noStrike" kern="1200" cap="none" spc="0" normalizeH="0" baseline="0" noProof="0" dirty="0">
              <a:ln>
                <a:noFill/>
              </a:ln>
              <a:solidFill>
                <a:srgbClr val="C49E41"/>
              </a:solidFill>
              <a:effectLst/>
              <a:uLnTx/>
              <a:uFillTx/>
              <a:latin typeface="Helvetica"/>
              <a:ea typeface="+mj-ea"/>
              <a:cs typeface="Helvetica"/>
            </a:endParaRPr>
          </a:p>
        </p:txBody>
      </p:sp>
      <p:sp>
        <p:nvSpPr>
          <p:cNvPr id="3" name="CuadroTexto 2">
            <a:extLst>
              <a:ext uri="{FF2B5EF4-FFF2-40B4-BE49-F238E27FC236}">
                <a16:creationId xmlns:a16="http://schemas.microsoft.com/office/drawing/2014/main" id="{E03F41FA-0EBF-CAFB-88CE-60392D2AA6E6}"/>
              </a:ext>
            </a:extLst>
          </p:cNvPr>
          <p:cNvSpPr txBox="1"/>
          <p:nvPr/>
        </p:nvSpPr>
        <p:spPr>
          <a:xfrm>
            <a:off x="240818" y="4760970"/>
            <a:ext cx="10629591" cy="307777"/>
          </a:xfrm>
          <a:prstGeom prst="rect">
            <a:avLst/>
          </a:prstGeom>
          <a:noFill/>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Helvetica"/>
                <a:ea typeface="+mn-ea"/>
                <a:cs typeface="+mn-cs"/>
              </a:rPr>
              <a:t>Apropiación bloqueada en transferencias $ 13.430 millones</a:t>
            </a:r>
            <a:endParaRPr kumimoji="0" lang="es-CO" sz="14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8" name="CuadroTexto 1">
            <a:extLst>
              <a:ext uri="{FF2B5EF4-FFF2-40B4-BE49-F238E27FC236}">
                <a16:creationId xmlns:a16="http://schemas.microsoft.com/office/drawing/2014/main" id="{58DEFD03-61B6-C93D-4EB3-D3521392C330}"/>
              </a:ext>
            </a:extLst>
          </p:cNvPr>
          <p:cNvSpPr txBox="1"/>
          <p:nvPr/>
        </p:nvSpPr>
        <p:spPr>
          <a:xfrm>
            <a:off x="8791662" y="938777"/>
            <a:ext cx="3075223"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Helvetica"/>
                <a:ea typeface="+mn-ea"/>
                <a:cs typeface="Calibri"/>
              </a:rPr>
              <a:t>Cifras en millones de pesos</a:t>
            </a:r>
            <a:endParaRPr kumimoji="0" lang="es-ES" sz="14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5" name="Tabla 4"/>
          <p:cNvGraphicFramePr>
            <a:graphicFrameLocks noGrp="1"/>
          </p:cNvGraphicFramePr>
          <p:nvPr/>
        </p:nvGraphicFramePr>
        <p:xfrm>
          <a:off x="273770" y="1246555"/>
          <a:ext cx="11712284" cy="3390520"/>
        </p:xfrm>
        <a:graphic>
          <a:graphicData uri="http://schemas.openxmlformats.org/drawingml/2006/table">
            <a:tbl>
              <a:tblPr firstRow="1" lastRow="1" bandRow="1">
                <a:tableStyleId>{EB9631B5-78F2-41C9-869B-9F39066F8104}</a:tableStyleId>
              </a:tblPr>
              <a:tblGrid>
                <a:gridCol w="1609465">
                  <a:extLst>
                    <a:ext uri="{9D8B030D-6E8A-4147-A177-3AD203B41FA5}">
                      <a16:colId xmlns:a16="http://schemas.microsoft.com/office/drawing/2014/main" val="20000"/>
                    </a:ext>
                  </a:extLst>
                </a:gridCol>
                <a:gridCol w="1155028">
                  <a:extLst>
                    <a:ext uri="{9D8B030D-6E8A-4147-A177-3AD203B41FA5}">
                      <a16:colId xmlns:a16="http://schemas.microsoft.com/office/drawing/2014/main" val="20001"/>
                    </a:ext>
                  </a:extLst>
                </a:gridCol>
                <a:gridCol w="978303">
                  <a:extLst>
                    <a:ext uri="{9D8B030D-6E8A-4147-A177-3AD203B41FA5}">
                      <a16:colId xmlns:a16="http://schemas.microsoft.com/office/drawing/2014/main" val="20002"/>
                    </a:ext>
                  </a:extLst>
                </a:gridCol>
                <a:gridCol w="1220249">
                  <a:extLst>
                    <a:ext uri="{9D8B030D-6E8A-4147-A177-3AD203B41FA5}">
                      <a16:colId xmlns:a16="http://schemas.microsoft.com/office/drawing/2014/main" val="20003"/>
                    </a:ext>
                  </a:extLst>
                </a:gridCol>
                <a:gridCol w="1051939">
                  <a:extLst>
                    <a:ext uri="{9D8B030D-6E8A-4147-A177-3AD203B41FA5}">
                      <a16:colId xmlns:a16="http://schemas.microsoft.com/office/drawing/2014/main" val="20004"/>
                    </a:ext>
                  </a:extLst>
                </a:gridCol>
                <a:gridCol w="1051939">
                  <a:extLst>
                    <a:ext uri="{9D8B030D-6E8A-4147-A177-3AD203B41FA5}">
                      <a16:colId xmlns:a16="http://schemas.microsoft.com/office/drawing/2014/main" val="20005"/>
                    </a:ext>
                  </a:extLst>
                </a:gridCol>
                <a:gridCol w="1051939">
                  <a:extLst>
                    <a:ext uri="{9D8B030D-6E8A-4147-A177-3AD203B41FA5}">
                      <a16:colId xmlns:a16="http://schemas.microsoft.com/office/drawing/2014/main" val="20006"/>
                    </a:ext>
                  </a:extLst>
                </a:gridCol>
                <a:gridCol w="1245638">
                  <a:extLst>
                    <a:ext uri="{9D8B030D-6E8A-4147-A177-3AD203B41FA5}">
                      <a16:colId xmlns:a16="http://schemas.microsoft.com/office/drawing/2014/main" val="20007"/>
                    </a:ext>
                  </a:extLst>
                </a:gridCol>
                <a:gridCol w="1337923">
                  <a:extLst>
                    <a:ext uri="{9D8B030D-6E8A-4147-A177-3AD203B41FA5}">
                      <a16:colId xmlns:a16="http://schemas.microsoft.com/office/drawing/2014/main" val="20008"/>
                    </a:ext>
                  </a:extLst>
                </a:gridCol>
                <a:gridCol w="1009861">
                  <a:extLst>
                    <a:ext uri="{9D8B030D-6E8A-4147-A177-3AD203B41FA5}">
                      <a16:colId xmlns:a16="http://schemas.microsoft.com/office/drawing/2014/main" val="20009"/>
                    </a:ext>
                  </a:extLst>
                </a:gridCol>
              </a:tblGrid>
              <a:tr h="471751">
                <a:tc>
                  <a:txBody>
                    <a:bodyPr/>
                    <a:lstStyle/>
                    <a:p>
                      <a:pPr algn="ctr" fontAlgn="ctr"/>
                      <a:r>
                        <a:rPr lang="es-CO" sz="1050" u="none" strike="noStrike" dirty="0">
                          <a:effectLst/>
                          <a:latin typeface="+mn-lt"/>
                        </a:rPr>
                        <a:t>CONCEPTO</a:t>
                      </a:r>
                      <a:endParaRPr lang="es-CO" sz="1050" b="1" i="0" u="none" strike="noStrike" dirty="0">
                        <a:solidFill>
                          <a:srgbClr val="000000"/>
                        </a:solidFill>
                        <a:effectLst/>
                        <a:latin typeface="+mn-lt"/>
                      </a:endParaRPr>
                    </a:p>
                  </a:txBody>
                  <a:tcPr marL="0" marR="0" marT="0" marB="0" anchor="ctr">
                    <a:solidFill>
                      <a:srgbClr val="C49E41"/>
                    </a:solidFill>
                  </a:tcPr>
                </a:tc>
                <a:tc>
                  <a:txBody>
                    <a:bodyPr/>
                    <a:lstStyle/>
                    <a:p>
                      <a:pPr algn="ctr" fontAlgn="ctr"/>
                      <a:r>
                        <a:rPr lang="es-CO" sz="1050" u="none" strike="noStrike" dirty="0">
                          <a:effectLst/>
                          <a:latin typeface="+mn-lt"/>
                        </a:rPr>
                        <a:t>APROPIACIÓN VIGENTE</a:t>
                      </a:r>
                      <a:endParaRPr lang="es-CO" sz="1050" b="1" i="0" u="none" strike="noStrike" dirty="0">
                        <a:solidFill>
                          <a:srgbClr val="000000"/>
                        </a:solidFill>
                        <a:effectLst/>
                        <a:latin typeface="+mn-lt"/>
                      </a:endParaRPr>
                    </a:p>
                  </a:txBody>
                  <a:tcPr marL="0" marR="0" marT="0" marB="0" anchor="ctr">
                    <a:solidFill>
                      <a:srgbClr val="C49E41"/>
                    </a:solidFill>
                  </a:tcPr>
                </a:tc>
                <a:tc>
                  <a:txBody>
                    <a:bodyPr/>
                    <a:lstStyle/>
                    <a:p>
                      <a:pPr algn="ctr" fontAlgn="ctr"/>
                      <a:r>
                        <a:rPr lang="es-CO" sz="1050" u="none" strike="noStrike" dirty="0">
                          <a:effectLst/>
                          <a:latin typeface="+mn-lt"/>
                        </a:rPr>
                        <a:t>APROPIACIÓN BLOQUEADA</a:t>
                      </a:r>
                      <a:endParaRPr lang="es-CO" sz="1050" b="1" i="0" u="none" strike="noStrike" dirty="0">
                        <a:solidFill>
                          <a:srgbClr val="000000"/>
                        </a:solidFill>
                        <a:effectLst/>
                        <a:latin typeface="+mn-lt"/>
                      </a:endParaRPr>
                    </a:p>
                  </a:txBody>
                  <a:tcPr marL="0" marR="0" marT="0" marB="0" anchor="ctr">
                    <a:solidFill>
                      <a:srgbClr val="C49E41"/>
                    </a:solidFill>
                  </a:tcPr>
                </a:tc>
                <a:tc>
                  <a:txBody>
                    <a:bodyPr/>
                    <a:lstStyle/>
                    <a:p>
                      <a:pPr algn="ctr" fontAlgn="ctr"/>
                      <a:r>
                        <a:rPr lang="es-CO" sz="1050" u="none" strike="noStrike" dirty="0">
                          <a:effectLst/>
                          <a:latin typeface="+mn-lt"/>
                        </a:rPr>
                        <a:t>COMPROMISOS</a:t>
                      </a:r>
                      <a:endParaRPr lang="es-CO" sz="1050" b="1" i="0" u="none" strike="noStrike" dirty="0">
                        <a:solidFill>
                          <a:srgbClr val="000000"/>
                        </a:solidFill>
                        <a:effectLst/>
                        <a:latin typeface="+mn-lt"/>
                      </a:endParaRPr>
                    </a:p>
                  </a:txBody>
                  <a:tcPr marL="0" marR="0" marT="0" marB="0" anchor="ctr">
                    <a:solidFill>
                      <a:srgbClr val="C49E41"/>
                    </a:solidFill>
                  </a:tcPr>
                </a:tc>
                <a:tc>
                  <a:txBody>
                    <a:bodyPr/>
                    <a:lstStyle/>
                    <a:p>
                      <a:pPr algn="ctr" fontAlgn="ctr"/>
                      <a:r>
                        <a:rPr lang="es-CO" sz="1050" u="none" strike="noStrike" dirty="0">
                          <a:effectLst/>
                          <a:latin typeface="+mn-lt"/>
                        </a:rPr>
                        <a:t>EJECUCIÓN COMPROMISOS (%)</a:t>
                      </a:r>
                      <a:endParaRPr lang="es-CO" sz="1050" b="1" i="0" u="none" strike="noStrike" dirty="0">
                        <a:solidFill>
                          <a:srgbClr val="000000"/>
                        </a:solidFill>
                        <a:effectLst/>
                        <a:latin typeface="+mn-lt"/>
                      </a:endParaRPr>
                    </a:p>
                  </a:txBody>
                  <a:tcPr marL="0" marR="0" marT="0" marB="0" anchor="ctr">
                    <a:solidFill>
                      <a:srgbClr val="C49E41"/>
                    </a:solidFill>
                  </a:tcPr>
                </a:tc>
                <a:tc>
                  <a:txBody>
                    <a:bodyPr/>
                    <a:lstStyle/>
                    <a:p>
                      <a:pPr algn="ctr" fontAlgn="ctr"/>
                      <a:r>
                        <a:rPr lang="es-CO" sz="1050" u="none" strike="noStrike" dirty="0">
                          <a:effectLst/>
                          <a:latin typeface="+mn-lt"/>
                        </a:rPr>
                        <a:t>APROPIACIÓN DISPONIBLE</a:t>
                      </a:r>
                      <a:endParaRPr lang="es-CO" sz="1050" b="1" i="0" u="none" strike="noStrike" dirty="0">
                        <a:solidFill>
                          <a:srgbClr val="000000"/>
                        </a:solidFill>
                        <a:effectLst/>
                        <a:latin typeface="+mn-lt"/>
                      </a:endParaRPr>
                    </a:p>
                  </a:txBody>
                  <a:tcPr marL="0" marR="0" marT="0" marB="0" anchor="ctr">
                    <a:solidFill>
                      <a:srgbClr val="C49E41"/>
                    </a:solidFill>
                  </a:tcPr>
                </a:tc>
                <a:tc>
                  <a:txBody>
                    <a:bodyPr/>
                    <a:lstStyle/>
                    <a:p>
                      <a:pPr algn="ctr" fontAlgn="ctr"/>
                      <a:r>
                        <a:rPr lang="es-CO" sz="1050" u="none" strike="noStrike" dirty="0">
                          <a:effectLst/>
                          <a:latin typeface="+mn-lt"/>
                        </a:rPr>
                        <a:t>OBLIGACIONES</a:t>
                      </a:r>
                      <a:endParaRPr lang="es-CO" sz="1050" b="1" i="0" u="none" strike="noStrike" dirty="0">
                        <a:solidFill>
                          <a:srgbClr val="000000"/>
                        </a:solidFill>
                        <a:effectLst/>
                        <a:latin typeface="+mn-lt"/>
                      </a:endParaRPr>
                    </a:p>
                  </a:txBody>
                  <a:tcPr marL="0" marR="0" marT="0" marB="0" anchor="ctr">
                    <a:solidFill>
                      <a:srgbClr val="C49E41"/>
                    </a:solidFill>
                  </a:tcPr>
                </a:tc>
                <a:tc>
                  <a:txBody>
                    <a:bodyPr/>
                    <a:lstStyle/>
                    <a:p>
                      <a:pPr algn="ctr" fontAlgn="ctr"/>
                      <a:r>
                        <a:rPr lang="es-CO" sz="1050" u="none" strike="noStrike" dirty="0">
                          <a:effectLst/>
                          <a:latin typeface="+mn-lt"/>
                        </a:rPr>
                        <a:t>EJECUCIÓN OBLIGACIONES (%)</a:t>
                      </a:r>
                      <a:endParaRPr lang="es-CO" sz="1050" b="1" i="0" u="none" strike="noStrike" dirty="0">
                        <a:solidFill>
                          <a:srgbClr val="000000"/>
                        </a:solidFill>
                        <a:effectLst/>
                        <a:latin typeface="+mn-lt"/>
                      </a:endParaRPr>
                    </a:p>
                  </a:txBody>
                  <a:tcPr marL="0" marR="0" marT="0" marB="0" anchor="ctr">
                    <a:solidFill>
                      <a:srgbClr val="C49E41"/>
                    </a:solidFill>
                  </a:tcPr>
                </a:tc>
                <a:tc>
                  <a:txBody>
                    <a:bodyPr/>
                    <a:lstStyle/>
                    <a:p>
                      <a:pPr algn="ctr" fontAlgn="ctr"/>
                      <a:r>
                        <a:rPr lang="es-CO" sz="1050" u="none" strike="noStrike" dirty="0">
                          <a:effectLst/>
                          <a:latin typeface="+mn-lt"/>
                        </a:rPr>
                        <a:t>PAGOS</a:t>
                      </a:r>
                      <a:endParaRPr lang="es-CO" sz="1050" b="1" i="0" u="none" strike="noStrike" dirty="0">
                        <a:solidFill>
                          <a:srgbClr val="000000"/>
                        </a:solidFill>
                        <a:effectLst/>
                        <a:latin typeface="+mn-lt"/>
                      </a:endParaRPr>
                    </a:p>
                  </a:txBody>
                  <a:tcPr marL="0" marR="0" marT="0" marB="0" anchor="ctr">
                    <a:solidFill>
                      <a:srgbClr val="C49E41"/>
                    </a:solidFill>
                  </a:tcPr>
                </a:tc>
                <a:tc>
                  <a:txBody>
                    <a:bodyPr/>
                    <a:lstStyle/>
                    <a:p>
                      <a:pPr algn="ctr" fontAlgn="ctr"/>
                      <a:r>
                        <a:rPr lang="es-CO" sz="1050" u="none" strike="noStrike" dirty="0">
                          <a:effectLst/>
                          <a:latin typeface="+mn-lt"/>
                        </a:rPr>
                        <a:t>EJECUCIÓN PAGOS(%)</a:t>
                      </a:r>
                      <a:endParaRPr lang="es-CO" sz="1050" b="1" i="0" u="none" strike="noStrike" dirty="0">
                        <a:solidFill>
                          <a:srgbClr val="000000"/>
                        </a:solidFill>
                        <a:effectLst/>
                        <a:latin typeface="+mn-lt"/>
                      </a:endParaRPr>
                    </a:p>
                  </a:txBody>
                  <a:tcPr marL="0" marR="0" marT="0" marB="0" anchor="ctr">
                    <a:solidFill>
                      <a:srgbClr val="C49E41"/>
                    </a:solidFill>
                  </a:tcPr>
                </a:tc>
                <a:extLst>
                  <a:ext uri="{0D108BD9-81ED-4DB2-BD59-A6C34878D82A}">
                    <a16:rowId xmlns:a16="http://schemas.microsoft.com/office/drawing/2014/main" val="10000"/>
                  </a:ext>
                </a:extLst>
              </a:tr>
              <a:tr h="431771">
                <a:tc>
                  <a:txBody>
                    <a:bodyPr/>
                    <a:lstStyle/>
                    <a:p>
                      <a:pPr algn="l" rtl="0" fontAlgn="ctr"/>
                      <a:r>
                        <a:rPr lang="es-CO" sz="1200" u="none" strike="noStrike" dirty="0">
                          <a:effectLst/>
                          <a:latin typeface="+mn-lt"/>
                        </a:rPr>
                        <a:t>Funcionamiento</a:t>
                      </a:r>
                      <a:endParaRPr lang="es-CO" sz="1200" b="1" i="0" u="none" strike="noStrike" dirty="0">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444.187</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13.430</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297.547</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67,0%</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112.085</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236.355</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53,2%</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214.589</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48,3%</a:t>
                      </a:r>
                      <a:endParaRPr lang="es-CO" sz="12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10001"/>
                  </a:ext>
                </a:extLst>
              </a:tr>
              <a:tr h="407784">
                <a:tc>
                  <a:txBody>
                    <a:bodyPr/>
                    <a:lstStyle/>
                    <a:p>
                      <a:pPr algn="l" rtl="0" fontAlgn="ctr"/>
                      <a:r>
                        <a:rPr lang="es-CO" sz="800" u="none" strike="noStrike" dirty="0">
                          <a:effectLst/>
                          <a:latin typeface="+mn-lt"/>
                        </a:rPr>
                        <a:t>GASTOS DE PERSONAL</a:t>
                      </a:r>
                      <a:endParaRPr lang="es-CO" sz="8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28.606</a:t>
                      </a:r>
                      <a:endParaRPr lang="es-CO" sz="11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0</a:t>
                      </a:r>
                      <a:endParaRPr lang="es-CO" sz="11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19.409</a:t>
                      </a:r>
                      <a:endParaRPr lang="es-CO" sz="11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67,8%</a:t>
                      </a:r>
                      <a:endParaRPr lang="es-CO" sz="11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0</a:t>
                      </a:r>
                      <a:endParaRPr lang="es-CO" sz="11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19.254</a:t>
                      </a:r>
                      <a:endParaRPr lang="es-CO" sz="11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67,3%</a:t>
                      </a:r>
                      <a:endParaRPr lang="es-CO" sz="11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18.635</a:t>
                      </a:r>
                      <a:endParaRPr lang="es-CO" sz="11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65,1%</a:t>
                      </a:r>
                      <a:endParaRPr lang="es-CO" sz="11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2"/>
                  </a:ext>
                </a:extLst>
              </a:tr>
              <a:tr h="447763">
                <a:tc>
                  <a:txBody>
                    <a:bodyPr/>
                    <a:lstStyle/>
                    <a:p>
                      <a:pPr algn="l" rtl="0" fontAlgn="ctr"/>
                      <a:r>
                        <a:rPr lang="es-ES" sz="800" u="none" strike="noStrike" dirty="0">
                          <a:effectLst/>
                          <a:latin typeface="+mn-lt"/>
                        </a:rPr>
                        <a:t>ADQUISICIÓN DE BIENES  Y SERVICIOS</a:t>
                      </a:r>
                      <a:endParaRPr lang="es-ES" sz="8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11.782</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0</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8.860</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75,2%</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2.286</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4.733</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40,2%</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4.542</a:t>
                      </a:r>
                      <a:endParaRPr lang="es-CO" sz="11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38,5%</a:t>
                      </a:r>
                      <a:endParaRPr lang="es-CO" sz="11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3"/>
                  </a:ext>
                </a:extLst>
              </a:tr>
              <a:tr h="263861">
                <a:tc>
                  <a:txBody>
                    <a:bodyPr/>
                    <a:lstStyle/>
                    <a:p>
                      <a:pPr algn="l" rtl="0" fontAlgn="ctr"/>
                      <a:r>
                        <a:rPr lang="es-CO" sz="800" u="none" strike="noStrike" dirty="0">
                          <a:effectLst/>
                          <a:latin typeface="+mn-lt"/>
                        </a:rPr>
                        <a:t>TRANSFERENCIAS CORRIENTES</a:t>
                      </a:r>
                      <a:endParaRPr lang="es-CO" sz="8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394.626</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13.430</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263.227</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66,7%</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106.901</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206.317</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52,3%</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185.361</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47,0%</a:t>
                      </a:r>
                      <a:endParaRPr lang="es-CO" sz="11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4"/>
                  </a:ext>
                </a:extLst>
              </a:tr>
              <a:tr h="407784">
                <a:tc>
                  <a:txBody>
                    <a:bodyPr/>
                    <a:lstStyle/>
                    <a:p>
                      <a:pPr algn="l" rtl="0" fontAlgn="ctr"/>
                      <a:r>
                        <a:rPr lang="es-CO" sz="800" u="none" strike="noStrike" dirty="0">
                          <a:effectLst/>
                          <a:latin typeface="+mn-lt"/>
                        </a:rPr>
                        <a:t>GASTOS POR TRIBUTOS, MULTAS, SANCIONES E INTERESES DE MORA</a:t>
                      </a:r>
                      <a:endParaRPr lang="es-CO" sz="800" b="0" i="0" u="none" strike="noStrike" dirty="0">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9.173</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0</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6.051</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66,0%</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2.898</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6.051</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66,0%</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a:effectLst/>
                          <a:latin typeface="+mn-lt"/>
                        </a:rPr>
                        <a:t>0</a:t>
                      </a:r>
                      <a:endParaRPr lang="es-CO" sz="1100" b="0" i="0" u="none" strike="noStrike">
                        <a:solidFill>
                          <a:srgbClr val="000000"/>
                        </a:solidFill>
                        <a:effectLst/>
                        <a:latin typeface="+mn-lt"/>
                      </a:endParaRPr>
                    </a:p>
                  </a:txBody>
                  <a:tcPr marL="0" marR="0" marT="0" marB="0" anchor="ctr"/>
                </a:tc>
                <a:tc>
                  <a:txBody>
                    <a:bodyPr/>
                    <a:lstStyle/>
                    <a:p>
                      <a:pPr algn="ctr" rtl="0" fontAlgn="ctr"/>
                      <a:r>
                        <a:rPr lang="es-CO" sz="1100" u="none" strike="noStrike" dirty="0">
                          <a:effectLst/>
                          <a:latin typeface="+mn-lt"/>
                        </a:rPr>
                        <a:t>0,0%</a:t>
                      </a:r>
                      <a:endParaRPr lang="es-CO" sz="11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0005"/>
                  </a:ext>
                </a:extLst>
              </a:tr>
              <a:tr h="367805">
                <a:tc>
                  <a:txBody>
                    <a:bodyPr/>
                    <a:lstStyle/>
                    <a:p>
                      <a:pPr algn="l" rtl="0" fontAlgn="ctr"/>
                      <a:r>
                        <a:rPr lang="es-ES" sz="1200" u="none" strike="noStrike" dirty="0">
                          <a:effectLst/>
                          <a:latin typeface="+mn-lt"/>
                        </a:rPr>
                        <a:t>Servicio de la Deuda publica</a:t>
                      </a:r>
                      <a:endParaRPr lang="es-ES" sz="1200" b="1" i="0" u="none" strike="noStrike" dirty="0">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1.776</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 </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0</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0,0%</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1.776</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0</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0,0%</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0</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0,0%</a:t>
                      </a:r>
                      <a:endParaRPr lang="es-CO" sz="12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10006"/>
                  </a:ext>
                </a:extLst>
              </a:tr>
              <a:tr h="279852">
                <a:tc>
                  <a:txBody>
                    <a:bodyPr/>
                    <a:lstStyle/>
                    <a:p>
                      <a:pPr algn="l" rtl="0" fontAlgn="ctr"/>
                      <a:r>
                        <a:rPr lang="es-CO" sz="1200" u="none" strike="noStrike" dirty="0">
                          <a:effectLst/>
                          <a:latin typeface="+mn-lt"/>
                        </a:rPr>
                        <a:t>Inversión</a:t>
                      </a:r>
                      <a:endParaRPr lang="es-CO" sz="1200" b="1" i="0" u="none" strike="noStrike" dirty="0">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1.327.482</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0</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1.005.007</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75,7%</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300.778</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493.515</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37,2%</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486.216</a:t>
                      </a:r>
                      <a:endParaRPr lang="es-CO" sz="1200" b="0" i="0" u="none" strike="noStrike">
                        <a:solidFill>
                          <a:srgbClr val="000000"/>
                        </a:solidFill>
                        <a:effectLst/>
                        <a:latin typeface="+mn-lt"/>
                      </a:endParaRPr>
                    </a:p>
                  </a:txBody>
                  <a:tcPr marL="0" marR="0" marT="0" marB="0" anchor="ctr"/>
                </a:tc>
                <a:tc>
                  <a:txBody>
                    <a:bodyPr/>
                    <a:lstStyle/>
                    <a:p>
                      <a:pPr algn="ctr" rtl="0" fontAlgn="ctr"/>
                      <a:r>
                        <a:rPr lang="es-CO" sz="1200" u="none" strike="noStrike">
                          <a:effectLst/>
                          <a:latin typeface="+mn-lt"/>
                        </a:rPr>
                        <a:t>36,6%</a:t>
                      </a:r>
                      <a:endParaRPr lang="es-CO" sz="12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10007"/>
                  </a:ext>
                </a:extLst>
              </a:tr>
              <a:tr h="303840">
                <a:tc>
                  <a:txBody>
                    <a:bodyPr/>
                    <a:lstStyle/>
                    <a:p>
                      <a:pPr algn="ctr" rtl="0" fontAlgn="b"/>
                      <a:r>
                        <a:rPr lang="es-CO" sz="1400" u="none" strike="noStrike" dirty="0">
                          <a:solidFill>
                            <a:schemeClr val="bg1"/>
                          </a:solidFill>
                          <a:effectLst/>
                          <a:latin typeface="+mn-lt"/>
                        </a:rPr>
                        <a:t>TOTAL</a:t>
                      </a:r>
                      <a:endParaRPr lang="es-CO" sz="1400" b="1" i="0" u="none" strike="noStrike" dirty="0">
                        <a:solidFill>
                          <a:schemeClr val="bg1"/>
                        </a:solidFill>
                        <a:effectLst/>
                        <a:latin typeface="+mn-lt"/>
                      </a:endParaRPr>
                    </a:p>
                  </a:txBody>
                  <a:tcPr marL="0" marR="0" marT="0" marB="0" anchor="ctr">
                    <a:solidFill>
                      <a:srgbClr val="C49E41"/>
                    </a:solidFill>
                  </a:tcPr>
                </a:tc>
                <a:tc>
                  <a:txBody>
                    <a:bodyPr/>
                    <a:lstStyle/>
                    <a:p>
                      <a:pPr algn="ctr" rtl="0" fontAlgn="ctr"/>
                      <a:r>
                        <a:rPr lang="es-CO" sz="1200" u="none" strike="noStrike" dirty="0">
                          <a:solidFill>
                            <a:schemeClr val="bg1"/>
                          </a:solidFill>
                          <a:effectLst/>
                          <a:latin typeface="+mn-lt"/>
                        </a:rPr>
                        <a:t>1.773.445</a:t>
                      </a:r>
                      <a:endParaRPr lang="es-CO" sz="1200" b="1" i="0" u="none" strike="noStrike" dirty="0">
                        <a:solidFill>
                          <a:schemeClr val="bg1"/>
                        </a:solidFill>
                        <a:effectLst/>
                        <a:latin typeface="+mn-lt"/>
                      </a:endParaRPr>
                    </a:p>
                  </a:txBody>
                  <a:tcPr marL="0" marR="0" marT="0" marB="0" anchor="ctr">
                    <a:solidFill>
                      <a:srgbClr val="C49E41"/>
                    </a:solidFill>
                  </a:tcPr>
                </a:tc>
                <a:tc>
                  <a:txBody>
                    <a:bodyPr/>
                    <a:lstStyle/>
                    <a:p>
                      <a:pPr algn="ctr" rtl="0" fontAlgn="ctr"/>
                      <a:r>
                        <a:rPr lang="es-CO" sz="1200" u="none" strike="noStrike" dirty="0">
                          <a:solidFill>
                            <a:schemeClr val="bg1"/>
                          </a:solidFill>
                          <a:effectLst/>
                          <a:latin typeface="+mn-lt"/>
                        </a:rPr>
                        <a:t>13.430</a:t>
                      </a:r>
                      <a:endParaRPr lang="es-CO" sz="1200" b="1" i="0" u="none" strike="noStrike" dirty="0">
                        <a:solidFill>
                          <a:schemeClr val="bg1"/>
                        </a:solidFill>
                        <a:effectLst/>
                        <a:latin typeface="+mn-lt"/>
                      </a:endParaRPr>
                    </a:p>
                  </a:txBody>
                  <a:tcPr marL="0" marR="0" marT="0" marB="0" anchor="ctr">
                    <a:solidFill>
                      <a:srgbClr val="C49E41"/>
                    </a:solidFill>
                  </a:tcPr>
                </a:tc>
                <a:tc>
                  <a:txBody>
                    <a:bodyPr/>
                    <a:lstStyle/>
                    <a:p>
                      <a:pPr algn="ctr" rtl="0" fontAlgn="ctr"/>
                      <a:r>
                        <a:rPr lang="es-CO" sz="1200" u="none" strike="noStrike" dirty="0">
                          <a:solidFill>
                            <a:schemeClr val="bg1"/>
                          </a:solidFill>
                          <a:effectLst/>
                          <a:latin typeface="+mn-lt"/>
                        </a:rPr>
                        <a:t>1.302.554</a:t>
                      </a:r>
                      <a:endParaRPr lang="es-CO" sz="1200" b="1" i="0" u="none" strike="noStrike" dirty="0">
                        <a:solidFill>
                          <a:schemeClr val="bg1"/>
                        </a:solidFill>
                        <a:effectLst/>
                        <a:latin typeface="+mn-lt"/>
                      </a:endParaRPr>
                    </a:p>
                  </a:txBody>
                  <a:tcPr marL="0" marR="0" marT="0" marB="0" anchor="ctr">
                    <a:solidFill>
                      <a:srgbClr val="C49E41"/>
                    </a:solidFill>
                  </a:tcPr>
                </a:tc>
                <a:tc>
                  <a:txBody>
                    <a:bodyPr/>
                    <a:lstStyle/>
                    <a:p>
                      <a:pPr algn="ctr" rtl="0" fontAlgn="ctr"/>
                      <a:r>
                        <a:rPr lang="es-CO" sz="1200" u="none" strike="noStrike" dirty="0">
                          <a:solidFill>
                            <a:schemeClr val="bg1"/>
                          </a:solidFill>
                          <a:effectLst/>
                          <a:latin typeface="+mn-lt"/>
                        </a:rPr>
                        <a:t>73,4%</a:t>
                      </a:r>
                      <a:endParaRPr lang="es-CO" sz="1200" b="1" i="0" u="none" strike="noStrike" dirty="0">
                        <a:solidFill>
                          <a:schemeClr val="bg1"/>
                        </a:solidFill>
                        <a:effectLst/>
                        <a:latin typeface="+mn-lt"/>
                      </a:endParaRPr>
                    </a:p>
                  </a:txBody>
                  <a:tcPr marL="0" marR="0" marT="0" marB="0" anchor="ctr">
                    <a:solidFill>
                      <a:srgbClr val="C49E41"/>
                    </a:solidFill>
                  </a:tcPr>
                </a:tc>
                <a:tc>
                  <a:txBody>
                    <a:bodyPr/>
                    <a:lstStyle/>
                    <a:p>
                      <a:pPr algn="ctr" rtl="0" fontAlgn="ctr"/>
                      <a:r>
                        <a:rPr lang="es-CO" sz="1200" u="none" strike="noStrike" dirty="0">
                          <a:solidFill>
                            <a:schemeClr val="bg1"/>
                          </a:solidFill>
                          <a:effectLst/>
                          <a:latin typeface="+mn-lt"/>
                        </a:rPr>
                        <a:t>414.638</a:t>
                      </a:r>
                      <a:endParaRPr lang="es-CO" sz="1200" b="1" i="0" u="none" strike="noStrike" dirty="0">
                        <a:solidFill>
                          <a:schemeClr val="bg1"/>
                        </a:solidFill>
                        <a:effectLst/>
                        <a:latin typeface="+mn-lt"/>
                      </a:endParaRPr>
                    </a:p>
                  </a:txBody>
                  <a:tcPr marL="0" marR="0" marT="0" marB="0" anchor="ctr">
                    <a:solidFill>
                      <a:srgbClr val="C49E41"/>
                    </a:solidFill>
                  </a:tcPr>
                </a:tc>
                <a:tc>
                  <a:txBody>
                    <a:bodyPr/>
                    <a:lstStyle/>
                    <a:p>
                      <a:pPr algn="ctr" rtl="0" fontAlgn="ctr"/>
                      <a:r>
                        <a:rPr lang="es-CO" sz="1200" u="none" strike="noStrike" dirty="0">
                          <a:solidFill>
                            <a:schemeClr val="bg1"/>
                          </a:solidFill>
                          <a:effectLst/>
                          <a:latin typeface="+mn-lt"/>
                        </a:rPr>
                        <a:t>729.870</a:t>
                      </a:r>
                      <a:endParaRPr lang="es-CO" sz="1200" b="1" i="0" u="none" strike="noStrike" dirty="0">
                        <a:solidFill>
                          <a:schemeClr val="bg1"/>
                        </a:solidFill>
                        <a:effectLst/>
                        <a:latin typeface="+mn-lt"/>
                      </a:endParaRPr>
                    </a:p>
                  </a:txBody>
                  <a:tcPr marL="0" marR="0" marT="0" marB="0" anchor="ctr">
                    <a:solidFill>
                      <a:srgbClr val="C49E41"/>
                    </a:solidFill>
                  </a:tcPr>
                </a:tc>
                <a:tc>
                  <a:txBody>
                    <a:bodyPr/>
                    <a:lstStyle/>
                    <a:p>
                      <a:pPr algn="ctr" rtl="0" fontAlgn="ctr"/>
                      <a:r>
                        <a:rPr lang="es-CO" sz="1200" u="none" strike="noStrike" dirty="0">
                          <a:solidFill>
                            <a:schemeClr val="bg1"/>
                          </a:solidFill>
                          <a:effectLst/>
                          <a:latin typeface="+mn-lt"/>
                        </a:rPr>
                        <a:t>41,2%</a:t>
                      </a:r>
                      <a:endParaRPr lang="es-CO" sz="1200" b="1" i="0" u="none" strike="noStrike" dirty="0">
                        <a:solidFill>
                          <a:schemeClr val="bg1"/>
                        </a:solidFill>
                        <a:effectLst/>
                        <a:latin typeface="+mn-lt"/>
                      </a:endParaRPr>
                    </a:p>
                  </a:txBody>
                  <a:tcPr marL="0" marR="0" marT="0" marB="0" anchor="ctr">
                    <a:solidFill>
                      <a:srgbClr val="C49E41"/>
                    </a:solidFill>
                  </a:tcPr>
                </a:tc>
                <a:tc>
                  <a:txBody>
                    <a:bodyPr/>
                    <a:lstStyle/>
                    <a:p>
                      <a:pPr algn="ctr" rtl="0" fontAlgn="ctr"/>
                      <a:r>
                        <a:rPr lang="es-CO" sz="1200" u="none" strike="noStrike" dirty="0">
                          <a:solidFill>
                            <a:schemeClr val="bg1"/>
                          </a:solidFill>
                          <a:effectLst/>
                          <a:latin typeface="+mn-lt"/>
                        </a:rPr>
                        <a:t>700.805</a:t>
                      </a:r>
                      <a:endParaRPr lang="es-CO" sz="1200" b="1" i="0" u="none" strike="noStrike" dirty="0">
                        <a:solidFill>
                          <a:schemeClr val="bg1"/>
                        </a:solidFill>
                        <a:effectLst/>
                        <a:latin typeface="+mn-lt"/>
                      </a:endParaRPr>
                    </a:p>
                  </a:txBody>
                  <a:tcPr marL="0" marR="0" marT="0" marB="0" anchor="ctr">
                    <a:solidFill>
                      <a:srgbClr val="C49E41"/>
                    </a:solidFill>
                  </a:tcPr>
                </a:tc>
                <a:tc>
                  <a:txBody>
                    <a:bodyPr/>
                    <a:lstStyle/>
                    <a:p>
                      <a:pPr algn="ctr" rtl="0" fontAlgn="ctr"/>
                      <a:r>
                        <a:rPr lang="es-CO" sz="1200" u="none" strike="noStrike" dirty="0">
                          <a:solidFill>
                            <a:schemeClr val="bg1"/>
                          </a:solidFill>
                          <a:effectLst/>
                          <a:latin typeface="+mn-lt"/>
                        </a:rPr>
                        <a:t>39,5%</a:t>
                      </a:r>
                      <a:endParaRPr lang="es-CO" sz="1200" b="1" i="0" u="none" strike="noStrike" dirty="0">
                        <a:solidFill>
                          <a:schemeClr val="bg1"/>
                        </a:solidFill>
                        <a:effectLst/>
                        <a:latin typeface="+mn-lt"/>
                      </a:endParaRPr>
                    </a:p>
                  </a:txBody>
                  <a:tcPr marL="0" marR="0" marT="0" marB="0" anchor="ctr">
                    <a:solidFill>
                      <a:srgbClr val="C49E4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860436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B356558-A071-8831-10E0-E636396E5B6C}"/>
              </a:ext>
            </a:extLst>
          </p:cNvPr>
          <p:cNvSpPr>
            <a:spLocks noGrp="1"/>
          </p:cNvSpPr>
          <p:nvPr>
            <p:ph type="ctrTitle"/>
          </p:nvPr>
        </p:nvSpPr>
        <p:spPr>
          <a:xfrm>
            <a:off x="212834" y="1584433"/>
            <a:ext cx="8198069" cy="3216167"/>
          </a:xfrm>
        </p:spPr>
        <p:txBody>
          <a:bodyPr>
            <a:normAutofit fontScale="90000"/>
          </a:bodyPr>
          <a:lstStyle/>
          <a:p>
            <a:br>
              <a:rPr lang="es-ES" dirty="0"/>
            </a:br>
            <a:r>
              <a:rPr lang="es-ES" sz="3000" b="1" dirty="0">
                <a:solidFill>
                  <a:schemeClr val="bg1"/>
                </a:solidFill>
              </a:rPr>
              <a:t>MEDICIÓN DE LA APROPIACIÓN DEL CÓDIGO DE INTEGRIDAD 2023</a:t>
            </a:r>
            <a:br>
              <a:rPr lang="es-ES" dirty="0">
                <a:solidFill>
                  <a:schemeClr val="bg1"/>
                </a:solidFill>
              </a:rPr>
            </a:br>
            <a:br>
              <a:rPr lang="es-ES" dirty="0">
                <a:solidFill>
                  <a:schemeClr val="bg1"/>
                </a:solidFill>
              </a:rPr>
            </a:br>
            <a:r>
              <a:rPr lang="es-ES" sz="3000" b="1" dirty="0">
                <a:solidFill>
                  <a:schemeClr val="bg1"/>
                </a:solidFill>
              </a:rPr>
              <a:t>GRUPO DE TALENTO HUMANO</a:t>
            </a:r>
            <a:br>
              <a:rPr lang="es-ES" dirty="0">
                <a:solidFill>
                  <a:schemeClr val="bg1"/>
                </a:solidFill>
              </a:rPr>
            </a:br>
            <a:endParaRPr lang="es-CO" dirty="0">
              <a:solidFill>
                <a:schemeClr val="bg1"/>
              </a:solidFill>
            </a:endParaRPr>
          </a:p>
        </p:txBody>
      </p:sp>
    </p:spTree>
    <p:extLst>
      <p:ext uri="{BB962C8B-B14F-4D97-AF65-F5344CB8AC3E}">
        <p14:creationId xmlns:p14="http://schemas.microsoft.com/office/powerpoint/2010/main" val="1579670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B356558-A071-8831-10E0-E636396E5B6C}"/>
              </a:ext>
            </a:extLst>
          </p:cNvPr>
          <p:cNvSpPr>
            <a:spLocks noGrp="1"/>
          </p:cNvSpPr>
          <p:nvPr>
            <p:ph type="ctrTitle"/>
          </p:nvPr>
        </p:nvSpPr>
        <p:spPr>
          <a:xfrm>
            <a:off x="725214" y="2002220"/>
            <a:ext cx="7417676" cy="3618187"/>
          </a:xfrm>
        </p:spPr>
        <p:txBody>
          <a:bodyPr>
            <a:normAutofit/>
          </a:bodyPr>
          <a:lstStyle/>
          <a:p>
            <a:r>
              <a:rPr lang="es-ES" sz="2700" b="1" dirty="0">
                <a:solidFill>
                  <a:schemeClr val="bg1"/>
                </a:solidFill>
              </a:rPr>
              <a:t>INFORME DE RESULTADOS</a:t>
            </a:r>
            <a:br>
              <a:rPr lang="es-ES" sz="2700" b="1" dirty="0">
                <a:solidFill>
                  <a:schemeClr val="bg1"/>
                </a:solidFill>
              </a:rPr>
            </a:br>
            <a:br>
              <a:rPr lang="es-ES" sz="2700" b="1" dirty="0">
                <a:solidFill>
                  <a:schemeClr val="bg1"/>
                </a:solidFill>
              </a:rPr>
            </a:br>
            <a:r>
              <a:rPr lang="es-ES" sz="2700" b="1" dirty="0">
                <a:solidFill>
                  <a:schemeClr val="bg1"/>
                </a:solidFill>
              </a:rPr>
              <a:t>AGOSTO 2023</a:t>
            </a:r>
            <a:br>
              <a:rPr lang="es-ES" b="1" dirty="0">
                <a:solidFill>
                  <a:schemeClr val="bg1"/>
                </a:solidFill>
              </a:rPr>
            </a:br>
            <a:br>
              <a:rPr lang="es-ES" dirty="0">
                <a:solidFill>
                  <a:schemeClr val="bg1"/>
                </a:solidFill>
              </a:rPr>
            </a:br>
            <a:endParaRPr lang="es-CO" dirty="0">
              <a:solidFill>
                <a:schemeClr val="bg1"/>
              </a:solidFill>
            </a:endParaRPr>
          </a:p>
        </p:txBody>
      </p:sp>
    </p:spTree>
    <p:extLst>
      <p:ext uri="{BB962C8B-B14F-4D97-AF65-F5344CB8AC3E}">
        <p14:creationId xmlns:p14="http://schemas.microsoft.com/office/powerpoint/2010/main" val="3577930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567A167-D648-5F17-6ABC-39D4BA1EB585}"/>
              </a:ext>
            </a:extLst>
          </p:cNvPr>
          <p:cNvSpPr>
            <a:spLocks noGrp="1"/>
          </p:cNvSpPr>
          <p:nvPr>
            <p:ph type="ctrTitle"/>
          </p:nvPr>
        </p:nvSpPr>
        <p:spPr>
          <a:xfrm>
            <a:off x="835566" y="1856889"/>
            <a:ext cx="9725891" cy="3631601"/>
          </a:xfrm>
        </p:spPr>
        <p:txBody>
          <a:bodyPr>
            <a:normAutofit fontScale="90000"/>
          </a:bodyPr>
          <a:lstStyle/>
          <a:p>
            <a:pPr algn="just"/>
            <a:br>
              <a:rPr lang="es-ES" sz="3600" b="1" dirty="0">
                <a:solidFill>
                  <a:srgbClr val="C49E41"/>
                </a:solidFill>
              </a:rPr>
            </a:br>
            <a:br>
              <a:rPr lang="es-ES" sz="3600" b="1" dirty="0">
                <a:solidFill>
                  <a:srgbClr val="C49E41"/>
                </a:solidFill>
              </a:rPr>
            </a:br>
            <a:br>
              <a:rPr lang="es-ES" sz="3600" b="1" dirty="0">
                <a:solidFill>
                  <a:srgbClr val="C49E41"/>
                </a:solidFill>
              </a:rPr>
            </a:br>
            <a:br>
              <a:rPr lang="es-ES" sz="3600" b="1" dirty="0">
                <a:solidFill>
                  <a:srgbClr val="C49E41"/>
                </a:solidFill>
              </a:rPr>
            </a:br>
            <a:br>
              <a:rPr lang="es-ES" sz="3600" b="1" dirty="0">
                <a:solidFill>
                  <a:srgbClr val="C49E41"/>
                </a:solidFill>
              </a:rPr>
            </a:br>
            <a:r>
              <a:rPr lang="es-ES" sz="3600" b="1" dirty="0">
                <a:solidFill>
                  <a:srgbClr val="C49E41"/>
                </a:solidFill>
              </a:rPr>
              <a:t>INTRODUCCIÓN </a:t>
            </a:r>
            <a:br>
              <a:rPr lang="es-ES" sz="2400" dirty="0">
                <a:solidFill>
                  <a:schemeClr val="bg2">
                    <a:lumMod val="25000"/>
                  </a:schemeClr>
                </a:solidFill>
              </a:rPr>
            </a:br>
            <a:br>
              <a:rPr lang="es-CO" sz="2400" dirty="0">
                <a:solidFill>
                  <a:schemeClr val="bg2">
                    <a:lumMod val="25000"/>
                  </a:schemeClr>
                </a:solidFill>
              </a:rPr>
            </a:br>
            <a:br>
              <a:rPr lang="es-CO" sz="2400" dirty="0">
                <a:solidFill>
                  <a:schemeClr val="bg2">
                    <a:lumMod val="25000"/>
                  </a:schemeClr>
                </a:solidFill>
              </a:rPr>
            </a:br>
            <a:br>
              <a:rPr lang="es-CO" sz="2400" dirty="0">
                <a:solidFill>
                  <a:schemeClr val="bg2">
                    <a:lumMod val="25000"/>
                  </a:schemeClr>
                </a:solidFill>
              </a:rPr>
            </a:br>
            <a:r>
              <a:rPr lang="es-CO" sz="2700" dirty="0">
                <a:solidFill>
                  <a:srgbClr val="C49E41"/>
                </a:solidFill>
              </a:rPr>
              <a:t>Como parte del fortalecimiento de las acciones orientadas a prevenir situaciones que lesionen la moralidad en la administración pública y generar una concientización en la defensa de los intereses de los ciudadanos que pudieran ser afectados por comportamientos de los colaboradores del Ministerio, se ha establecido el Código de Integridad, que ha sido construido sobre principios, valores, creencias y comportamientos, consolidados en la cultura organizacional de la entidad con el fin de constituirlos en acciones inherentes a nuestro actuar diario.</a:t>
            </a:r>
          </a:p>
        </p:txBody>
      </p:sp>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grpSp>
        <p:nvGrpSpPr>
          <p:cNvPr id="6" name="Gráfico 2">
            <a:extLst>
              <a:ext uri="{FF2B5EF4-FFF2-40B4-BE49-F238E27FC236}">
                <a16:creationId xmlns:a16="http://schemas.microsoft.com/office/drawing/2014/main" id="{0F7A6BC5-F586-8BAD-666A-080C4F09F36F}"/>
              </a:ext>
            </a:extLst>
          </p:cNvPr>
          <p:cNvGrpSpPr>
            <a:grpSpLocks noChangeAspect="1"/>
          </p:cNvGrpSpPr>
          <p:nvPr/>
        </p:nvGrpSpPr>
        <p:grpSpPr>
          <a:xfrm>
            <a:off x="10108734" y="5710169"/>
            <a:ext cx="864066" cy="875994"/>
            <a:chOff x="858412" y="3331461"/>
            <a:chExt cx="227104" cy="230239"/>
          </a:xfrm>
        </p:grpSpPr>
        <p:sp>
          <p:nvSpPr>
            <p:cNvPr id="8" name="Forma libre: forma 7">
              <a:extLst>
                <a:ext uri="{FF2B5EF4-FFF2-40B4-BE49-F238E27FC236}">
                  <a16:creationId xmlns:a16="http://schemas.microsoft.com/office/drawing/2014/main" id="{716F1F17-8C9C-1144-8683-1704A84FE1E9}"/>
                </a:ext>
              </a:extLst>
            </p:cNvPr>
            <p:cNvSpPr/>
            <p:nvPr/>
          </p:nvSpPr>
          <p:spPr>
            <a:xfrm>
              <a:off x="858412" y="3331461"/>
              <a:ext cx="227104" cy="230239"/>
            </a:xfrm>
            <a:custGeom>
              <a:avLst/>
              <a:gdLst>
                <a:gd name="connsiteX0" fmla="*/ 225918 w 227104"/>
                <a:gd name="connsiteY0" fmla="*/ 92192 h 230239"/>
                <a:gd name="connsiteX1" fmla="*/ 210072 w 227104"/>
                <a:gd name="connsiteY1" fmla="*/ 62181 h 230239"/>
                <a:gd name="connsiteX2" fmla="*/ 142369 w 227104"/>
                <a:gd name="connsiteY2" fmla="*/ 0 h 230239"/>
                <a:gd name="connsiteX3" fmla="*/ 139008 w 227104"/>
                <a:gd name="connsiteY3" fmla="*/ 0 h 230239"/>
                <a:gd name="connsiteX4" fmla="*/ 137807 w 227104"/>
                <a:gd name="connsiteY4" fmla="*/ 0 h 230239"/>
                <a:gd name="connsiteX5" fmla="*/ 79948 w 227104"/>
                <a:gd name="connsiteY5" fmla="*/ 25689 h 230239"/>
                <a:gd name="connsiteX6" fmla="*/ 74186 w 227104"/>
                <a:gd name="connsiteY6" fmla="*/ 25689 h 230239"/>
                <a:gd name="connsiteX7" fmla="*/ 69624 w 227104"/>
                <a:gd name="connsiteY7" fmla="*/ 25689 h 230239"/>
                <a:gd name="connsiteX8" fmla="*/ 240 w 227104"/>
                <a:gd name="connsiteY8" fmla="*/ 89311 h 230239"/>
                <a:gd name="connsiteX9" fmla="*/ 240 w 227104"/>
                <a:gd name="connsiteY9" fmla="*/ 89791 h 230239"/>
                <a:gd name="connsiteX10" fmla="*/ 18967 w 227104"/>
                <a:gd name="connsiteY10" fmla="*/ 149571 h 230239"/>
                <a:gd name="connsiteX11" fmla="*/ 19927 w 227104"/>
                <a:gd name="connsiteY11" fmla="*/ 150772 h 230239"/>
                <a:gd name="connsiteX12" fmla="*/ 0 w 227104"/>
                <a:gd name="connsiteY12" fmla="*/ 187024 h 230239"/>
                <a:gd name="connsiteX13" fmla="*/ 43215 w 227104"/>
                <a:gd name="connsiteY13" fmla="*/ 230239 h 230239"/>
                <a:gd name="connsiteX14" fmla="*/ 86430 w 227104"/>
                <a:gd name="connsiteY14" fmla="*/ 187024 h 230239"/>
                <a:gd name="connsiteX15" fmla="*/ 43215 w 227104"/>
                <a:gd name="connsiteY15" fmla="*/ 143810 h 230239"/>
                <a:gd name="connsiteX16" fmla="*/ 25929 w 227104"/>
                <a:gd name="connsiteY16" fmla="*/ 147411 h 230239"/>
                <a:gd name="connsiteX17" fmla="*/ 24008 w 227104"/>
                <a:gd name="connsiteY17" fmla="*/ 145010 h 230239"/>
                <a:gd name="connsiteX18" fmla="*/ 6722 w 227104"/>
                <a:gd name="connsiteY18" fmla="*/ 89791 h 230239"/>
                <a:gd name="connsiteX19" fmla="*/ 6722 w 227104"/>
                <a:gd name="connsiteY19" fmla="*/ 89311 h 230239"/>
                <a:gd name="connsiteX20" fmla="*/ 69144 w 227104"/>
                <a:gd name="connsiteY20" fmla="*/ 32651 h 230239"/>
                <a:gd name="connsiteX21" fmla="*/ 70584 w 227104"/>
                <a:gd name="connsiteY21" fmla="*/ 32651 h 230239"/>
                <a:gd name="connsiteX22" fmla="*/ 73705 w 227104"/>
                <a:gd name="connsiteY22" fmla="*/ 32651 h 230239"/>
                <a:gd name="connsiteX23" fmla="*/ 134446 w 227104"/>
                <a:gd name="connsiteY23" fmla="*/ 88590 h 230239"/>
                <a:gd name="connsiteX24" fmla="*/ 151492 w 227104"/>
                <a:gd name="connsiteY24" fmla="*/ 121722 h 230239"/>
                <a:gd name="connsiteX25" fmla="*/ 151972 w 227104"/>
                <a:gd name="connsiteY25" fmla="*/ 124123 h 230239"/>
                <a:gd name="connsiteX26" fmla="*/ 150052 w 227104"/>
                <a:gd name="connsiteY26" fmla="*/ 126284 h 230239"/>
                <a:gd name="connsiteX27" fmla="*/ 136367 w 227104"/>
                <a:gd name="connsiteY27" fmla="*/ 132766 h 230239"/>
                <a:gd name="connsiteX28" fmla="*/ 134206 w 227104"/>
                <a:gd name="connsiteY28" fmla="*/ 136367 h 230239"/>
                <a:gd name="connsiteX29" fmla="*/ 134446 w 227104"/>
                <a:gd name="connsiteY29" fmla="*/ 164217 h 230239"/>
                <a:gd name="connsiteX30" fmla="*/ 113559 w 227104"/>
                <a:gd name="connsiteY30" fmla="*/ 169979 h 230239"/>
                <a:gd name="connsiteX31" fmla="*/ 111638 w 227104"/>
                <a:gd name="connsiteY31" fmla="*/ 169979 h 230239"/>
                <a:gd name="connsiteX32" fmla="*/ 110678 w 227104"/>
                <a:gd name="connsiteY32" fmla="*/ 169979 h 230239"/>
                <a:gd name="connsiteX33" fmla="*/ 101315 w 227104"/>
                <a:gd name="connsiteY33" fmla="*/ 176941 h 230239"/>
                <a:gd name="connsiteX34" fmla="*/ 101315 w 227104"/>
                <a:gd name="connsiteY34" fmla="*/ 198548 h 230239"/>
                <a:gd name="connsiteX35" fmla="*/ 104916 w 227104"/>
                <a:gd name="connsiteY35" fmla="*/ 201909 h 230239"/>
                <a:gd name="connsiteX36" fmla="*/ 108277 w 227104"/>
                <a:gd name="connsiteY36" fmla="*/ 198548 h 230239"/>
                <a:gd name="connsiteX37" fmla="*/ 108277 w 227104"/>
                <a:gd name="connsiteY37" fmla="*/ 177421 h 230239"/>
                <a:gd name="connsiteX38" fmla="*/ 110678 w 227104"/>
                <a:gd name="connsiteY38" fmla="*/ 176941 h 230239"/>
                <a:gd name="connsiteX39" fmla="*/ 113559 w 227104"/>
                <a:gd name="connsiteY39" fmla="*/ 176941 h 230239"/>
                <a:gd name="connsiteX40" fmla="*/ 141169 w 227104"/>
                <a:gd name="connsiteY40" fmla="*/ 165657 h 230239"/>
                <a:gd name="connsiteX41" fmla="*/ 141169 w 227104"/>
                <a:gd name="connsiteY41" fmla="*/ 138288 h 230239"/>
                <a:gd name="connsiteX42" fmla="*/ 153413 w 227104"/>
                <a:gd name="connsiteY42" fmla="*/ 132286 h 230239"/>
                <a:gd name="connsiteX43" fmla="*/ 158695 w 227104"/>
                <a:gd name="connsiteY43" fmla="*/ 125803 h 230239"/>
                <a:gd name="connsiteX44" fmla="*/ 157254 w 227104"/>
                <a:gd name="connsiteY44" fmla="*/ 118121 h 230239"/>
                <a:gd name="connsiteX45" fmla="*/ 141409 w 227104"/>
                <a:gd name="connsiteY45" fmla="*/ 88110 h 230239"/>
                <a:gd name="connsiteX46" fmla="*/ 87390 w 227104"/>
                <a:gd name="connsiteY46" fmla="*/ 27129 h 230239"/>
                <a:gd name="connsiteX47" fmla="*/ 137327 w 227104"/>
                <a:gd name="connsiteY47" fmla="*/ 7443 h 230239"/>
                <a:gd name="connsiteX48" fmla="*/ 138768 w 227104"/>
                <a:gd name="connsiteY48" fmla="*/ 7443 h 230239"/>
                <a:gd name="connsiteX49" fmla="*/ 141889 w 227104"/>
                <a:gd name="connsiteY49" fmla="*/ 7443 h 230239"/>
                <a:gd name="connsiteX50" fmla="*/ 202630 w 227104"/>
                <a:gd name="connsiteY50" fmla="*/ 63382 h 230239"/>
                <a:gd name="connsiteX51" fmla="*/ 219676 w 227104"/>
                <a:gd name="connsiteY51" fmla="*/ 96513 h 230239"/>
                <a:gd name="connsiteX52" fmla="*/ 220156 w 227104"/>
                <a:gd name="connsiteY52" fmla="*/ 98914 h 230239"/>
                <a:gd name="connsiteX53" fmla="*/ 218235 w 227104"/>
                <a:gd name="connsiteY53" fmla="*/ 101075 h 230239"/>
                <a:gd name="connsiteX54" fmla="*/ 204550 w 227104"/>
                <a:gd name="connsiteY54" fmla="*/ 107557 h 230239"/>
                <a:gd name="connsiteX55" fmla="*/ 202390 w 227104"/>
                <a:gd name="connsiteY55" fmla="*/ 111158 h 230239"/>
                <a:gd name="connsiteX56" fmla="*/ 202630 w 227104"/>
                <a:gd name="connsiteY56" fmla="*/ 139008 h 230239"/>
                <a:gd name="connsiteX57" fmla="*/ 181743 w 227104"/>
                <a:gd name="connsiteY57" fmla="*/ 144770 h 230239"/>
                <a:gd name="connsiteX58" fmla="*/ 179822 w 227104"/>
                <a:gd name="connsiteY58" fmla="*/ 144770 h 230239"/>
                <a:gd name="connsiteX59" fmla="*/ 178862 w 227104"/>
                <a:gd name="connsiteY59" fmla="*/ 144770 h 230239"/>
                <a:gd name="connsiteX60" fmla="*/ 169498 w 227104"/>
                <a:gd name="connsiteY60" fmla="*/ 151732 h 230239"/>
                <a:gd name="connsiteX61" fmla="*/ 169498 w 227104"/>
                <a:gd name="connsiteY61" fmla="*/ 173340 h 230239"/>
                <a:gd name="connsiteX62" fmla="*/ 173100 w 227104"/>
                <a:gd name="connsiteY62" fmla="*/ 176701 h 230239"/>
                <a:gd name="connsiteX63" fmla="*/ 176461 w 227104"/>
                <a:gd name="connsiteY63" fmla="*/ 173340 h 230239"/>
                <a:gd name="connsiteX64" fmla="*/ 176461 w 227104"/>
                <a:gd name="connsiteY64" fmla="*/ 152212 h 230239"/>
                <a:gd name="connsiteX65" fmla="*/ 178862 w 227104"/>
                <a:gd name="connsiteY65" fmla="*/ 151972 h 230239"/>
                <a:gd name="connsiteX66" fmla="*/ 181743 w 227104"/>
                <a:gd name="connsiteY66" fmla="*/ 151972 h 230239"/>
                <a:gd name="connsiteX67" fmla="*/ 209352 w 227104"/>
                <a:gd name="connsiteY67" fmla="*/ 140688 h 230239"/>
                <a:gd name="connsiteX68" fmla="*/ 209352 w 227104"/>
                <a:gd name="connsiteY68" fmla="*/ 113559 h 230239"/>
                <a:gd name="connsiteX69" fmla="*/ 221596 w 227104"/>
                <a:gd name="connsiteY69" fmla="*/ 107557 h 230239"/>
                <a:gd name="connsiteX70" fmla="*/ 226878 w 227104"/>
                <a:gd name="connsiteY70" fmla="*/ 100835 h 230239"/>
                <a:gd name="connsiteX71" fmla="*/ 225438 w 227104"/>
                <a:gd name="connsiteY71" fmla="*/ 93152 h 230239"/>
                <a:gd name="connsiteX72" fmla="*/ 79948 w 227104"/>
                <a:gd name="connsiteY72" fmla="*/ 186784 h 230239"/>
                <a:gd name="connsiteX73" fmla="*/ 43695 w 227104"/>
                <a:gd name="connsiteY73" fmla="*/ 223037 h 230239"/>
                <a:gd name="connsiteX74" fmla="*/ 7443 w 227104"/>
                <a:gd name="connsiteY74" fmla="*/ 186784 h 230239"/>
                <a:gd name="connsiteX75" fmla="*/ 43695 w 227104"/>
                <a:gd name="connsiteY75" fmla="*/ 150532 h 230239"/>
                <a:gd name="connsiteX76" fmla="*/ 79948 w 227104"/>
                <a:gd name="connsiteY76" fmla="*/ 186784 h 23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27104" h="230239">
                  <a:moveTo>
                    <a:pt x="225918" y="92192"/>
                  </a:moveTo>
                  <a:cubicBezTo>
                    <a:pt x="211273" y="69144"/>
                    <a:pt x="210072" y="62662"/>
                    <a:pt x="210072" y="62181"/>
                  </a:cubicBezTo>
                  <a:cubicBezTo>
                    <a:pt x="203350" y="4321"/>
                    <a:pt x="156534" y="0"/>
                    <a:pt x="142369" y="0"/>
                  </a:cubicBezTo>
                  <a:cubicBezTo>
                    <a:pt x="141169" y="0"/>
                    <a:pt x="139968" y="0"/>
                    <a:pt x="139008" y="0"/>
                  </a:cubicBezTo>
                  <a:lnTo>
                    <a:pt x="137807" y="0"/>
                  </a:lnTo>
                  <a:cubicBezTo>
                    <a:pt x="132526" y="0"/>
                    <a:pt x="98194" y="960"/>
                    <a:pt x="79948" y="25689"/>
                  </a:cubicBezTo>
                  <a:cubicBezTo>
                    <a:pt x="77787" y="25689"/>
                    <a:pt x="75626" y="25689"/>
                    <a:pt x="74186" y="25689"/>
                  </a:cubicBezTo>
                  <a:lnTo>
                    <a:pt x="69624" y="25689"/>
                  </a:lnTo>
                  <a:cubicBezTo>
                    <a:pt x="62421" y="25689"/>
                    <a:pt x="720" y="27610"/>
                    <a:pt x="240" y="89311"/>
                  </a:cubicBezTo>
                  <a:lnTo>
                    <a:pt x="240" y="89791"/>
                  </a:lnTo>
                  <a:cubicBezTo>
                    <a:pt x="240" y="126524"/>
                    <a:pt x="10564" y="139248"/>
                    <a:pt x="18967" y="149571"/>
                  </a:cubicBezTo>
                  <a:cubicBezTo>
                    <a:pt x="19447" y="150052"/>
                    <a:pt x="19687" y="150292"/>
                    <a:pt x="19927" y="150772"/>
                  </a:cubicBezTo>
                  <a:cubicBezTo>
                    <a:pt x="7923" y="158454"/>
                    <a:pt x="0" y="171899"/>
                    <a:pt x="0" y="187024"/>
                  </a:cubicBezTo>
                  <a:cubicBezTo>
                    <a:pt x="0" y="210793"/>
                    <a:pt x="19447" y="230239"/>
                    <a:pt x="43215" y="230239"/>
                  </a:cubicBezTo>
                  <a:cubicBezTo>
                    <a:pt x="66983" y="230239"/>
                    <a:pt x="86430" y="210793"/>
                    <a:pt x="86430" y="187024"/>
                  </a:cubicBezTo>
                  <a:cubicBezTo>
                    <a:pt x="86430" y="163256"/>
                    <a:pt x="66983" y="143810"/>
                    <a:pt x="43215" y="143810"/>
                  </a:cubicBezTo>
                  <a:cubicBezTo>
                    <a:pt x="37213" y="143810"/>
                    <a:pt x="31211" y="145250"/>
                    <a:pt x="25929" y="147411"/>
                  </a:cubicBezTo>
                  <a:cubicBezTo>
                    <a:pt x="25209" y="146690"/>
                    <a:pt x="24729" y="145970"/>
                    <a:pt x="24008" y="145010"/>
                  </a:cubicBezTo>
                  <a:cubicBezTo>
                    <a:pt x="16326" y="135647"/>
                    <a:pt x="6722" y="124123"/>
                    <a:pt x="6722" y="89791"/>
                  </a:cubicBezTo>
                  <a:lnTo>
                    <a:pt x="6722" y="89311"/>
                  </a:lnTo>
                  <a:cubicBezTo>
                    <a:pt x="6962" y="35532"/>
                    <a:pt x="58820" y="32651"/>
                    <a:pt x="69144" y="32651"/>
                  </a:cubicBezTo>
                  <a:lnTo>
                    <a:pt x="70584" y="32651"/>
                  </a:lnTo>
                  <a:cubicBezTo>
                    <a:pt x="70584" y="32651"/>
                    <a:pt x="72505" y="32651"/>
                    <a:pt x="73705" y="32651"/>
                  </a:cubicBezTo>
                  <a:cubicBezTo>
                    <a:pt x="86430" y="32651"/>
                    <a:pt x="128204" y="36733"/>
                    <a:pt x="134446" y="88590"/>
                  </a:cubicBezTo>
                  <a:cubicBezTo>
                    <a:pt x="134446" y="89791"/>
                    <a:pt x="135647" y="96993"/>
                    <a:pt x="151492" y="121722"/>
                  </a:cubicBezTo>
                  <a:cubicBezTo>
                    <a:pt x="151492" y="121722"/>
                    <a:pt x="152212" y="123162"/>
                    <a:pt x="151972" y="124123"/>
                  </a:cubicBezTo>
                  <a:cubicBezTo>
                    <a:pt x="151972" y="124843"/>
                    <a:pt x="151252" y="125563"/>
                    <a:pt x="150052" y="126284"/>
                  </a:cubicBezTo>
                  <a:cubicBezTo>
                    <a:pt x="143809" y="129885"/>
                    <a:pt x="136367" y="132766"/>
                    <a:pt x="136367" y="132766"/>
                  </a:cubicBezTo>
                  <a:cubicBezTo>
                    <a:pt x="134926" y="133486"/>
                    <a:pt x="133966" y="134926"/>
                    <a:pt x="134206" y="136367"/>
                  </a:cubicBezTo>
                  <a:cubicBezTo>
                    <a:pt x="134206" y="136367"/>
                    <a:pt x="136127" y="155093"/>
                    <a:pt x="134446" y="164217"/>
                  </a:cubicBezTo>
                  <a:cubicBezTo>
                    <a:pt x="133726" y="167578"/>
                    <a:pt x="125083" y="169979"/>
                    <a:pt x="113559" y="169979"/>
                  </a:cubicBezTo>
                  <a:lnTo>
                    <a:pt x="111638" y="169979"/>
                  </a:lnTo>
                  <a:cubicBezTo>
                    <a:pt x="111638" y="169979"/>
                    <a:pt x="111158" y="169979"/>
                    <a:pt x="110678" y="169979"/>
                  </a:cubicBezTo>
                  <a:cubicBezTo>
                    <a:pt x="103956" y="169979"/>
                    <a:pt x="101315" y="173580"/>
                    <a:pt x="101315" y="176941"/>
                  </a:cubicBezTo>
                  <a:lnTo>
                    <a:pt x="101315" y="198548"/>
                  </a:lnTo>
                  <a:cubicBezTo>
                    <a:pt x="101315" y="200469"/>
                    <a:pt x="102755" y="201909"/>
                    <a:pt x="104916" y="201909"/>
                  </a:cubicBezTo>
                  <a:cubicBezTo>
                    <a:pt x="107077" y="201909"/>
                    <a:pt x="108277" y="200469"/>
                    <a:pt x="108277" y="198548"/>
                  </a:cubicBezTo>
                  <a:lnTo>
                    <a:pt x="108277" y="177421"/>
                  </a:lnTo>
                  <a:cubicBezTo>
                    <a:pt x="108277" y="177421"/>
                    <a:pt x="109478" y="176941"/>
                    <a:pt x="110678" y="176941"/>
                  </a:cubicBezTo>
                  <a:lnTo>
                    <a:pt x="113559" y="176941"/>
                  </a:lnTo>
                  <a:cubicBezTo>
                    <a:pt x="123162" y="176941"/>
                    <a:pt x="139248" y="175500"/>
                    <a:pt x="141169" y="165657"/>
                  </a:cubicBezTo>
                  <a:cubicBezTo>
                    <a:pt x="142609" y="157734"/>
                    <a:pt x="141649" y="144050"/>
                    <a:pt x="141169" y="138288"/>
                  </a:cubicBezTo>
                  <a:cubicBezTo>
                    <a:pt x="144050" y="137087"/>
                    <a:pt x="149091" y="134926"/>
                    <a:pt x="153413" y="132286"/>
                  </a:cubicBezTo>
                  <a:cubicBezTo>
                    <a:pt x="157014" y="130125"/>
                    <a:pt x="158214" y="127724"/>
                    <a:pt x="158695" y="125803"/>
                  </a:cubicBezTo>
                  <a:cubicBezTo>
                    <a:pt x="159655" y="121722"/>
                    <a:pt x="157254" y="118361"/>
                    <a:pt x="157254" y="118121"/>
                  </a:cubicBezTo>
                  <a:cubicBezTo>
                    <a:pt x="142609" y="95073"/>
                    <a:pt x="141409" y="88590"/>
                    <a:pt x="141409" y="88110"/>
                  </a:cubicBezTo>
                  <a:cubicBezTo>
                    <a:pt x="136127" y="43215"/>
                    <a:pt x="107077" y="30491"/>
                    <a:pt x="87390" y="27129"/>
                  </a:cubicBezTo>
                  <a:cubicBezTo>
                    <a:pt x="103476" y="8643"/>
                    <a:pt x="130125" y="7443"/>
                    <a:pt x="137327" y="7443"/>
                  </a:cubicBezTo>
                  <a:lnTo>
                    <a:pt x="138768" y="7443"/>
                  </a:lnTo>
                  <a:cubicBezTo>
                    <a:pt x="138768" y="7443"/>
                    <a:pt x="140688" y="7443"/>
                    <a:pt x="141889" y="7443"/>
                  </a:cubicBezTo>
                  <a:cubicBezTo>
                    <a:pt x="154613" y="7443"/>
                    <a:pt x="196388" y="11524"/>
                    <a:pt x="202630" y="63382"/>
                  </a:cubicBezTo>
                  <a:cubicBezTo>
                    <a:pt x="202630" y="64582"/>
                    <a:pt x="203830" y="72025"/>
                    <a:pt x="219676" y="96513"/>
                  </a:cubicBezTo>
                  <a:cubicBezTo>
                    <a:pt x="219676" y="96513"/>
                    <a:pt x="220396" y="97954"/>
                    <a:pt x="220156" y="98914"/>
                  </a:cubicBezTo>
                  <a:cubicBezTo>
                    <a:pt x="220156" y="99634"/>
                    <a:pt x="219436" y="100355"/>
                    <a:pt x="218235" y="101075"/>
                  </a:cubicBezTo>
                  <a:cubicBezTo>
                    <a:pt x="211993" y="104676"/>
                    <a:pt x="204550" y="107557"/>
                    <a:pt x="204550" y="107557"/>
                  </a:cubicBezTo>
                  <a:cubicBezTo>
                    <a:pt x="203110" y="108037"/>
                    <a:pt x="202150" y="109718"/>
                    <a:pt x="202390" y="111158"/>
                  </a:cubicBezTo>
                  <a:cubicBezTo>
                    <a:pt x="202390" y="111158"/>
                    <a:pt x="204310" y="129885"/>
                    <a:pt x="202630" y="139008"/>
                  </a:cubicBezTo>
                  <a:cubicBezTo>
                    <a:pt x="201909" y="142369"/>
                    <a:pt x="193267" y="144770"/>
                    <a:pt x="181743" y="144770"/>
                  </a:cubicBezTo>
                  <a:lnTo>
                    <a:pt x="179822" y="144770"/>
                  </a:lnTo>
                  <a:cubicBezTo>
                    <a:pt x="179822" y="144770"/>
                    <a:pt x="179342" y="144770"/>
                    <a:pt x="178862" y="144770"/>
                  </a:cubicBezTo>
                  <a:cubicBezTo>
                    <a:pt x="172139" y="144770"/>
                    <a:pt x="169498" y="148611"/>
                    <a:pt x="169498" y="151732"/>
                  </a:cubicBezTo>
                  <a:lnTo>
                    <a:pt x="169498" y="173340"/>
                  </a:lnTo>
                  <a:cubicBezTo>
                    <a:pt x="169498" y="175260"/>
                    <a:pt x="171179" y="176701"/>
                    <a:pt x="173100" y="176701"/>
                  </a:cubicBezTo>
                  <a:cubicBezTo>
                    <a:pt x="175020" y="176701"/>
                    <a:pt x="176461" y="175260"/>
                    <a:pt x="176461" y="173340"/>
                  </a:cubicBezTo>
                  <a:lnTo>
                    <a:pt x="176461" y="152212"/>
                  </a:lnTo>
                  <a:cubicBezTo>
                    <a:pt x="176461" y="152212"/>
                    <a:pt x="177661" y="151972"/>
                    <a:pt x="178862" y="151972"/>
                  </a:cubicBezTo>
                  <a:lnTo>
                    <a:pt x="181743" y="151972"/>
                  </a:lnTo>
                  <a:cubicBezTo>
                    <a:pt x="191346" y="151972"/>
                    <a:pt x="207431" y="150532"/>
                    <a:pt x="209352" y="140688"/>
                  </a:cubicBezTo>
                  <a:cubicBezTo>
                    <a:pt x="210793" y="132766"/>
                    <a:pt x="209832" y="119321"/>
                    <a:pt x="209352" y="113559"/>
                  </a:cubicBezTo>
                  <a:cubicBezTo>
                    <a:pt x="212233" y="112359"/>
                    <a:pt x="217275" y="110198"/>
                    <a:pt x="221596" y="107557"/>
                  </a:cubicBezTo>
                  <a:cubicBezTo>
                    <a:pt x="225197" y="105396"/>
                    <a:pt x="226398" y="102755"/>
                    <a:pt x="226878" y="100835"/>
                  </a:cubicBezTo>
                  <a:cubicBezTo>
                    <a:pt x="227838" y="96753"/>
                    <a:pt x="225438" y="93392"/>
                    <a:pt x="225438" y="93152"/>
                  </a:cubicBezTo>
                  <a:close/>
                  <a:moveTo>
                    <a:pt x="79948" y="186784"/>
                  </a:moveTo>
                  <a:cubicBezTo>
                    <a:pt x="79948" y="206711"/>
                    <a:pt x="63622" y="223037"/>
                    <a:pt x="43695" y="223037"/>
                  </a:cubicBezTo>
                  <a:cubicBezTo>
                    <a:pt x="23768" y="223037"/>
                    <a:pt x="7443" y="206711"/>
                    <a:pt x="7443" y="186784"/>
                  </a:cubicBezTo>
                  <a:cubicBezTo>
                    <a:pt x="7443" y="166857"/>
                    <a:pt x="23768" y="150532"/>
                    <a:pt x="43695" y="150532"/>
                  </a:cubicBezTo>
                  <a:cubicBezTo>
                    <a:pt x="63622" y="150532"/>
                    <a:pt x="79948" y="166857"/>
                    <a:pt x="79948" y="186784"/>
                  </a:cubicBezTo>
                  <a:close/>
                </a:path>
              </a:pathLst>
            </a:custGeom>
            <a:solidFill>
              <a:srgbClr val="4D4D4D"/>
            </a:solidFill>
            <a:ln w="240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a:ea typeface="+mn-ea"/>
                <a:cs typeface="+mn-cs"/>
              </a:endParaRPr>
            </a:p>
          </p:txBody>
        </p:sp>
        <p:sp>
          <p:nvSpPr>
            <p:cNvPr id="19" name="Forma libre: forma 18">
              <a:extLst>
                <a:ext uri="{FF2B5EF4-FFF2-40B4-BE49-F238E27FC236}">
                  <a16:creationId xmlns:a16="http://schemas.microsoft.com/office/drawing/2014/main" id="{552A4F79-E49A-011D-902A-5D5C29DD4F7B}"/>
                </a:ext>
              </a:extLst>
            </p:cNvPr>
            <p:cNvSpPr/>
            <p:nvPr/>
          </p:nvSpPr>
          <p:spPr>
            <a:xfrm>
              <a:off x="879779" y="3495917"/>
              <a:ext cx="44655" cy="44895"/>
            </a:xfrm>
            <a:custGeom>
              <a:avLst/>
              <a:gdLst>
                <a:gd name="connsiteX0" fmla="*/ 3361 w 44655"/>
                <a:gd name="connsiteY0" fmla="*/ 25929 h 44895"/>
                <a:gd name="connsiteX1" fmla="*/ 18726 w 44655"/>
                <a:gd name="connsiteY1" fmla="*/ 25929 h 44895"/>
                <a:gd name="connsiteX2" fmla="*/ 18726 w 44655"/>
                <a:gd name="connsiteY2" fmla="*/ 41534 h 44895"/>
                <a:gd name="connsiteX3" fmla="*/ 22328 w 44655"/>
                <a:gd name="connsiteY3" fmla="*/ 44896 h 44895"/>
                <a:gd name="connsiteX4" fmla="*/ 25689 w 44655"/>
                <a:gd name="connsiteY4" fmla="*/ 41534 h 44895"/>
                <a:gd name="connsiteX5" fmla="*/ 25689 w 44655"/>
                <a:gd name="connsiteY5" fmla="*/ 25929 h 44895"/>
                <a:gd name="connsiteX6" fmla="*/ 41054 w 44655"/>
                <a:gd name="connsiteY6" fmla="*/ 25929 h 44895"/>
                <a:gd name="connsiteX7" fmla="*/ 44655 w 44655"/>
                <a:gd name="connsiteY7" fmla="*/ 22568 h 44895"/>
                <a:gd name="connsiteX8" fmla="*/ 41054 w 44655"/>
                <a:gd name="connsiteY8" fmla="*/ 18967 h 44895"/>
                <a:gd name="connsiteX9" fmla="*/ 25689 w 44655"/>
                <a:gd name="connsiteY9" fmla="*/ 18967 h 44895"/>
                <a:gd name="connsiteX10" fmla="*/ 25689 w 44655"/>
                <a:gd name="connsiteY10" fmla="*/ 3601 h 44895"/>
                <a:gd name="connsiteX11" fmla="*/ 22328 w 44655"/>
                <a:gd name="connsiteY11" fmla="*/ 0 h 44895"/>
                <a:gd name="connsiteX12" fmla="*/ 18726 w 44655"/>
                <a:gd name="connsiteY12" fmla="*/ 3601 h 44895"/>
                <a:gd name="connsiteX13" fmla="*/ 18726 w 44655"/>
                <a:gd name="connsiteY13" fmla="*/ 18967 h 44895"/>
                <a:gd name="connsiteX14" fmla="*/ 3361 w 44655"/>
                <a:gd name="connsiteY14" fmla="*/ 18967 h 44895"/>
                <a:gd name="connsiteX15" fmla="*/ 0 w 44655"/>
                <a:gd name="connsiteY15" fmla="*/ 22568 h 44895"/>
                <a:gd name="connsiteX16" fmla="*/ 3361 w 44655"/>
                <a:gd name="connsiteY16" fmla="*/ 25929 h 4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655" h="44895">
                  <a:moveTo>
                    <a:pt x="3361" y="25929"/>
                  </a:moveTo>
                  <a:lnTo>
                    <a:pt x="18726" y="25929"/>
                  </a:lnTo>
                  <a:lnTo>
                    <a:pt x="18726" y="41534"/>
                  </a:lnTo>
                  <a:cubicBezTo>
                    <a:pt x="18726" y="43455"/>
                    <a:pt x="20407" y="44896"/>
                    <a:pt x="22328" y="44896"/>
                  </a:cubicBezTo>
                  <a:cubicBezTo>
                    <a:pt x="24248" y="44896"/>
                    <a:pt x="25689" y="43455"/>
                    <a:pt x="25689" y="41534"/>
                  </a:cubicBezTo>
                  <a:lnTo>
                    <a:pt x="25689" y="25929"/>
                  </a:lnTo>
                  <a:lnTo>
                    <a:pt x="41054" y="25929"/>
                  </a:lnTo>
                  <a:cubicBezTo>
                    <a:pt x="42975" y="25929"/>
                    <a:pt x="44655" y="24488"/>
                    <a:pt x="44655" y="22568"/>
                  </a:cubicBezTo>
                  <a:cubicBezTo>
                    <a:pt x="44655" y="20647"/>
                    <a:pt x="43215" y="18967"/>
                    <a:pt x="41054" y="18967"/>
                  </a:cubicBezTo>
                  <a:lnTo>
                    <a:pt x="25689" y="18967"/>
                  </a:lnTo>
                  <a:lnTo>
                    <a:pt x="25689" y="3601"/>
                  </a:lnTo>
                  <a:cubicBezTo>
                    <a:pt x="25689" y="1681"/>
                    <a:pt x="24248" y="0"/>
                    <a:pt x="22328" y="0"/>
                  </a:cubicBezTo>
                  <a:cubicBezTo>
                    <a:pt x="20407" y="0"/>
                    <a:pt x="18726" y="1441"/>
                    <a:pt x="18726" y="3601"/>
                  </a:cubicBezTo>
                  <a:lnTo>
                    <a:pt x="18726" y="18967"/>
                  </a:lnTo>
                  <a:lnTo>
                    <a:pt x="3361" y="18967"/>
                  </a:lnTo>
                  <a:cubicBezTo>
                    <a:pt x="1440" y="18967"/>
                    <a:pt x="0" y="20407"/>
                    <a:pt x="0" y="22568"/>
                  </a:cubicBezTo>
                  <a:cubicBezTo>
                    <a:pt x="0" y="24729"/>
                    <a:pt x="1440" y="25929"/>
                    <a:pt x="3361" y="25929"/>
                  </a:cubicBezTo>
                  <a:close/>
                </a:path>
              </a:pathLst>
            </a:custGeom>
            <a:solidFill>
              <a:srgbClr val="C69F41"/>
            </a:solidFill>
            <a:ln w="240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a:ea typeface="+mn-ea"/>
                <a:cs typeface="+mn-cs"/>
              </a:endParaRPr>
            </a:p>
          </p:txBody>
        </p:sp>
      </p:grpSp>
    </p:spTree>
    <p:extLst>
      <p:ext uri="{BB962C8B-B14F-4D97-AF65-F5344CB8AC3E}">
        <p14:creationId xmlns:p14="http://schemas.microsoft.com/office/powerpoint/2010/main" val="4318542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3768754" y="1195323"/>
            <a:ext cx="6094602" cy="19697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C49E41"/>
                </a:solidFill>
                <a:effectLst/>
                <a:uLnTx/>
                <a:uFillTx/>
                <a:latin typeface="Helvetica"/>
                <a:ea typeface="+mn-ea"/>
                <a:cs typeface="+mn-cs"/>
              </a:rPr>
              <a:t>CÓDIGO DE INTEGRIDAD MINAGRICULTURA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C49E41"/>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7" name="CuadroTexto 6">
            <a:extLst>
              <a:ext uri="{FF2B5EF4-FFF2-40B4-BE49-F238E27FC236}">
                <a16:creationId xmlns:a16="http://schemas.microsoft.com/office/drawing/2014/main" id="{1763A328-2746-F791-CDA7-1BF3917CC856}"/>
              </a:ext>
            </a:extLst>
          </p:cNvPr>
          <p:cNvSpPr txBox="1"/>
          <p:nvPr/>
        </p:nvSpPr>
        <p:spPr>
          <a:xfrm>
            <a:off x="1501629" y="3041982"/>
            <a:ext cx="9479560" cy="26776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C49E41"/>
                </a:solidFill>
                <a:effectLst/>
                <a:uLnTx/>
                <a:uFillTx/>
                <a:latin typeface="Helvetica"/>
                <a:ea typeface="+mn-ea"/>
                <a:cs typeface="+mn-cs"/>
              </a:rPr>
              <a:t>Es un pacto personal y voluntario donde se presentan acciones orientadas a mejorar la convivencia con nuestros compañeros, jefes, colaboradores, clientes, usuarios y con la sociedad en general, en correspondencia con las situaciones y actividades que se desarrollan en el marco de nuestra competencia.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C49E41"/>
              </a:solidFill>
              <a:effectLst/>
              <a:uLnTx/>
              <a:uFillTx/>
              <a:latin typeface="Helvetic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C49E41"/>
              </a:solidFill>
              <a:effectLst/>
              <a:uLnTx/>
              <a:uFillTx/>
              <a:latin typeface="Helvetica"/>
              <a:ea typeface="+mn-ea"/>
              <a:cs typeface="+mn-cs"/>
            </a:endParaRPr>
          </a:p>
        </p:txBody>
      </p:sp>
      <p:grpSp>
        <p:nvGrpSpPr>
          <p:cNvPr id="8" name="Gráfico 2">
            <a:extLst>
              <a:ext uri="{FF2B5EF4-FFF2-40B4-BE49-F238E27FC236}">
                <a16:creationId xmlns:a16="http://schemas.microsoft.com/office/drawing/2014/main" id="{274B482A-3462-D3DC-033D-A2C761A74943}"/>
              </a:ext>
            </a:extLst>
          </p:cNvPr>
          <p:cNvGrpSpPr>
            <a:grpSpLocks noChangeAspect="1"/>
          </p:cNvGrpSpPr>
          <p:nvPr/>
        </p:nvGrpSpPr>
        <p:grpSpPr>
          <a:xfrm>
            <a:off x="9630561" y="4984894"/>
            <a:ext cx="1476463" cy="1637285"/>
            <a:chOff x="2022332" y="2295504"/>
            <a:chExt cx="207191" cy="229759"/>
          </a:xfrm>
        </p:grpSpPr>
        <p:sp>
          <p:nvSpPr>
            <p:cNvPr id="9" name="Forma libre: forma 8">
              <a:extLst>
                <a:ext uri="{FF2B5EF4-FFF2-40B4-BE49-F238E27FC236}">
                  <a16:creationId xmlns:a16="http://schemas.microsoft.com/office/drawing/2014/main" id="{826ACA08-95CF-405F-BD58-3564CFDA9915}"/>
                </a:ext>
              </a:extLst>
            </p:cNvPr>
            <p:cNvSpPr/>
            <p:nvPr/>
          </p:nvSpPr>
          <p:spPr>
            <a:xfrm>
              <a:off x="2022332" y="2295504"/>
              <a:ext cx="207191" cy="229759"/>
            </a:xfrm>
            <a:custGeom>
              <a:avLst/>
              <a:gdLst>
                <a:gd name="connsiteX0" fmla="*/ 181743 w 207191"/>
                <a:gd name="connsiteY0" fmla="*/ 0 h 229759"/>
                <a:gd name="connsiteX1" fmla="*/ 25449 w 207191"/>
                <a:gd name="connsiteY1" fmla="*/ 0 h 229759"/>
                <a:gd name="connsiteX2" fmla="*/ 0 w 207191"/>
                <a:gd name="connsiteY2" fmla="*/ 25449 h 229759"/>
                <a:gd name="connsiteX3" fmla="*/ 0 w 207191"/>
                <a:gd name="connsiteY3" fmla="*/ 176461 h 229759"/>
                <a:gd name="connsiteX4" fmla="*/ 25449 w 207191"/>
                <a:gd name="connsiteY4" fmla="*/ 201909 h 229759"/>
                <a:gd name="connsiteX5" fmla="*/ 42014 w 207191"/>
                <a:gd name="connsiteY5" fmla="*/ 201909 h 229759"/>
                <a:gd name="connsiteX6" fmla="*/ 42014 w 207191"/>
                <a:gd name="connsiteY6" fmla="*/ 226398 h 229759"/>
                <a:gd name="connsiteX7" fmla="*/ 43935 w 207191"/>
                <a:gd name="connsiteY7" fmla="*/ 229279 h 229759"/>
                <a:gd name="connsiteX8" fmla="*/ 45616 w 207191"/>
                <a:gd name="connsiteY8" fmla="*/ 229759 h 229759"/>
                <a:gd name="connsiteX9" fmla="*/ 47536 w 207191"/>
                <a:gd name="connsiteY9" fmla="*/ 229279 h 229759"/>
                <a:gd name="connsiteX10" fmla="*/ 88110 w 207191"/>
                <a:gd name="connsiteY10" fmla="*/ 201909 h 229759"/>
                <a:gd name="connsiteX11" fmla="*/ 181743 w 207191"/>
                <a:gd name="connsiteY11" fmla="*/ 201909 h 229759"/>
                <a:gd name="connsiteX12" fmla="*/ 207191 w 207191"/>
                <a:gd name="connsiteY12" fmla="*/ 176461 h 229759"/>
                <a:gd name="connsiteX13" fmla="*/ 207191 w 207191"/>
                <a:gd name="connsiteY13" fmla="*/ 25449 h 229759"/>
                <a:gd name="connsiteX14" fmla="*/ 181743 w 207191"/>
                <a:gd name="connsiteY14" fmla="*/ 0 h 229759"/>
                <a:gd name="connsiteX15" fmla="*/ 200229 w 207191"/>
                <a:gd name="connsiteY15" fmla="*/ 176461 h 229759"/>
                <a:gd name="connsiteX16" fmla="*/ 181743 w 207191"/>
                <a:gd name="connsiteY16" fmla="*/ 194947 h 229759"/>
                <a:gd name="connsiteX17" fmla="*/ 86910 w 207191"/>
                <a:gd name="connsiteY17" fmla="*/ 194947 h 229759"/>
                <a:gd name="connsiteX18" fmla="*/ 84989 w 207191"/>
                <a:gd name="connsiteY18" fmla="*/ 195667 h 229759"/>
                <a:gd name="connsiteX19" fmla="*/ 48977 w 207191"/>
                <a:gd name="connsiteY19" fmla="*/ 219916 h 229759"/>
                <a:gd name="connsiteX20" fmla="*/ 48977 w 207191"/>
                <a:gd name="connsiteY20" fmla="*/ 198308 h 229759"/>
                <a:gd name="connsiteX21" fmla="*/ 45616 w 207191"/>
                <a:gd name="connsiteY21" fmla="*/ 194947 h 229759"/>
                <a:gd name="connsiteX22" fmla="*/ 25449 w 207191"/>
                <a:gd name="connsiteY22" fmla="*/ 194947 h 229759"/>
                <a:gd name="connsiteX23" fmla="*/ 6962 w 207191"/>
                <a:gd name="connsiteY23" fmla="*/ 176461 h 229759"/>
                <a:gd name="connsiteX24" fmla="*/ 6962 w 207191"/>
                <a:gd name="connsiteY24" fmla="*/ 25449 h 229759"/>
                <a:gd name="connsiteX25" fmla="*/ 25449 w 207191"/>
                <a:gd name="connsiteY25" fmla="*/ 6962 h 229759"/>
                <a:gd name="connsiteX26" fmla="*/ 181743 w 207191"/>
                <a:gd name="connsiteY26" fmla="*/ 6962 h 229759"/>
                <a:gd name="connsiteX27" fmla="*/ 200229 w 207191"/>
                <a:gd name="connsiteY27" fmla="*/ 25449 h 229759"/>
                <a:gd name="connsiteX28" fmla="*/ 200229 w 207191"/>
                <a:gd name="connsiteY28" fmla="*/ 176461 h 22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7191" h="229759">
                  <a:moveTo>
                    <a:pt x="181743" y="0"/>
                  </a:moveTo>
                  <a:lnTo>
                    <a:pt x="25449" y="0"/>
                  </a:lnTo>
                  <a:cubicBezTo>
                    <a:pt x="11524" y="0"/>
                    <a:pt x="0" y="11284"/>
                    <a:pt x="0" y="25449"/>
                  </a:cubicBezTo>
                  <a:lnTo>
                    <a:pt x="0" y="176461"/>
                  </a:lnTo>
                  <a:cubicBezTo>
                    <a:pt x="0" y="190626"/>
                    <a:pt x="11284" y="201909"/>
                    <a:pt x="25449" y="201909"/>
                  </a:cubicBezTo>
                  <a:lnTo>
                    <a:pt x="42014" y="201909"/>
                  </a:lnTo>
                  <a:lnTo>
                    <a:pt x="42014" y="226398"/>
                  </a:lnTo>
                  <a:cubicBezTo>
                    <a:pt x="42014" y="227598"/>
                    <a:pt x="42735" y="228799"/>
                    <a:pt x="43935" y="229279"/>
                  </a:cubicBezTo>
                  <a:cubicBezTo>
                    <a:pt x="44415" y="229519"/>
                    <a:pt x="45136" y="229759"/>
                    <a:pt x="45616" y="229759"/>
                  </a:cubicBezTo>
                  <a:cubicBezTo>
                    <a:pt x="46336" y="229759"/>
                    <a:pt x="47056" y="229759"/>
                    <a:pt x="47536" y="229279"/>
                  </a:cubicBezTo>
                  <a:lnTo>
                    <a:pt x="88110" y="201909"/>
                  </a:lnTo>
                  <a:lnTo>
                    <a:pt x="181743" y="201909"/>
                  </a:lnTo>
                  <a:cubicBezTo>
                    <a:pt x="195667" y="201909"/>
                    <a:pt x="207191" y="190626"/>
                    <a:pt x="207191" y="176461"/>
                  </a:cubicBezTo>
                  <a:lnTo>
                    <a:pt x="207191" y="25449"/>
                  </a:lnTo>
                  <a:cubicBezTo>
                    <a:pt x="207191" y="11284"/>
                    <a:pt x="195667" y="0"/>
                    <a:pt x="181743" y="0"/>
                  </a:cubicBezTo>
                  <a:close/>
                  <a:moveTo>
                    <a:pt x="200229" y="176461"/>
                  </a:moveTo>
                  <a:cubicBezTo>
                    <a:pt x="200229" y="186784"/>
                    <a:pt x="192066" y="194947"/>
                    <a:pt x="181743" y="194947"/>
                  </a:cubicBezTo>
                  <a:lnTo>
                    <a:pt x="86910" y="194947"/>
                  </a:lnTo>
                  <a:cubicBezTo>
                    <a:pt x="86910" y="194947"/>
                    <a:pt x="85470" y="194947"/>
                    <a:pt x="84989" y="195667"/>
                  </a:cubicBezTo>
                  <a:lnTo>
                    <a:pt x="48977" y="219916"/>
                  </a:lnTo>
                  <a:lnTo>
                    <a:pt x="48977" y="198308"/>
                  </a:lnTo>
                  <a:cubicBezTo>
                    <a:pt x="48977" y="196388"/>
                    <a:pt x="47536" y="194947"/>
                    <a:pt x="45616" y="194947"/>
                  </a:cubicBezTo>
                  <a:lnTo>
                    <a:pt x="25449" y="194947"/>
                  </a:lnTo>
                  <a:cubicBezTo>
                    <a:pt x="15365" y="194947"/>
                    <a:pt x="6962" y="186784"/>
                    <a:pt x="6962" y="176461"/>
                  </a:cubicBezTo>
                  <a:lnTo>
                    <a:pt x="6962" y="25449"/>
                  </a:lnTo>
                  <a:cubicBezTo>
                    <a:pt x="6962" y="15125"/>
                    <a:pt x="15125" y="6962"/>
                    <a:pt x="25449" y="6962"/>
                  </a:cubicBezTo>
                  <a:lnTo>
                    <a:pt x="181743" y="6962"/>
                  </a:lnTo>
                  <a:cubicBezTo>
                    <a:pt x="191826" y="6962"/>
                    <a:pt x="200229" y="15125"/>
                    <a:pt x="200229" y="25449"/>
                  </a:cubicBezTo>
                  <a:lnTo>
                    <a:pt x="200229" y="176461"/>
                  </a:lnTo>
                  <a:close/>
                </a:path>
              </a:pathLst>
            </a:custGeom>
            <a:solidFill>
              <a:srgbClr val="4D4D4D"/>
            </a:solidFill>
            <a:ln w="240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a:ea typeface="+mn-ea"/>
                <a:cs typeface="+mn-cs"/>
              </a:endParaRPr>
            </a:p>
          </p:txBody>
        </p:sp>
        <p:sp>
          <p:nvSpPr>
            <p:cNvPr id="10" name="Forma libre: forma 9">
              <a:extLst>
                <a:ext uri="{FF2B5EF4-FFF2-40B4-BE49-F238E27FC236}">
                  <a16:creationId xmlns:a16="http://schemas.microsoft.com/office/drawing/2014/main" id="{E4EDE833-938F-EEB4-8210-CE0BF32EED72}"/>
                </a:ext>
              </a:extLst>
            </p:cNvPr>
            <p:cNvSpPr/>
            <p:nvPr/>
          </p:nvSpPr>
          <p:spPr>
            <a:xfrm>
              <a:off x="2088115" y="2323093"/>
              <a:ext cx="115239" cy="148631"/>
            </a:xfrm>
            <a:custGeom>
              <a:avLst/>
              <a:gdLst>
                <a:gd name="connsiteX0" fmla="*/ 110438 w 115239"/>
                <a:gd name="connsiteY0" fmla="*/ 79488 h 148631"/>
                <a:gd name="connsiteX1" fmla="*/ 114279 w 115239"/>
                <a:gd name="connsiteY1" fmla="*/ 67724 h 148631"/>
                <a:gd name="connsiteX2" fmla="*/ 99874 w 115239"/>
                <a:gd name="connsiteY2" fmla="*/ 51879 h 148631"/>
                <a:gd name="connsiteX3" fmla="*/ 62181 w 115239"/>
                <a:gd name="connsiteY3" fmla="*/ 51879 h 148631"/>
                <a:gd name="connsiteX4" fmla="*/ 63622 w 115239"/>
                <a:gd name="connsiteY4" fmla="*/ 29551 h 148631"/>
                <a:gd name="connsiteX5" fmla="*/ 42975 w 115239"/>
                <a:gd name="connsiteY5" fmla="*/ 21 h 148631"/>
                <a:gd name="connsiteX6" fmla="*/ 29050 w 115239"/>
                <a:gd name="connsiteY6" fmla="*/ 2181 h 148631"/>
                <a:gd name="connsiteX7" fmla="*/ 27369 w 115239"/>
                <a:gd name="connsiteY7" fmla="*/ 6023 h 148631"/>
                <a:gd name="connsiteX8" fmla="*/ 29290 w 115239"/>
                <a:gd name="connsiteY8" fmla="*/ 31471 h 148631"/>
                <a:gd name="connsiteX9" fmla="*/ 12244 w 115239"/>
                <a:gd name="connsiteY9" fmla="*/ 58361 h 148631"/>
                <a:gd name="connsiteX10" fmla="*/ 0 w 115239"/>
                <a:gd name="connsiteY10" fmla="*/ 79248 h 148631"/>
                <a:gd name="connsiteX11" fmla="*/ 0 w 115239"/>
                <a:gd name="connsiteY11" fmla="*/ 139029 h 148631"/>
                <a:gd name="connsiteX12" fmla="*/ 9603 w 115239"/>
                <a:gd name="connsiteY12" fmla="*/ 148632 h 148631"/>
                <a:gd name="connsiteX13" fmla="*/ 87630 w 115239"/>
                <a:gd name="connsiteY13" fmla="*/ 148632 h 148631"/>
                <a:gd name="connsiteX14" fmla="*/ 88830 w 115239"/>
                <a:gd name="connsiteY14" fmla="*/ 148632 h 148631"/>
                <a:gd name="connsiteX15" fmla="*/ 104436 w 115239"/>
                <a:gd name="connsiteY15" fmla="*/ 131586 h 148631"/>
                <a:gd name="connsiteX16" fmla="*/ 103716 w 115239"/>
                <a:gd name="connsiteY16" fmla="*/ 127024 h 148631"/>
                <a:gd name="connsiteX17" fmla="*/ 113559 w 115239"/>
                <a:gd name="connsiteY17" fmla="*/ 111419 h 148631"/>
                <a:gd name="connsiteX18" fmla="*/ 110918 w 115239"/>
                <a:gd name="connsiteY18" fmla="*/ 102536 h 148631"/>
                <a:gd name="connsiteX19" fmla="*/ 115240 w 115239"/>
                <a:gd name="connsiteY19" fmla="*/ 91252 h 148631"/>
                <a:gd name="connsiteX20" fmla="*/ 110438 w 115239"/>
                <a:gd name="connsiteY20" fmla="*/ 79728 h 148631"/>
                <a:gd name="connsiteX21" fmla="*/ 104196 w 115239"/>
                <a:gd name="connsiteY21" fmla="*/ 99175 h 148631"/>
                <a:gd name="connsiteX22" fmla="*/ 102755 w 115239"/>
                <a:gd name="connsiteY22" fmla="*/ 101576 h 148631"/>
                <a:gd name="connsiteX23" fmla="*/ 103716 w 115239"/>
                <a:gd name="connsiteY23" fmla="*/ 104217 h 148631"/>
                <a:gd name="connsiteX24" fmla="*/ 106597 w 115239"/>
                <a:gd name="connsiteY24" fmla="*/ 111179 h 148631"/>
                <a:gd name="connsiteX25" fmla="*/ 98434 w 115239"/>
                <a:gd name="connsiteY25" fmla="*/ 121262 h 148631"/>
                <a:gd name="connsiteX26" fmla="*/ 96033 w 115239"/>
                <a:gd name="connsiteY26" fmla="*/ 123183 h 148631"/>
                <a:gd name="connsiteX27" fmla="*/ 96033 w 115239"/>
                <a:gd name="connsiteY27" fmla="*/ 126304 h 148631"/>
                <a:gd name="connsiteX28" fmla="*/ 97233 w 115239"/>
                <a:gd name="connsiteY28" fmla="*/ 131346 h 148631"/>
                <a:gd name="connsiteX29" fmla="*/ 87870 w 115239"/>
                <a:gd name="connsiteY29" fmla="*/ 141429 h 148631"/>
                <a:gd name="connsiteX30" fmla="*/ 9603 w 115239"/>
                <a:gd name="connsiteY30" fmla="*/ 141429 h 148631"/>
                <a:gd name="connsiteX31" fmla="*/ 6962 w 115239"/>
                <a:gd name="connsiteY31" fmla="*/ 138788 h 148631"/>
                <a:gd name="connsiteX32" fmla="*/ 6962 w 115239"/>
                <a:gd name="connsiteY32" fmla="*/ 79008 h 148631"/>
                <a:gd name="connsiteX33" fmla="*/ 17526 w 115239"/>
                <a:gd name="connsiteY33" fmla="*/ 62442 h 148631"/>
                <a:gd name="connsiteX34" fmla="*/ 36012 w 115239"/>
                <a:gd name="connsiteY34" fmla="*/ 33392 h 148631"/>
                <a:gd name="connsiteX35" fmla="*/ 34812 w 115239"/>
                <a:gd name="connsiteY35" fmla="*/ 7463 h 148631"/>
                <a:gd name="connsiteX36" fmla="*/ 42495 w 115239"/>
                <a:gd name="connsiteY36" fmla="*/ 6983 h 148631"/>
                <a:gd name="connsiteX37" fmla="*/ 56659 w 115239"/>
                <a:gd name="connsiteY37" fmla="*/ 30031 h 148631"/>
                <a:gd name="connsiteX38" fmla="*/ 54499 w 115239"/>
                <a:gd name="connsiteY38" fmla="*/ 54519 h 148631"/>
                <a:gd name="connsiteX39" fmla="*/ 54979 w 115239"/>
                <a:gd name="connsiteY39" fmla="*/ 57400 h 148631"/>
                <a:gd name="connsiteX40" fmla="*/ 57860 w 115239"/>
                <a:gd name="connsiteY40" fmla="*/ 58841 h 148631"/>
                <a:gd name="connsiteX41" fmla="*/ 99874 w 115239"/>
                <a:gd name="connsiteY41" fmla="*/ 58841 h 148631"/>
                <a:gd name="connsiteX42" fmla="*/ 107317 w 115239"/>
                <a:gd name="connsiteY42" fmla="*/ 67724 h 148631"/>
                <a:gd name="connsiteX43" fmla="*/ 102995 w 115239"/>
                <a:gd name="connsiteY43" fmla="*/ 76607 h 148631"/>
                <a:gd name="connsiteX44" fmla="*/ 99634 w 115239"/>
                <a:gd name="connsiteY44" fmla="*/ 80208 h 148631"/>
                <a:gd name="connsiteX45" fmla="*/ 102995 w 115239"/>
                <a:gd name="connsiteY45" fmla="*/ 83810 h 148631"/>
                <a:gd name="connsiteX46" fmla="*/ 108277 w 115239"/>
                <a:gd name="connsiteY46" fmla="*/ 91252 h 148631"/>
                <a:gd name="connsiteX47" fmla="*/ 104196 w 115239"/>
                <a:gd name="connsiteY47" fmla="*/ 99415 h 14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5239" h="148631">
                  <a:moveTo>
                    <a:pt x="110438" y="79488"/>
                  </a:moveTo>
                  <a:cubicBezTo>
                    <a:pt x="112599" y="76847"/>
                    <a:pt x="114279" y="72766"/>
                    <a:pt x="114279" y="67724"/>
                  </a:cubicBezTo>
                  <a:cubicBezTo>
                    <a:pt x="114279" y="59081"/>
                    <a:pt x="107557" y="51879"/>
                    <a:pt x="99874" y="51879"/>
                  </a:cubicBezTo>
                  <a:lnTo>
                    <a:pt x="62181" y="51879"/>
                  </a:lnTo>
                  <a:cubicBezTo>
                    <a:pt x="63382" y="46597"/>
                    <a:pt x="64342" y="38434"/>
                    <a:pt x="63622" y="29551"/>
                  </a:cubicBezTo>
                  <a:cubicBezTo>
                    <a:pt x="62181" y="12265"/>
                    <a:pt x="53778" y="501"/>
                    <a:pt x="42975" y="21"/>
                  </a:cubicBezTo>
                  <a:cubicBezTo>
                    <a:pt x="33611" y="-219"/>
                    <a:pt x="29770" y="1701"/>
                    <a:pt x="29050" y="2181"/>
                  </a:cubicBezTo>
                  <a:cubicBezTo>
                    <a:pt x="27849" y="2902"/>
                    <a:pt x="27129" y="4342"/>
                    <a:pt x="27369" y="6023"/>
                  </a:cubicBezTo>
                  <a:cubicBezTo>
                    <a:pt x="28810" y="13465"/>
                    <a:pt x="30731" y="27150"/>
                    <a:pt x="29290" y="31471"/>
                  </a:cubicBezTo>
                  <a:cubicBezTo>
                    <a:pt x="26169" y="40835"/>
                    <a:pt x="18726" y="50198"/>
                    <a:pt x="12244" y="58361"/>
                  </a:cubicBezTo>
                  <a:cubicBezTo>
                    <a:pt x="5522" y="66764"/>
                    <a:pt x="0" y="73246"/>
                    <a:pt x="0" y="79248"/>
                  </a:cubicBezTo>
                  <a:lnTo>
                    <a:pt x="0" y="139029"/>
                  </a:lnTo>
                  <a:cubicBezTo>
                    <a:pt x="0" y="144310"/>
                    <a:pt x="4321" y="148632"/>
                    <a:pt x="9603" y="148632"/>
                  </a:cubicBezTo>
                  <a:lnTo>
                    <a:pt x="87630" y="148632"/>
                  </a:lnTo>
                  <a:cubicBezTo>
                    <a:pt x="87630" y="148632"/>
                    <a:pt x="88350" y="148632"/>
                    <a:pt x="88830" y="148632"/>
                  </a:cubicBezTo>
                  <a:cubicBezTo>
                    <a:pt x="97714" y="147912"/>
                    <a:pt x="104436" y="140469"/>
                    <a:pt x="104436" y="131586"/>
                  </a:cubicBezTo>
                  <a:cubicBezTo>
                    <a:pt x="104436" y="130145"/>
                    <a:pt x="104436" y="128465"/>
                    <a:pt x="103716" y="127024"/>
                  </a:cubicBezTo>
                  <a:cubicBezTo>
                    <a:pt x="109478" y="124143"/>
                    <a:pt x="113559" y="118141"/>
                    <a:pt x="113559" y="111419"/>
                  </a:cubicBezTo>
                  <a:cubicBezTo>
                    <a:pt x="113559" y="108298"/>
                    <a:pt x="112599" y="105177"/>
                    <a:pt x="110918" y="102536"/>
                  </a:cubicBezTo>
                  <a:cubicBezTo>
                    <a:pt x="113559" y="99415"/>
                    <a:pt x="115240" y="95333"/>
                    <a:pt x="115240" y="91252"/>
                  </a:cubicBezTo>
                  <a:cubicBezTo>
                    <a:pt x="115240" y="86210"/>
                    <a:pt x="113319" y="82129"/>
                    <a:pt x="110438" y="79728"/>
                  </a:cubicBezTo>
                  <a:close/>
                  <a:moveTo>
                    <a:pt x="104196" y="99175"/>
                  </a:moveTo>
                  <a:cubicBezTo>
                    <a:pt x="104196" y="99175"/>
                    <a:pt x="102995" y="100615"/>
                    <a:pt x="102755" y="101576"/>
                  </a:cubicBezTo>
                  <a:cubicBezTo>
                    <a:pt x="102755" y="102536"/>
                    <a:pt x="102995" y="103496"/>
                    <a:pt x="103716" y="104217"/>
                  </a:cubicBezTo>
                  <a:cubicBezTo>
                    <a:pt x="105636" y="106137"/>
                    <a:pt x="106597" y="108538"/>
                    <a:pt x="106597" y="111179"/>
                  </a:cubicBezTo>
                  <a:cubicBezTo>
                    <a:pt x="106597" y="115981"/>
                    <a:pt x="103235" y="120062"/>
                    <a:pt x="98434" y="121262"/>
                  </a:cubicBezTo>
                  <a:cubicBezTo>
                    <a:pt x="97233" y="121262"/>
                    <a:pt x="96513" y="122223"/>
                    <a:pt x="96033" y="123183"/>
                  </a:cubicBezTo>
                  <a:cubicBezTo>
                    <a:pt x="95553" y="124143"/>
                    <a:pt x="95553" y="125344"/>
                    <a:pt x="96033" y="126304"/>
                  </a:cubicBezTo>
                  <a:cubicBezTo>
                    <a:pt x="96753" y="127745"/>
                    <a:pt x="97233" y="129425"/>
                    <a:pt x="97233" y="131346"/>
                  </a:cubicBezTo>
                  <a:cubicBezTo>
                    <a:pt x="97233" y="136628"/>
                    <a:pt x="93152" y="140949"/>
                    <a:pt x="87870" y="141429"/>
                  </a:cubicBezTo>
                  <a:lnTo>
                    <a:pt x="9603" y="141429"/>
                  </a:lnTo>
                  <a:cubicBezTo>
                    <a:pt x="8163" y="141429"/>
                    <a:pt x="6962" y="140229"/>
                    <a:pt x="6962" y="138788"/>
                  </a:cubicBezTo>
                  <a:lnTo>
                    <a:pt x="6962" y="79008"/>
                  </a:lnTo>
                  <a:cubicBezTo>
                    <a:pt x="6962" y="75407"/>
                    <a:pt x="12484" y="68924"/>
                    <a:pt x="17526" y="62442"/>
                  </a:cubicBezTo>
                  <a:cubicBezTo>
                    <a:pt x="24488" y="53799"/>
                    <a:pt x="32411" y="44196"/>
                    <a:pt x="36012" y="33392"/>
                  </a:cubicBezTo>
                  <a:cubicBezTo>
                    <a:pt x="37933" y="27390"/>
                    <a:pt x="36012" y="13705"/>
                    <a:pt x="34812" y="7463"/>
                  </a:cubicBezTo>
                  <a:cubicBezTo>
                    <a:pt x="36252" y="7223"/>
                    <a:pt x="38893" y="6983"/>
                    <a:pt x="42495" y="6983"/>
                  </a:cubicBezTo>
                  <a:cubicBezTo>
                    <a:pt x="49457" y="6983"/>
                    <a:pt x="55459" y="16826"/>
                    <a:pt x="56659" y="30031"/>
                  </a:cubicBezTo>
                  <a:cubicBezTo>
                    <a:pt x="57620" y="41315"/>
                    <a:pt x="55459" y="50918"/>
                    <a:pt x="54499" y="54519"/>
                  </a:cubicBezTo>
                  <a:cubicBezTo>
                    <a:pt x="54259" y="55480"/>
                    <a:pt x="54499" y="56680"/>
                    <a:pt x="54979" y="57400"/>
                  </a:cubicBezTo>
                  <a:cubicBezTo>
                    <a:pt x="55699" y="58121"/>
                    <a:pt x="56659" y="58841"/>
                    <a:pt x="57860" y="58841"/>
                  </a:cubicBezTo>
                  <a:lnTo>
                    <a:pt x="99874" y="58841"/>
                  </a:lnTo>
                  <a:cubicBezTo>
                    <a:pt x="103476" y="58841"/>
                    <a:pt x="107317" y="62682"/>
                    <a:pt x="107317" y="67724"/>
                  </a:cubicBezTo>
                  <a:cubicBezTo>
                    <a:pt x="107317" y="74206"/>
                    <a:pt x="103716" y="76367"/>
                    <a:pt x="102995" y="76607"/>
                  </a:cubicBezTo>
                  <a:cubicBezTo>
                    <a:pt x="101075" y="76607"/>
                    <a:pt x="99634" y="78288"/>
                    <a:pt x="99634" y="80208"/>
                  </a:cubicBezTo>
                  <a:cubicBezTo>
                    <a:pt x="99634" y="82129"/>
                    <a:pt x="101075" y="83810"/>
                    <a:pt x="102995" y="83810"/>
                  </a:cubicBezTo>
                  <a:cubicBezTo>
                    <a:pt x="104916" y="83810"/>
                    <a:pt x="108277" y="85970"/>
                    <a:pt x="108277" y="91252"/>
                  </a:cubicBezTo>
                  <a:cubicBezTo>
                    <a:pt x="108277" y="94373"/>
                    <a:pt x="106837" y="97494"/>
                    <a:pt x="104196" y="99415"/>
                  </a:cubicBezTo>
                  <a:close/>
                </a:path>
              </a:pathLst>
            </a:custGeom>
            <a:solidFill>
              <a:srgbClr val="C69F41"/>
            </a:solidFill>
            <a:ln w="240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a:ea typeface="+mn-ea"/>
                <a:cs typeface="+mn-cs"/>
              </a:endParaRPr>
            </a:p>
          </p:txBody>
        </p:sp>
        <p:sp>
          <p:nvSpPr>
            <p:cNvPr id="11" name="Forma libre: forma 10">
              <a:extLst>
                <a:ext uri="{FF2B5EF4-FFF2-40B4-BE49-F238E27FC236}">
                  <a16:creationId xmlns:a16="http://schemas.microsoft.com/office/drawing/2014/main" id="{D5F14E20-6E48-C962-A64E-5FE989C19B22}"/>
                </a:ext>
              </a:extLst>
            </p:cNvPr>
            <p:cNvSpPr/>
            <p:nvPr/>
          </p:nvSpPr>
          <p:spPr>
            <a:xfrm>
              <a:off x="2049702" y="2395859"/>
              <a:ext cx="27369" cy="75866"/>
            </a:xfrm>
            <a:custGeom>
              <a:avLst/>
              <a:gdLst>
                <a:gd name="connsiteX0" fmla="*/ 14165 w 27369"/>
                <a:gd name="connsiteY0" fmla="*/ 0 h 75866"/>
                <a:gd name="connsiteX1" fmla="*/ 13205 w 27369"/>
                <a:gd name="connsiteY1" fmla="*/ 0 h 75866"/>
                <a:gd name="connsiteX2" fmla="*/ 0 w 27369"/>
                <a:gd name="connsiteY2" fmla="*/ 13205 h 75866"/>
                <a:gd name="connsiteX3" fmla="*/ 0 w 27369"/>
                <a:gd name="connsiteY3" fmla="*/ 62662 h 75866"/>
                <a:gd name="connsiteX4" fmla="*/ 13205 w 27369"/>
                <a:gd name="connsiteY4" fmla="*/ 75866 h 75866"/>
                <a:gd name="connsiteX5" fmla="*/ 14165 w 27369"/>
                <a:gd name="connsiteY5" fmla="*/ 75866 h 75866"/>
                <a:gd name="connsiteX6" fmla="*/ 27369 w 27369"/>
                <a:gd name="connsiteY6" fmla="*/ 62662 h 75866"/>
                <a:gd name="connsiteX7" fmla="*/ 27369 w 27369"/>
                <a:gd name="connsiteY7" fmla="*/ 13205 h 75866"/>
                <a:gd name="connsiteX8" fmla="*/ 14165 w 27369"/>
                <a:gd name="connsiteY8" fmla="*/ 0 h 75866"/>
                <a:gd name="connsiteX9" fmla="*/ 20407 w 27369"/>
                <a:gd name="connsiteY9" fmla="*/ 62662 h 75866"/>
                <a:gd name="connsiteX10" fmla="*/ 14165 w 27369"/>
                <a:gd name="connsiteY10" fmla="*/ 68904 h 75866"/>
                <a:gd name="connsiteX11" fmla="*/ 13205 w 27369"/>
                <a:gd name="connsiteY11" fmla="*/ 68904 h 75866"/>
                <a:gd name="connsiteX12" fmla="*/ 6962 w 27369"/>
                <a:gd name="connsiteY12" fmla="*/ 62662 h 75866"/>
                <a:gd name="connsiteX13" fmla="*/ 6962 w 27369"/>
                <a:gd name="connsiteY13" fmla="*/ 13205 h 75866"/>
                <a:gd name="connsiteX14" fmla="*/ 13205 w 27369"/>
                <a:gd name="connsiteY14" fmla="*/ 6962 h 75866"/>
                <a:gd name="connsiteX15" fmla="*/ 14165 w 27369"/>
                <a:gd name="connsiteY15" fmla="*/ 6962 h 75866"/>
                <a:gd name="connsiteX16" fmla="*/ 20407 w 27369"/>
                <a:gd name="connsiteY16" fmla="*/ 13205 h 75866"/>
                <a:gd name="connsiteX17" fmla="*/ 20407 w 27369"/>
                <a:gd name="connsiteY17" fmla="*/ 62662 h 7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369" h="75866">
                  <a:moveTo>
                    <a:pt x="14165" y="0"/>
                  </a:moveTo>
                  <a:lnTo>
                    <a:pt x="13205" y="0"/>
                  </a:lnTo>
                  <a:cubicBezTo>
                    <a:pt x="6002" y="0"/>
                    <a:pt x="0" y="6002"/>
                    <a:pt x="0" y="13205"/>
                  </a:cubicBezTo>
                  <a:lnTo>
                    <a:pt x="0" y="62662"/>
                  </a:lnTo>
                  <a:cubicBezTo>
                    <a:pt x="0" y="69864"/>
                    <a:pt x="6002" y="75866"/>
                    <a:pt x="13205" y="75866"/>
                  </a:cubicBezTo>
                  <a:lnTo>
                    <a:pt x="14165" y="75866"/>
                  </a:lnTo>
                  <a:cubicBezTo>
                    <a:pt x="21367" y="75866"/>
                    <a:pt x="27369" y="69864"/>
                    <a:pt x="27369" y="62662"/>
                  </a:cubicBezTo>
                  <a:lnTo>
                    <a:pt x="27369" y="13205"/>
                  </a:lnTo>
                  <a:cubicBezTo>
                    <a:pt x="27369" y="5762"/>
                    <a:pt x="21367" y="0"/>
                    <a:pt x="14165" y="0"/>
                  </a:cubicBezTo>
                  <a:close/>
                  <a:moveTo>
                    <a:pt x="20407" y="62662"/>
                  </a:moveTo>
                  <a:cubicBezTo>
                    <a:pt x="20407" y="66023"/>
                    <a:pt x="17526" y="68904"/>
                    <a:pt x="14165" y="68904"/>
                  </a:cubicBezTo>
                  <a:lnTo>
                    <a:pt x="13205" y="68904"/>
                  </a:lnTo>
                  <a:cubicBezTo>
                    <a:pt x="9843" y="68904"/>
                    <a:pt x="6962" y="66023"/>
                    <a:pt x="6962" y="62662"/>
                  </a:cubicBezTo>
                  <a:lnTo>
                    <a:pt x="6962" y="13205"/>
                  </a:lnTo>
                  <a:cubicBezTo>
                    <a:pt x="6962" y="9843"/>
                    <a:pt x="9843" y="6962"/>
                    <a:pt x="13205" y="6962"/>
                  </a:cubicBezTo>
                  <a:lnTo>
                    <a:pt x="14165" y="6962"/>
                  </a:lnTo>
                  <a:cubicBezTo>
                    <a:pt x="17526" y="6962"/>
                    <a:pt x="20407" y="9843"/>
                    <a:pt x="20407" y="13205"/>
                  </a:cubicBezTo>
                  <a:lnTo>
                    <a:pt x="20407" y="62662"/>
                  </a:lnTo>
                  <a:close/>
                </a:path>
              </a:pathLst>
            </a:custGeom>
            <a:solidFill>
              <a:srgbClr val="C69F41"/>
            </a:solidFill>
            <a:ln w="240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a:ea typeface="+mn-ea"/>
                <a:cs typeface="+mn-cs"/>
              </a:endParaRPr>
            </a:p>
          </p:txBody>
        </p:sp>
      </p:grpSp>
    </p:spTree>
    <p:extLst>
      <p:ext uri="{BB962C8B-B14F-4D97-AF65-F5344CB8AC3E}">
        <p14:creationId xmlns:p14="http://schemas.microsoft.com/office/powerpoint/2010/main" val="2321082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2560739" y="1109847"/>
            <a:ext cx="6094602" cy="13542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C49E41"/>
                </a:solidFill>
                <a:effectLst/>
                <a:uLnTx/>
                <a:uFillTx/>
                <a:latin typeface="Helvetica"/>
                <a:ea typeface="+mn-ea"/>
                <a:cs typeface="+mn-cs"/>
              </a:rPr>
              <a:t>ADOPCIÓN DEL CÓDIGO DE INTEGRIDAD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5" name="CuadroTexto 4">
            <a:extLst>
              <a:ext uri="{FF2B5EF4-FFF2-40B4-BE49-F238E27FC236}">
                <a16:creationId xmlns:a16="http://schemas.microsoft.com/office/drawing/2014/main" id="{B685DAAA-27B3-6B3A-CD8D-991E4091A317}"/>
              </a:ext>
            </a:extLst>
          </p:cNvPr>
          <p:cNvSpPr txBox="1"/>
          <p:nvPr/>
        </p:nvSpPr>
        <p:spPr>
          <a:xfrm>
            <a:off x="914042" y="2280803"/>
            <a:ext cx="9555418" cy="458587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rPr>
              <a:t>El Código de Integridad del Ministerio de Agricultura y Desarrollo Rural se adoptó una vez fue presentado al Comité Institucional de Gestión y Desempeño, mediante  acta No. 1 del 22 de mayo del 2019 e implementado a través de la publicación en el Sistema de Gestión de Calidad el 22 de mayo de 2019.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rPr>
              <a:t>En el Código se encuentra la definición para cada uno de los valores y  las acciones que orientan la integridad de nuestro comportamiento: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CO" sz="1600" b="1"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rPr>
              <a:t>Honestidad</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CO" sz="1600" b="1"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rPr>
              <a:t>Respeto</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CO" sz="1600" b="1"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rPr>
              <a:t>Compromiso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CO" sz="1600" b="1"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rPr>
              <a:t>Diligencia</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CO" sz="1600" b="1"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rPr>
              <a:t>Justicia</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CO" sz="1600" b="1"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rPr>
              <a:t>Solidaridad</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s-CO" sz="1600" b="1"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rPr>
              <a:t>Confidencialidad</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s-CO" sz="1600" b="0"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11196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2560739" y="1109847"/>
            <a:ext cx="6094602" cy="166199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C49E41"/>
                </a:solidFill>
                <a:effectLst/>
                <a:uLnTx/>
                <a:uFillTx/>
                <a:latin typeface="Helvetica"/>
                <a:ea typeface="+mn-ea"/>
                <a:cs typeface="+mn-cs"/>
              </a:rPr>
              <a:t>METODOLOGÍA MEDICIÓN Y APROPIACIÓN DEL CÓDIGO DE INTEGRIDAD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5" name="CuadroTexto 4">
            <a:extLst>
              <a:ext uri="{FF2B5EF4-FFF2-40B4-BE49-F238E27FC236}">
                <a16:creationId xmlns:a16="http://schemas.microsoft.com/office/drawing/2014/main" id="{B685DAAA-27B3-6B3A-CD8D-991E4091A317}"/>
              </a:ext>
            </a:extLst>
          </p:cNvPr>
          <p:cNvSpPr txBox="1"/>
          <p:nvPr/>
        </p:nvSpPr>
        <p:spPr>
          <a:xfrm>
            <a:off x="905653" y="2587390"/>
            <a:ext cx="9555418" cy="255454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es-CO" sz="1600" b="0"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C49E41"/>
                </a:solidFill>
                <a:effectLst/>
                <a:uLnTx/>
                <a:uFillTx/>
                <a:latin typeface="Calibri" panose="020F0502020204030204" pitchFamily="34" charset="0"/>
                <a:ea typeface="Calibri" panose="020F0502020204030204" pitchFamily="34" charset="0"/>
                <a:cs typeface="Times New Roman" panose="02020603050405020304" pitchFamily="18" charset="0"/>
              </a:rPr>
              <a:t>El Grupo de Talento Humano mediante correo electrónico del 28 de agosto de 2023, invitó a los servidore públicos y contratistas a diligenciar la encuesta para medir la apropiación del Código de Integridad, el cual estuvo compuesto por un total de 11 preguntas.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C49E4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C49E41"/>
                </a:solidFill>
                <a:effectLst/>
                <a:uLnTx/>
                <a:uFillTx/>
                <a:latin typeface="Calibri" panose="020F0502020204030204" pitchFamily="34" charset="0"/>
                <a:ea typeface="Calibri" panose="020F0502020204030204" pitchFamily="34" charset="0"/>
                <a:cs typeface="Times New Roman" panose="02020603050405020304" pitchFamily="18" charset="0"/>
              </a:rPr>
              <a:t>A la fecha del Cierre, un total de 91 servidores diligenciaron la herramienta.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049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2560739" y="1109847"/>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C49E41"/>
                </a:solidFill>
                <a:effectLst/>
                <a:uLnTx/>
                <a:uFillTx/>
                <a:latin typeface="Helvetica"/>
                <a:ea typeface="+mn-ea"/>
                <a:cs typeface="+mn-cs"/>
              </a:rPr>
              <a:t>Tipo de Vinculación </a:t>
            </a:r>
            <a:endParaRPr kumimoji="0" lang="es-CO" sz="18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6" name="CuadroTexto 5">
            <a:extLst>
              <a:ext uri="{FF2B5EF4-FFF2-40B4-BE49-F238E27FC236}">
                <a16:creationId xmlns:a16="http://schemas.microsoft.com/office/drawing/2014/main" id="{A0AC5131-EBDC-8DDD-20BB-E653C61D7219}"/>
              </a:ext>
            </a:extLst>
          </p:cNvPr>
          <p:cNvSpPr txBox="1"/>
          <p:nvPr/>
        </p:nvSpPr>
        <p:spPr>
          <a:xfrm>
            <a:off x="486561" y="5548098"/>
            <a:ext cx="110650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el 68% son funcionarios  </a:t>
            </a:r>
            <a:endParaRPr kumimoji="0" lang="es-CO" sz="1800" b="1" i="0" u="none" strike="noStrike" kern="1200" cap="none" spc="0" normalizeH="0" baseline="0" noProof="0" dirty="0">
              <a:ln>
                <a:noFill/>
              </a:ln>
              <a:solidFill>
                <a:srgbClr val="C49E41"/>
              </a:solidFill>
              <a:effectLst/>
              <a:uLnTx/>
              <a:uFillTx/>
              <a:latin typeface="Helvetica"/>
              <a:ea typeface="+mn-ea"/>
              <a:cs typeface="+mn-cs"/>
            </a:endParaRPr>
          </a:p>
        </p:txBody>
      </p:sp>
      <p:pic>
        <p:nvPicPr>
          <p:cNvPr id="9" name="Imagen 8">
            <a:extLst>
              <a:ext uri="{FF2B5EF4-FFF2-40B4-BE49-F238E27FC236}">
                <a16:creationId xmlns:a16="http://schemas.microsoft.com/office/drawing/2014/main" id="{88ACAB48-9F7F-8E47-67DE-615832D60666}"/>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1032096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Tengo claro que en el Ministerio de Agricultura y Desarrollo Rural existe el Código de Integridad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C49E41"/>
                </a:solidFill>
                <a:effectLst/>
                <a:uLnTx/>
                <a:uFillTx/>
                <a:latin typeface="Helvetica"/>
                <a:ea typeface="+mn-ea"/>
                <a:cs typeface="+mn-cs"/>
              </a:rPr>
              <a:t> </a:t>
            </a:r>
            <a:endParaRPr kumimoji="0" lang="es-CO" sz="18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63 que corresponden al 70% identificaron correctamente que existe en la entidad un Código de Integridad</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pic>
        <p:nvPicPr>
          <p:cNvPr id="13" name="Imagen 12">
            <a:extLst>
              <a:ext uri="{FF2B5EF4-FFF2-40B4-BE49-F238E27FC236}">
                <a16:creationId xmlns:a16="http://schemas.microsoft.com/office/drawing/2014/main" id="{798A9F97-6E97-E580-1553-C547EF7C4FDA}"/>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35875516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Los valores que conforman nuestro Código de Integridad al Interior del Ministerio de Agricultura y Desarrollo Rural son: Honestidad, respecto, compromiso, diligencia, justicia, solidaridad confidencialidad.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C49E41"/>
                </a:solidFill>
                <a:effectLst/>
                <a:uLnTx/>
                <a:uFillTx/>
                <a:latin typeface="Helvetica"/>
                <a:ea typeface="+mn-ea"/>
                <a:cs typeface="+mn-cs"/>
              </a:rPr>
              <a:t> </a:t>
            </a:r>
            <a:endParaRPr kumimoji="0" lang="es-CO" sz="18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el 72% identificaron correctamente los valores del Código de Integridad: Honestidad, respecto, compromiso, diligencia, justicia, solidaridad y confidencialidad.</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pic>
        <p:nvPicPr>
          <p:cNvPr id="7" name="Imagen 6">
            <a:extLst>
              <a:ext uri="{FF2B5EF4-FFF2-40B4-BE49-F238E27FC236}">
                <a16:creationId xmlns:a16="http://schemas.microsoft.com/office/drawing/2014/main" id="{7D4E8D43-CB5F-E51D-4053-634BEB8A23CB}"/>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12086843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rPr>
              <a:t>El Ministerio de Agricultura y Desarrollo Construyó el Código de Integridad, sobre principios, valores, creencias y comportamientos consolidados en la cultura organizacional de la entidad.</a:t>
            </a:r>
            <a:endParaRPr kumimoji="0" lang="es-CO" sz="1200" b="0"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srgbClr val="C49E41"/>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C49E41"/>
                </a:solidFill>
                <a:effectLst/>
                <a:uLnTx/>
                <a:uFillTx/>
                <a:latin typeface="Helvetica"/>
                <a:ea typeface="+mn-ea"/>
                <a:cs typeface="+mn-cs"/>
              </a:rPr>
              <a:t> </a:t>
            </a:r>
            <a:endParaRPr kumimoji="0" lang="es-CO" sz="18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el 59% identificaron correctamente sobre que principios fue construido el Código de Integridad. </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pic>
        <p:nvPicPr>
          <p:cNvPr id="7" name="Imagen 6">
            <a:extLst>
              <a:ext uri="{FF2B5EF4-FFF2-40B4-BE49-F238E27FC236}">
                <a16:creationId xmlns:a16="http://schemas.microsoft.com/office/drawing/2014/main" id="{B925D98F-9D7C-EF98-DDEA-E5744D1B67A1}"/>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345976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3443120" y="230569"/>
            <a:ext cx="6797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a:ln>
                  <a:noFill/>
                </a:ln>
                <a:solidFill>
                  <a:srgbClr val="C49E41"/>
                </a:solidFill>
                <a:effectLst/>
                <a:uLnTx/>
                <a:uFillTx/>
                <a:latin typeface="Helvetica"/>
                <a:ea typeface="+mj-ea"/>
                <a:cs typeface="Helvetica"/>
              </a:rPr>
              <a:t>Ejecución presupuestal Vigencia fiscal 2023</a:t>
            </a:r>
            <a:endParaRPr kumimoji="0" lang="es-ES" sz="2400" b="0" i="0" u="none" strike="noStrike" kern="1200" cap="none" spc="0" normalizeH="0" baseline="0" noProof="0" dirty="0">
              <a:ln>
                <a:noFill/>
              </a:ln>
              <a:solidFill>
                <a:srgbClr val="C49E41"/>
              </a:solidFill>
              <a:effectLst/>
              <a:uLnTx/>
              <a:uFillTx/>
              <a:latin typeface="Helvetica"/>
              <a:ea typeface="+mj-ea"/>
              <a:cs typeface="Helvetica"/>
            </a:endParaRPr>
          </a:p>
        </p:txBody>
      </p:sp>
      <p:sp>
        <p:nvSpPr>
          <p:cNvPr id="8" name="CuadroTexto 1">
            <a:extLst>
              <a:ext uri="{FF2B5EF4-FFF2-40B4-BE49-F238E27FC236}">
                <a16:creationId xmlns:a16="http://schemas.microsoft.com/office/drawing/2014/main" id="{58DEFD03-61B6-C93D-4EB3-D3521392C330}"/>
              </a:ext>
            </a:extLst>
          </p:cNvPr>
          <p:cNvSpPr txBox="1"/>
          <p:nvPr/>
        </p:nvSpPr>
        <p:spPr>
          <a:xfrm>
            <a:off x="9430936" y="942715"/>
            <a:ext cx="239591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Helvetica"/>
                <a:ea typeface="+mn-ea"/>
                <a:cs typeface="Calibri"/>
              </a:rPr>
              <a:t>Cifras en millones de pesos</a:t>
            </a:r>
            <a:endParaRPr kumimoji="0" lang="es-ES" sz="14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9" name="Tabla 8">
            <a:extLst>
              <a:ext uri="{FF2B5EF4-FFF2-40B4-BE49-F238E27FC236}">
                <a16:creationId xmlns:a16="http://schemas.microsoft.com/office/drawing/2014/main" id="{3F0DFAE9-3A1E-8214-E1F9-23E5F0CF6D18}"/>
              </a:ext>
            </a:extLst>
          </p:cNvPr>
          <p:cNvGraphicFramePr>
            <a:graphicFrameLocks noGrp="1"/>
          </p:cNvGraphicFramePr>
          <p:nvPr/>
        </p:nvGraphicFramePr>
        <p:xfrm>
          <a:off x="349249" y="1248727"/>
          <a:ext cx="11554427" cy="4309110"/>
        </p:xfrm>
        <a:graphic>
          <a:graphicData uri="http://schemas.openxmlformats.org/drawingml/2006/table">
            <a:tbl>
              <a:tblPr firstRow="1" lastRow="1" bandRow="1">
                <a:tableStyleId>{EB9631B5-78F2-41C9-869B-9F39066F8104}</a:tableStyleId>
              </a:tblPr>
              <a:tblGrid>
                <a:gridCol w="1763886">
                  <a:extLst>
                    <a:ext uri="{9D8B030D-6E8A-4147-A177-3AD203B41FA5}">
                      <a16:colId xmlns:a16="http://schemas.microsoft.com/office/drawing/2014/main" val="724547135"/>
                    </a:ext>
                  </a:extLst>
                </a:gridCol>
                <a:gridCol w="1033719">
                  <a:extLst>
                    <a:ext uri="{9D8B030D-6E8A-4147-A177-3AD203B41FA5}">
                      <a16:colId xmlns:a16="http://schemas.microsoft.com/office/drawing/2014/main" val="2088390549"/>
                    </a:ext>
                  </a:extLst>
                </a:gridCol>
                <a:gridCol w="1046205">
                  <a:extLst>
                    <a:ext uri="{9D8B030D-6E8A-4147-A177-3AD203B41FA5}">
                      <a16:colId xmlns:a16="http://schemas.microsoft.com/office/drawing/2014/main" val="1789370697"/>
                    </a:ext>
                  </a:extLst>
                </a:gridCol>
                <a:gridCol w="1103871">
                  <a:extLst>
                    <a:ext uri="{9D8B030D-6E8A-4147-A177-3AD203B41FA5}">
                      <a16:colId xmlns:a16="http://schemas.microsoft.com/office/drawing/2014/main" val="2604266711"/>
                    </a:ext>
                  </a:extLst>
                </a:gridCol>
                <a:gridCol w="1070919">
                  <a:extLst>
                    <a:ext uri="{9D8B030D-6E8A-4147-A177-3AD203B41FA5}">
                      <a16:colId xmlns:a16="http://schemas.microsoft.com/office/drawing/2014/main" val="2239040718"/>
                    </a:ext>
                  </a:extLst>
                </a:gridCol>
                <a:gridCol w="1145059">
                  <a:extLst>
                    <a:ext uri="{9D8B030D-6E8A-4147-A177-3AD203B41FA5}">
                      <a16:colId xmlns:a16="http://schemas.microsoft.com/office/drawing/2014/main" val="3057940193"/>
                    </a:ext>
                  </a:extLst>
                </a:gridCol>
                <a:gridCol w="1120346">
                  <a:extLst>
                    <a:ext uri="{9D8B030D-6E8A-4147-A177-3AD203B41FA5}">
                      <a16:colId xmlns:a16="http://schemas.microsoft.com/office/drawing/2014/main" val="2272956154"/>
                    </a:ext>
                  </a:extLst>
                </a:gridCol>
                <a:gridCol w="1178011">
                  <a:extLst>
                    <a:ext uri="{9D8B030D-6E8A-4147-A177-3AD203B41FA5}">
                      <a16:colId xmlns:a16="http://schemas.microsoft.com/office/drawing/2014/main" val="3671280490"/>
                    </a:ext>
                  </a:extLst>
                </a:gridCol>
                <a:gridCol w="1128584">
                  <a:extLst>
                    <a:ext uri="{9D8B030D-6E8A-4147-A177-3AD203B41FA5}">
                      <a16:colId xmlns:a16="http://schemas.microsoft.com/office/drawing/2014/main" val="3880743344"/>
                    </a:ext>
                  </a:extLst>
                </a:gridCol>
                <a:gridCol w="963827">
                  <a:extLst>
                    <a:ext uri="{9D8B030D-6E8A-4147-A177-3AD203B41FA5}">
                      <a16:colId xmlns:a16="http://schemas.microsoft.com/office/drawing/2014/main" val="1398058426"/>
                    </a:ext>
                  </a:extLst>
                </a:gridCol>
              </a:tblGrid>
              <a:tr h="190500">
                <a:tc gridSpan="10">
                  <a:txBody>
                    <a:bodyPr/>
                    <a:lstStyle/>
                    <a:p>
                      <a:pPr algn="ctr" fontAlgn="ctr"/>
                      <a:r>
                        <a:rPr lang="es-ES" sz="1200" dirty="0">
                          <a:effectLst/>
                        </a:rPr>
                        <a:t>VICEMINISTERIO DE ASUNTOS AGROPECUARIOS</a:t>
                      </a:r>
                    </a:p>
                  </a:txBody>
                  <a:tcPr marL="9525" marR="9525" marT="9525" anchor="ctr">
                    <a:solidFill>
                      <a:srgbClr val="C49E41"/>
                    </a:solidFill>
                  </a:tcP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1984377298"/>
                  </a:ext>
                </a:extLst>
              </a:tr>
              <a:tr h="571500">
                <a:tc>
                  <a:txBody>
                    <a:bodyPr/>
                    <a:lstStyle/>
                    <a:p>
                      <a:pPr algn="ctr" fontAlgn="ctr"/>
                      <a:r>
                        <a:rPr lang="es-ES" sz="1200" b="1" dirty="0">
                          <a:solidFill>
                            <a:schemeClr val="bg1"/>
                          </a:solidFill>
                          <a:effectLst/>
                        </a:rPr>
                        <a:t>Dependencia</a:t>
                      </a:r>
                    </a:p>
                  </a:txBody>
                  <a:tcPr marL="9525" marR="9525" marT="9525" anchor="ctr">
                    <a:solidFill>
                      <a:srgbClr val="C49E41"/>
                    </a:solidFill>
                  </a:tcPr>
                </a:tc>
                <a:tc>
                  <a:txBody>
                    <a:bodyPr/>
                    <a:lstStyle/>
                    <a:p>
                      <a:pPr algn="ctr" fontAlgn="ctr"/>
                      <a:r>
                        <a:rPr lang="es-ES" sz="1200" b="1" dirty="0">
                          <a:solidFill>
                            <a:schemeClr val="bg1"/>
                          </a:solidFill>
                          <a:effectLst/>
                        </a:rPr>
                        <a:t>Objeto de Gasto</a:t>
                      </a:r>
                    </a:p>
                  </a:txBody>
                  <a:tcPr marL="9525" marR="9525" marT="9525" anchor="ctr">
                    <a:solidFill>
                      <a:srgbClr val="C49E41"/>
                    </a:solidFill>
                  </a:tcPr>
                </a:tc>
                <a:tc>
                  <a:txBody>
                    <a:bodyPr/>
                    <a:lstStyle/>
                    <a:p>
                      <a:pPr algn="ctr" fontAlgn="ctr"/>
                      <a:r>
                        <a:rPr lang="es-ES" sz="1200" b="1">
                          <a:solidFill>
                            <a:schemeClr val="bg1"/>
                          </a:solidFill>
                          <a:effectLst/>
                        </a:rPr>
                        <a:t>Apropiación Vigente</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dirty="0">
                          <a:solidFill>
                            <a:schemeClr val="bg1"/>
                          </a:solidFill>
                          <a:effectLst/>
                        </a:rPr>
                        <a:t>Apropiación Bloqueada</a:t>
                      </a:r>
                    </a:p>
                  </a:txBody>
                  <a:tcPr marL="9525" marR="9525" marT="9525" anchor="ctr">
                    <a:solidFill>
                      <a:srgbClr val="C49E41"/>
                    </a:solidFill>
                  </a:tcPr>
                </a:tc>
                <a:tc>
                  <a:txBody>
                    <a:bodyPr/>
                    <a:lstStyle/>
                    <a:p>
                      <a:pPr algn="ctr" fontAlgn="ctr"/>
                      <a:r>
                        <a:rPr lang="es-ES" sz="1200" b="1" dirty="0">
                          <a:solidFill>
                            <a:schemeClr val="bg1"/>
                          </a:solidFill>
                          <a:effectLst/>
                        </a:rPr>
                        <a:t>Apropiación Vigente Neta</a:t>
                      </a:r>
                    </a:p>
                  </a:txBody>
                  <a:tcPr marL="9525" marR="9525" marT="9525" anchor="ctr">
                    <a:solidFill>
                      <a:srgbClr val="C49E41"/>
                    </a:solidFill>
                  </a:tcPr>
                </a:tc>
                <a:tc>
                  <a:txBody>
                    <a:bodyPr/>
                    <a:lstStyle/>
                    <a:p>
                      <a:pPr algn="ctr" fontAlgn="ctr"/>
                      <a:r>
                        <a:rPr lang="es-ES" sz="1200" b="1" dirty="0">
                          <a:solidFill>
                            <a:schemeClr val="bg1"/>
                          </a:solidFill>
                          <a:effectLst/>
                        </a:rPr>
                        <a:t>Compromisos</a:t>
                      </a:r>
                    </a:p>
                  </a:txBody>
                  <a:tcPr marL="9525" marR="9525" marT="9525" anchor="ctr">
                    <a:solidFill>
                      <a:srgbClr val="C49E41"/>
                    </a:solidFill>
                  </a:tcPr>
                </a:tc>
                <a:tc>
                  <a:txBody>
                    <a:bodyPr/>
                    <a:lstStyle/>
                    <a:p>
                      <a:pPr algn="ctr" fontAlgn="ctr"/>
                      <a:r>
                        <a:rPr lang="es-ES" sz="1200" b="1">
                          <a:solidFill>
                            <a:schemeClr val="bg1"/>
                          </a:solidFill>
                          <a:effectLst/>
                        </a:rPr>
                        <a:t>% Compromisos</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a:solidFill>
                            <a:schemeClr val="bg1"/>
                          </a:solidFill>
                          <a:effectLst/>
                        </a:rPr>
                        <a:t>Apropiación no Comprometida</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dirty="0">
                          <a:solidFill>
                            <a:schemeClr val="bg1"/>
                          </a:solidFill>
                          <a:effectLst/>
                        </a:rPr>
                        <a:t>Obligaciones</a:t>
                      </a:r>
                    </a:p>
                  </a:txBody>
                  <a:tcPr marL="9525" marR="9525" marT="9525" anchor="ctr">
                    <a:solidFill>
                      <a:srgbClr val="C49E41"/>
                    </a:solidFill>
                  </a:tcPr>
                </a:tc>
                <a:tc>
                  <a:txBody>
                    <a:bodyPr/>
                    <a:lstStyle/>
                    <a:p>
                      <a:pPr algn="ctr" fontAlgn="ctr"/>
                      <a:r>
                        <a:rPr lang="es-ES" sz="1200" b="1">
                          <a:solidFill>
                            <a:schemeClr val="bg1"/>
                          </a:solidFill>
                          <a:effectLst/>
                        </a:rPr>
                        <a:t>% Obligaciones</a:t>
                      </a:r>
                      <a:endParaRPr lang="es-ES" sz="1200" b="1" dirty="0">
                        <a:solidFill>
                          <a:schemeClr val="bg1"/>
                        </a:solidFill>
                        <a:effectLst/>
                      </a:endParaRPr>
                    </a:p>
                  </a:txBody>
                  <a:tcPr marL="9525" marR="9525" marT="9525" anchor="ctr">
                    <a:solidFill>
                      <a:srgbClr val="C49E41"/>
                    </a:solidFill>
                  </a:tcPr>
                </a:tc>
                <a:extLst>
                  <a:ext uri="{0D108BD9-81ED-4DB2-BD59-A6C34878D82A}">
                    <a16:rowId xmlns:a16="http://schemas.microsoft.com/office/drawing/2014/main" val="741232470"/>
                  </a:ext>
                </a:extLst>
              </a:tr>
              <a:tr h="190500">
                <a:tc rowSpan="3">
                  <a:txBody>
                    <a:bodyPr/>
                    <a:lstStyle/>
                    <a:p>
                      <a:pPr fontAlgn="ctr"/>
                      <a:r>
                        <a:rPr lang="es-ES" sz="1100">
                          <a:effectLst/>
                        </a:rPr>
                        <a:t>Dirección de Financiamiento y Riesgos Agropecuarios</a:t>
                      </a:r>
                      <a:endParaRPr lang="es-ES" sz="1100" dirty="0">
                        <a:effectLst/>
                      </a:endParaRPr>
                    </a:p>
                  </a:txBody>
                  <a:tcPr marL="9525" marR="9525" marT="9525" anchor="ctr"/>
                </a:tc>
                <a:tc>
                  <a:txBody>
                    <a:bodyPr/>
                    <a:lstStyle/>
                    <a:p>
                      <a:pPr fontAlgn="ctr"/>
                      <a:r>
                        <a:rPr lang="es-ES" sz="1050" dirty="0">
                          <a:effectLst/>
                          <a:latin typeface="+mn-lt"/>
                        </a:rPr>
                        <a:t>Transferencias</a:t>
                      </a:r>
                    </a:p>
                  </a:txBody>
                  <a:tcPr marL="9525" marR="9525" marT="9525" anchor="ctr"/>
                </a:tc>
                <a:tc>
                  <a:txBody>
                    <a:bodyPr/>
                    <a:lstStyle/>
                    <a:p>
                      <a:pPr algn="ctr" rtl="0" fontAlgn="b"/>
                      <a:r>
                        <a:rPr lang="es-CO" sz="1200" b="0" i="0" u="none" strike="noStrike">
                          <a:solidFill>
                            <a:srgbClr val="000000"/>
                          </a:solidFill>
                          <a:effectLst/>
                          <a:latin typeface="+mn-lt"/>
                        </a:rPr>
                        <a:t>1.340</a:t>
                      </a:r>
                    </a:p>
                  </a:txBody>
                  <a:tcPr marL="0" marR="0" marT="0" marB="0" anchor="b"/>
                </a:tc>
                <a:tc>
                  <a:txBody>
                    <a:bodyPr/>
                    <a:lstStyle/>
                    <a:p>
                      <a:pPr algn="ctr" rtl="0" fontAlgn="b"/>
                      <a:r>
                        <a:rPr lang="es-ES" sz="1200" b="0" i="0" u="none" strike="noStrike" dirty="0">
                          <a:solidFill>
                            <a:srgbClr val="000000"/>
                          </a:solidFill>
                          <a:effectLst/>
                          <a:latin typeface="+mn-lt"/>
                        </a:rPr>
                        <a:t>-</a:t>
                      </a:r>
                      <a:endParaRPr lang="es-CO" sz="1200" b="0" i="0" u="none" strike="noStrike" dirty="0">
                        <a:solidFill>
                          <a:srgbClr val="000000"/>
                        </a:solidFill>
                        <a:effectLst/>
                        <a:latin typeface="+mn-lt"/>
                      </a:endParaRPr>
                    </a:p>
                  </a:txBody>
                  <a:tcPr marL="0" marR="0" marT="0" marB="0" anchor="b"/>
                </a:tc>
                <a:tc>
                  <a:txBody>
                    <a:bodyPr/>
                    <a:lstStyle/>
                    <a:p>
                      <a:pPr algn="ctr" rtl="0" fontAlgn="b"/>
                      <a:r>
                        <a:rPr lang="es-CO" sz="1200" b="0" i="0" u="none" strike="noStrike">
                          <a:solidFill>
                            <a:srgbClr val="000000"/>
                          </a:solidFill>
                          <a:effectLst/>
                          <a:latin typeface="+mn-lt"/>
                        </a:rPr>
                        <a:t>100%</a:t>
                      </a:r>
                    </a:p>
                  </a:txBody>
                  <a:tcPr marL="0" marR="0" marT="0" marB="0" anchor="b"/>
                </a:tc>
                <a:tc>
                  <a:txBody>
                    <a:bodyPr/>
                    <a:lstStyle/>
                    <a:p>
                      <a:pPr algn="ctr" rtl="0" fontAlgn="b"/>
                      <a:r>
                        <a:rPr lang="es-CO" sz="1200" b="0" i="0" u="none" strike="noStrike">
                          <a:solidFill>
                            <a:srgbClr val="000000"/>
                          </a:solidFill>
                          <a:effectLst/>
                          <a:latin typeface="+mn-lt"/>
                        </a:rPr>
                        <a:t>1.340</a:t>
                      </a:r>
                    </a:p>
                  </a:txBody>
                  <a:tcPr marL="0" marR="0" marT="0" marB="0" anchor="b"/>
                </a:tc>
                <a:tc>
                  <a:txBody>
                    <a:bodyPr/>
                    <a:lstStyle/>
                    <a:p>
                      <a:pPr algn="ctr" rtl="0" fontAlgn="b"/>
                      <a:r>
                        <a:rPr lang="es-CO" sz="1200" b="0" i="0" u="none" strike="noStrike">
                          <a:solidFill>
                            <a:srgbClr val="000000"/>
                          </a:solidFill>
                          <a:effectLst/>
                          <a:latin typeface="+mn-lt"/>
                        </a:rPr>
                        <a:t>100%</a:t>
                      </a:r>
                    </a:p>
                  </a:txBody>
                  <a:tcPr marL="0" marR="0" marT="0" marB="0" anchor="b"/>
                </a:tc>
                <a:tc>
                  <a:txBody>
                    <a:bodyPr/>
                    <a:lstStyle/>
                    <a:p>
                      <a:pPr algn="ctr" rtl="0" fontAlgn="b"/>
                      <a:r>
                        <a:rPr lang="es-CO" sz="1200" b="0" i="0" u="none" strike="noStrike">
                          <a:solidFill>
                            <a:srgbClr val="000000"/>
                          </a:solidFill>
                          <a:effectLst/>
                          <a:latin typeface="+mn-lt"/>
                        </a:rPr>
                        <a:t>0</a:t>
                      </a:r>
                    </a:p>
                  </a:txBody>
                  <a:tcPr marL="0" marR="0" marT="0" marB="0" anchor="b"/>
                </a:tc>
                <a:tc>
                  <a:txBody>
                    <a:bodyPr/>
                    <a:lstStyle/>
                    <a:p>
                      <a:pPr algn="ctr" rtl="0" fontAlgn="b"/>
                      <a:r>
                        <a:rPr lang="es-CO" sz="1200" b="0" i="0" u="none" strike="noStrike">
                          <a:solidFill>
                            <a:srgbClr val="000000"/>
                          </a:solidFill>
                          <a:effectLst/>
                          <a:latin typeface="+mn-lt"/>
                        </a:rPr>
                        <a:t>0</a:t>
                      </a:r>
                    </a:p>
                  </a:txBody>
                  <a:tcPr marL="0" marR="0" marT="0" marB="0" anchor="b"/>
                </a:tc>
                <a:tc>
                  <a:txBody>
                    <a:bodyPr/>
                    <a:lstStyle/>
                    <a:p>
                      <a:pPr algn="ctr" rtl="0" fontAlgn="b"/>
                      <a:r>
                        <a:rPr lang="es-CO" sz="1200" b="0" i="0" u="none" strike="noStrike">
                          <a:solidFill>
                            <a:srgbClr val="000000"/>
                          </a:solidFill>
                          <a:effectLst/>
                          <a:latin typeface="+mn-lt"/>
                        </a:rPr>
                        <a:t>0%</a:t>
                      </a:r>
                    </a:p>
                  </a:txBody>
                  <a:tcPr marL="9525" marR="9525" marT="9525" marB="0" anchor="b"/>
                </a:tc>
                <a:extLst>
                  <a:ext uri="{0D108BD9-81ED-4DB2-BD59-A6C34878D82A}">
                    <a16:rowId xmlns:a16="http://schemas.microsoft.com/office/drawing/2014/main" val="165800671"/>
                  </a:ext>
                </a:extLst>
              </a:tr>
              <a:tr h="190500">
                <a:tc vMerge="1">
                  <a:txBody>
                    <a:bodyPr/>
                    <a:lstStyle/>
                    <a:p>
                      <a:endParaRPr lang="es-ES"/>
                    </a:p>
                  </a:txBody>
                  <a:tcPr marL="0" marR="0" marT="0" marB="0" horzOverflow="overflow"/>
                </a:tc>
                <a:tc>
                  <a:txBody>
                    <a:bodyPr/>
                    <a:lstStyle/>
                    <a:p>
                      <a:pPr fontAlgn="ctr"/>
                      <a:r>
                        <a:rPr lang="es-ES" sz="1050" dirty="0">
                          <a:effectLst/>
                          <a:latin typeface="+mn-lt"/>
                        </a:rPr>
                        <a:t>Inversión</a:t>
                      </a:r>
                    </a:p>
                  </a:txBody>
                  <a:tcPr marL="9525" marR="9525" marT="9525" anchor="ctr"/>
                </a:tc>
                <a:tc>
                  <a:txBody>
                    <a:bodyPr/>
                    <a:lstStyle/>
                    <a:p>
                      <a:pPr algn="ctr" rtl="0" fontAlgn="b"/>
                      <a:r>
                        <a:rPr lang="es-CO" sz="1200" b="0" i="0" u="none" strike="noStrike" dirty="0">
                          <a:solidFill>
                            <a:srgbClr val="000000"/>
                          </a:solidFill>
                          <a:effectLst/>
                          <a:latin typeface="+mn-lt"/>
                        </a:rPr>
                        <a:t>680.050</a:t>
                      </a:r>
                    </a:p>
                  </a:txBody>
                  <a:tcPr marL="0" marR="0" marT="0" marB="0" anchor="b"/>
                </a:tc>
                <a:tc>
                  <a:txBody>
                    <a:bodyPr/>
                    <a:lstStyle/>
                    <a:p>
                      <a:pPr algn="ctr" rtl="0" fontAlgn="b"/>
                      <a:r>
                        <a:rPr lang="es-ES" sz="1200" b="0" i="0" u="none" strike="noStrike" dirty="0">
                          <a:solidFill>
                            <a:srgbClr val="000000"/>
                          </a:solidFill>
                          <a:effectLst/>
                          <a:latin typeface="+mn-lt"/>
                        </a:rPr>
                        <a:t>-</a:t>
                      </a:r>
                      <a:endParaRPr lang="es-CO" sz="1200" b="0" i="0" u="none" strike="noStrike" dirty="0">
                        <a:solidFill>
                          <a:srgbClr val="000000"/>
                        </a:solidFill>
                        <a:effectLst/>
                        <a:latin typeface="+mn-lt"/>
                      </a:endParaRPr>
                    </a:p>
                  </a:txBody>
                  <a:tcPr marL="0" marR="0" marT="0" marB="0" anchor="b"/>
                </a:tc>
                <a:tc>
                  <a:txBody>
                    <a:bodyPr/>
                    <a:lstStyle/>
                    <a:p>
                      <a:pPr algn="ctr" rtl="0" fontAlgn="b"/>
                      <a:r>
                        <a:rPr lang="es-CO" sz="1200" b="0" i="0" u="none" strike="noStrike" dirty="0">
                          <a:solidFill>
                            <a:srgbClr val="000000"/>
                          </a:solidFill>
                          <a:effectLst/>
                          <a:latin typeface="+mn-lt"/>
                        </a:rPr>
                        <a:t>100%</a:t>
                      </a:r>
                    </a:p>
                  </a:txBody>
                  <a:tcPr marL="0" marR="0" marT="0" marB="0" anchor="b"/>
                </a:tc>
                <a:tc>
                  <a:txBody>
                    <a:bodyPr/>
                    <a:lstStyle/>
                    <a:p>
                      <a:pPr algn="ctr" rtl="0" fontAlgn="b"/>
                      <a:r>
                        <a:rPr lang="es-CO" sz="1200" b="0" i="0" u="none" strike="noStrike" dirty="0">
                          <a:solidFill>
                            <a:srgbClr val="000000"/>
                          </a:solidFill>
                          <a:effectLst/>
                          <a:latin typeface="+mn-lt"/>
                        </a:rPr>
                        <a:t>676.764</a:t>
                      </a:r>
                    </a:p>
                  </a:txBody>
                  <a:tcPr marL="0" marR="0" marT="0" marB="0" anchor="b"/>
                </a:tc>
                <a:tc>
                  <a:txBody>
                    <a:bodyPr/>
                    <a:lstStyle/>
                    <a:p>
                      <a:pPr algn="ctr" rtl="0" fontAlgn="b"/>
                      <a:r>
                        <a:rPr lang="es-CO" sz="1200" b="0" i="0" u="none" strike="noStrike">
                          <a:solidFill>
                            <a:srgbClr val="000000"/>
                          </a:solidFill>
                          <a:effectLst/>
                          <a:latin typeface="+mn-lt"/>
                        </a:rPr>
                        <a:t>100%</a:t>
                      </a:r>
                    </a:p>
                  </a:txBody>
                  <a:tcPr marL="0" marR="0" marT="0" marB="0" anchor="b"/>
                </a:tc>
                <a:tc>
                  <a:txBody>
                    <a:bodyPr/>
                    <a:lstStyle/>
                    <a:p>
                      <a:pPr algn="ctr" rtl="0" fontAlgn="b"/>
                      <a:r>
                        <a:rPr lang="es-CO" sz="1200" b="0" i="0" u="none" strike="noStrike">
                          <a:solidFill>
                            <a:srgbClr val="000000"/>
                          </a:solidFill>
                          <a:effectLst/>
                          <a:latin typeface="+mn-lt"/>
                        </a:rPr>
                        <a:t>3.286</a:t>
                      </a:r>
                    </a:p>
                  </a:txBody>
                  <a:tcPr marL="0" marR="0" marT="0" marB="0" anchor="b"/>
                </a:tc>
                <a:tc>
                  <a:txBody>
                    <a:bodyPr/>
                    <a:lstStyle/>
                    <a:p>
                      <a:pPr algn="ctr" rtl="0" fontAlgn="b"/>
                      <a:r>
                        <a:rPr lang="es-CO" sz="1200" b="0" i="0" u="none" strike="noStrike">
                          <a:solidFill>
                            <a:srgbClr val="000000"/>
                          </a:solidFill>
                          <a:effectLst/>
                          <a:latin typeface="+mn-lt"/>
                        </a:rPr>
                        <a:t>398.931</a:t>
                      </a:r>
                    </a:p>
                  </a:txBody>
                  <a:tcPr marL="0" marR="0" marT="0" marB="0" anchor="b"/>
                </a:tc>
                <a:tc>
                  <a:txBody>
                    <a:bodyPr/>
                    <a:lstStyle/>
                    <a:p>
                      <a:pPr algn="ctr" rtl="0" fontAlgn="b"/>
                      <a:r>
                        <a:rPr lang="es-CO" sz="1200" b="0" i="0" u="none" strike="noStrike">
                          <a:solidFill>
                            <a:srgbClr val="000000"/>
                          </a:solidFill>
                          <a:effectLst/>
                          <a:latin typeface="+mn-lt"/>
                        </a:rPr>
                        <a:t>59%</a:t>
                      </a:r>
                    </a:p>
                  </a:txBody>
                  <a:tcPr marL="9525" marR="9525" marT="9525" marB="0" anchor="b"/>
                </a:tc>
                <a:extLst>
                  <a:ext uri="{0D108BD9-81ED-4DB2-BD59-A6C34878D82A}">
                    <a16:rowId xmlns:a16="http://schemas.microsoft.com/office/drawing/2014/main" val="2425858820"/>
                  </a:ext>
                </a:extLst>
              </a:tr>
              <a:tr h="190500">
                <a:tc vMerge="1">
                  <a:txBody>
                    <a:bodyPr/>
                    <a:lstStyle/>
                    <a:p>
                      <a:endParaRPr lang="es-ES"/>
                    </a:p>
                  </a:txBody>
                  <a:tcPr marL="0" marR="0" marT="0" marB="0" horzOverflow="overflow"/>
                </a:tc>
                <a:tc>
                  <a:txBody>
                    <a:bodyPr/>
                    <a:lstStyle/>
                    <a:p>
                      <a:pPr fontAlgn="ctr"/>
                      <a:r>
                        <a:rPr lang="es-ES" sz="1050" b="1" dirty="0">
                          <a:effectLst/>
                          <a:latin typeface="+mn-lt"/>
                        </a:rPr>
                        <a:t>Subtotal</a:t>
                      </a:r>
                    </a:p>
                  </a:txBody>
                  <a:tcPr marL="9525" marR="9525" marT="9525" anchor="ctr"/>
                </a:tc>
                <a:tc>
                  <a:txBody>
                    <a:bodyPr/>
                    <a:lstStyle/>
                    <a:p>
                      <a:pPr algn="ctr" rtl="0" fontAlgn="b"/>
                      <a:r>
                        <a:rPr lang="es-CO" sz="1200" b="1" i="0" u="none" strike="noStrike" dirty="0">
                          <a:solidFill>
                            <a:srgbClr val="000000"/>
                          </a:solidFill>
                          <a:effectLst/>
                          <a:latin typeface="+mn-lt"/>
                        </a:rPr>
                        <a:t>681.390</a:t>
                      </a:r>
                    </a:p>
                  </a:txBody>
                  <a:tcPr marL="0" marR="0" marT="0" marB="0" anchor="b"/>
                </a:tc>
                <a:tc>
                  <a:txBody>
                    <a:bodyPr/>
                    <a:lstStyle/>
                    <a:p>
                      <a:pPr algn="ctr" rtl="0" fontAlgn="b"/>
                      <a:r>
                        <a:rPr lang="es-ES" sz="1200" b="1" i="0" u="none" strike="noStrike" dirty="0">
                          <a:solidFill>
                            <a:srgbClr val="000000"/>
                          </a:solidFill>
                          <a:effectLst/>
                          <a:latin typeface="+mn-lt"/>
                        </a:rPr>
                        <a:t>-</a:t>
                      </a:r>
                      <a:endParaRPr lang="es-CO" sz="1200" b="1" i="0" u="none" strike="noStrike" dirty="0">
                        <a:solidFill>
                          <a:srgbClr val="000000"/>
                        </a:solidFill>
                        <a:effectLst/>
                        <a:latin typeface="+mn-lt"/>
                      </a:endParaRPr>
                    </a:p>
                  </a:txBody>
                  <a:tcPr marL="0" marR="0" marT="0" marB="0" anchor="b"/>
                </a:tc>
                <a:tc>
                  <a:txBody>
                    <a:bodyPr/>
                    <a:lstStyle/>
                    <a:p>
                      <a:pPr algn="ctr" rtl="0" fontAlgn="b"/>
                      <a:r>
                        <a:rPr lang="es-CO" sz="1200" b="1" i="0" u="none" strike="noStrike" dirty="0">
                          <a:solidFill>
                            <a:srgbClr val="000000"/>
                          </a:solidFill>
                          <a:effectLst/>
                          <a:latin typeface="+mn-lt"/>
                        </a:rPr>
                        <a:t>100%</a:t>
                      </a:r>
                    </a:p>
                  </a:txBody>
                  <a:tcPr marL="0" marR="0" marT="0" marB="0" anchor="b"/>
                </a:tc>
                <a:tc>
                  <a:txBody>
                    <a:bodyPr/>
                    <a:lstStyle/>
                    <a:p>
                      <a:pPr algn="ctr" rtl="0" fontAlgn="b"/>
                      <a:r>
                        <a:rPr lang="es-CO" sz="1200" b="1" i="0" u="none" strike="noStrike" dirty="0">
                          <a:solidFill>
                            <a:srgbClr val="000000"/>
                          </a:solidFill>
                          <a:effectLst/>
                          <a:latin typeface="+mn-lt"/>
                        </a:rPr>
                        <a:t>678.105</a:t>
                      </a:r>
                    </a:p>
                  </a:txBody>
                  <a:tcPr marL="0" marR="0" marT="0" marB="0" anchor="b"/>
                </a:tc>
                <a:tc>
                  <a:txBody>
                    <a:bodyPr/>
                    <a:lstStyle/>
                    <a:p>
                      <a:pPr algn="ctr" rtl="0" fontAlgn="b"/>
                      <a:r>
                        <a:rPr lang="es-CO" sz="1200" b="1" i="0" u="none" strike="noStrike" dirty="0">
                          <a:solidFill>
                            <a:srgbClr val="000000"/>
                          </a:solidFill>
                          <a:effectLst/>
                          <a:latin typeface="+mn-lt"/>
                        </a:rPr>
                        <a:t>100%</a:t>
                      </a:r>
                    </a:p>
                  </a:txBody>
                  <a:tcPr marL="0" marR="0" marT="0" marB="0" anchor="b"/>
                </a:tc>
                <a:tc>
                  <a:txBody>
                    <a:bodyPr/>
                    <a:lstStyle/>
                    <a:p>
                      <a:pPr algn="ctr" rtl="0" fontAlgn="b"/>
                      <a:r>
                        <a:rPr lang="es-CO" sz="1200" b="1" i="0" u="none" strike="noStrike" dirty="0">
                          <a:solidFill>
                            <a:srgbClr val="000000"/>
                          </a:solidFill>
                          <a:effectLst/>
                          <a:latin typeface="+mn-lt"/>
                        </a:rPr>
                        <a:t>3.286</a:t>
                      </a:r>
                    </a:p>
                  </a:txBody>
                  <a:tcPr marL="0" marR="0" marT="0" marB="0" anchor="b"/>
                </a:tc>
                <a:tc>
                  <a:txBody>
                    <a:bodyPr/>
                    <a:lstStyle/>
                    <a:p>
                      <a:pPr algn="ctr" rtl="0" fontAlgn="b"/>
                      <a:r>
                        <a:rPr lang="es-CO" sz="1200" b="1" i="0" u="none" strike="noStrike" dirty="0">
                          <a:solidFill>
                            <a:srgbClr val="000000"/>
                          </a:solidFill>
                          <a:effectLst/>
                          <a:latin typeface="+mn-lt"/>
                        </a:rPr>
                        <a:t>398.931</a:t>
                      </a:r>
                    </a:p>
                  </a:txBody>
                  <a:tcPr marL="0" marR="0" marT="0" marB="0" anchor="b"/>
                </a:tc>
                <a:tc>
                  <a:txBody>
                    <a:bodyPr/>
                    <a:lstStyle/>
                    <a:p>
                      <a:pPr algn="ctr" rtl="0" fontAlgn="b"/>
                      <a:r>
                        <a:rPr lang="es-CO" sz="1200" b="1" i="0" u="none" strike="noStrike" dirty="0">
                          <a:solidFill>
                            <a:srgbClr val="000000"/>
                          </a:solidFill>
                          <a:effectLst/>
                          <a:latin typeface="+mn-lt"/>
                        </a:rPr>
                        <a:t>59%</a:t>
                      </a:r>
                    </a:p>
                  </a:txBody>
                  <a:tcPr marL="9525" marR="9525" marT="9525" marB="0" anchor="b"/>
                </a:tc>
                <a:extLst>
                  <a:ext uri="{0D108BD9-81ED-4DB2-BD59-A6C34878D82A}">
                    <a16:rowId xmlns:a16="http://schemas.microsoft.com/office/drawing/2014/main" val="897203912"/>
                  </a:ext>
                </a:extLst>
              </a:tr>
              <a:tr h="190500">
                <a:tc rowSpan="3">
                  <a:txBody>
                    <a:bodyPr/>
                    <a:lstStyle/>
                    <a:p>
                      <a:pPr fontAlgn="ctr"/>
                      <a:r>
                        <a:rPr lang="es-ES" sz="1100">
                          <a:effectLst/>
                        </a:rPr>
                        <a:t>Dirección de Cadenas Agrícolas y Forestales</a:t>
                      </a:r>
                      <a:endParaRPr lang="es-ES" sz="1100" dirty="0">
                        <a:effectLst/>
                      </a:endParaRPr>
                    </a:p>
                  </a:txBody>
                  <a:tcPr marL="9525" marR="9525" marT="9525" anchor="ctr"/>
                </a:tc>
                <a:tc>
                  <a:txBody>
                    <a:bodyPr/>
                    <a:lstStyle/>
                    <a:p>
                      <a:pPr fontAlgn="ctr"/>
                      <a:r>
                        <a:rPr lang="es-ES" sz="1050" dirty="0">
                          <a:effectLst/>
                          <a:latin typeface="+mn-lt"/>
                        </a:rPr>
                        <a:t>Transferencias</a:t>
                      </a:r>
                    </a:p>
                  </a:txBody>
                  <a:tcPr marL="9525" marR="9525" marT="9525" anchor="ctr"/>
                </a:tc>
                <a:tc>
                  <a:txBody>
                    <a:bodyPr/>
                    <a:lstStyle/>
                    <a:p>
                      <a:pPr algn="ctr" rtl="0" fontAlgn="b"/>
                      <a:r>
                        <a:rPr lang="es-CO" sz="1200" b="0" i="0" u="none" strike="noStrike">
                          <a:solidFill>
                            <a:srgbClr val="000000"/>
                          </a:solidFill>
                          <a:effectLst/>
                          <a:latin typeface="+mn-lt"/>
                        </a:rPr>
                        <a:t>89.087</a:t>
                      </a:r>
                    </a:p>
                  </a:txBody>
                  <a:tcPr marL="0" marR="0" marT="0" marB="0" anchor="b"/>
                </a:tc>
                <a:tc>
                  <a:txBody>
                    <a:bodyPr/>
                    <a:lstStyle/>
                    <a:p>
                      <a:pPr algn="ctr" rtl="0" fontAlgn="b"/>
                      <a:r>
                        <a:rPr lang="es-ES" sz="1200" b="0" i="0" u="none" strike="noStrike" dirty="0">
                          <a:solidFill>
                            <a:srgbClr val="000000"/>
                          </a:solidFill>
                          <a:effectLst/>
                          <a:latin typeface="+mn-lt"/>
                        </a:rPr>
                        <a:t>-</a:t>
                      </a:r>
                      <a:endParaRPr lang="es-CO" sz="1200" b="0" i="0" u="none" strike="noStrike" dirty="0">
                        <a:solidFill>
                          <a:srgbClr val="000000"/>
                        </a:solidFill>
                        <a:effectLst/>
                        <a:latin typeface="+mn-lt"/>
                      </a:endParaRPr>
                    </a:p>
                  </a:txBody>
                  <a:tcPr marL="0" marR="0" marT="0" marB="0" anchor="b"/>
                </a:tc>
                <a:tc>
                  <a:txBody>
                    <a:bodyPr/>
                    <a:lstStyle/>
                    <a:p>
                      <a:pPr algn="ctr" rtl="0" fontAlgn="b"/>
                      <a:r>
                        <a:rPr lang="es-CO" sz="1200" b="0" i="0" u="none" strike="noStrike">
                          <a:solidFill>
                            <a:srgbClr val="000000"/>
                          </a:solidFill>
                          <a:effectLst/>
                          <a:latin typeface="+mn-lt"/>
                        </a:rPr>
                        <a:t>0%</a:t>
                      </a:r>
                    </a:p>
                  </a:txBody>
                  <a:tcPr marL="0" marR="0" marT="0" marB="0" anchor="b"/>
                </a:tc>
                <a:tc>
                  <a:txBody>
                    <a:bodyPr/>
                    <a:lstStyle/>
                    <a:p>
                      <a:pPr algn="ctr" rtl="0" fontAlgn="b"/>
                      <a:r>
                        <a:rPr lang="es-CO" sz="1200" b="0" i="0" u="none" strike="noStrike" dirty="0">
                          <a:solidFill>
                            <a:srgbClr val="000000"/>
                          </a:solidFill>
                          <a:effectLst/>
                          <a:latin typeface="+mn-lt"/>
                        </a:rPr>
                        <a:t>0</a:t>
                      </a:r>
                    </a:p>
                  </a:txBody>
                  <a:tcPr marL="0" marR="0" marT="0" marB="0" anchor="b"/>
                </a:tc>
                <a:tc>
                  <a:txBody>
                    <a:bodyPr/>
                    <a:lstStyle/>
                    <a:p>
                      <a:pPr algn="ctr" rtl="0" fontAlgn="b"/>
                      <a:r>
                        <a:rPr lang="es-CO" sz="1200" b="0" i="0" u="none" strike="noStrike">
                          <a:solidFill>
                            <a:srgbClr val="000000"/>
                          </a:solidFill>
                          <a:effectLst/>
                          <a:latin typeface="+mn-lt"/>
                        </a:rPr>
                        <a:t>0%</a:t>
                      </a:r>
                    </a:p>
                  </a:txBody>
                  <a:tcPr marL="0" marR="0" marT="0" marB="0" anchor="b"/>
                </a:tc>
                <a:tc>
                  <a:txBody>
                    <a:bodyPr/>
                    <a:lstStyle/>
                    <a:p>
                      <a:pPr algn="ctr" rtl="0" fontAlgn="b"/>
                      <a:r>
                        <a:rPr lang="es-CO" sz="1200" b="0" i="0" u="none" strike="noStrike" dirty="0">
                          <a:solidFill>
                            <a:srgbClr val="000000"/>
                          </a:solidFill>
                          <a:effectLst/>
                          <a:latin typeface="+mn-lt"/>
                        </a:rPr>
                        <a:t>89.087</a:t>
                      </a:r>
                    </a:p>
                  </a:txBody>
                  <a:tcPr marL="0" marR="0" marT="0" marB="0" anchor="b"/>
                </a:tc>
                <a:tc>
                  <a:txBody>
                    <a:bodyPr/>
                    <a:lstStyle/>
                    <a:p>
                      <a:pPr algn="ctr" rtl="0" fontAlgn="b"/>
                      <a:r>
                        <a:rPr lang="es-CO" sz="1200" b="0" i="0" u="none" strike="noStrike" dirty="0">
                          <a:solidFill>
                            <a:srgbClr val="000000"/>
                          </a:solidFill>
                          <a:effectLst/>
                          <a:latin typeface="+mn-lt"/>
                        </a:rPr>
                        <a:t>0</a:t>
                      </a:r>
                    </a:p>
                  </a:txBody>
                  <a:tcPr marL="0" marR="0" marT="0" marB="0" anchor="b"/>
                </a:tc>
                <a:tc>
                  <a:txBody>
                    <a:bodyPr/>
                    <a:lstStyle/>
                    <a:p>
                      <a:pPr algn="ctr" rtl="0" fontAlgn="b"/>
                      <a:r>
                        <a:rPr lang="es-CO" sz="12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338499339"/>
                  </a:ext>
                </a:extLst>
              </a:tr>
              <a:tr h="190500">
                <a:tc vMerge="1">
                  <a:txBody>
                    <a:bodyPr/>
                    <a:lstStyle/>
                    <a:p>
                      <a:endParaRPr lang="es-ES"/>
                    </a:p>
                  </a:txBody>
                  <a:tcPr marL="0" marR="0" marT="0" marB="0" horzOverflow="overflow"/>
                </a:tc>
                <a:tc>
                  <a:txBody>
                    <a:bodyPr/>
                    <a:lstStyle/>
                    <a:p>
                      <a:pPr fontAlgn="ctr"/>
                      <a:r>
                        <a:rPr lang="es-ES" sz="1050" dirty="0">
                          <a:effectLst/>
                          <a:latin typeface="+mn-lt"/>
                        </a:rPr>
                        <a:t>Inversión</a:t>
                      </a:r>
                    </a:p>
                  </a:txBody>
                  <a:tcPr marL="9525" marR="9525" marT="9525" anchor="ctr"/>
                </a:tc>
                <a:tc>
                  <a:txBody>
                    <a:bodyPr/>
                    <a:lstStyle/>
                    <a:p>
                      <a:pPr algn="ctr" rtl="0" fontAlgn="b"/>
                      <a:r>
                        <a:rPr lang="es-CO" sz="1200" b="0" i="0" u="none" strike="noStrike">
                          <a:solidFill>
                            <a:srgbClr val="000000"/>
                          </a:solidFill>
                          <a:effectLst/>
                          <a:latin typeface="+mn-lt"/>
                        </a:rPr>
                        <a:t>200.511</a:t>
                      </a:r>
                    </a:p>
                  </a:txBody>
                  <a:tcPr marL="0" marR="0" marT="0" marB="0" anchor="b"/>
                </a:tc>
                <a:tc>
                  <a:txBody>
                    <a:bodyPr/>
                    <a:lstStyle/>
                    <a:p>
                      <a:pPr algn="ctr" rtl="0" fontAlgn="b"/>
                      <a:r>
                        <a:rPr lang="es-ES" sz="1200" b="0" i="0" u="none" strike="noStrike" dirty="0">
                          <a:solidFill>
                            <a:srgbClr val="000000"/>
                          </a:solidFill>
                          <a:effectLst/>
                          <a:latin typeface="+mn-lt"/>
                        </a:rPr>
                        <a:t>-</a:t>
                      </a:r>
                      <a:endParaRPr lang="es-CO" sz="1200" b="0" i="0" u="none" strike="noStrike" dirty="0">
                        <a:solidFill>
                          <a:srgbClr val="000000"/>
                        </a:solidFill>
                        <a:effectLst/>
                        <a:latin typeface="+mn-lt"/>
                      </a:endParaRPr>
                    </a:p>
                  </a:txBody>
                  <a:tcPr marL="0" marR="0" marT="0" marB="0" anchor="b"/>
                </a:tc>
                <a:tc>
                  <a:txBody>
                    <a:bodyPr/>
                    <a:lstStyle/>
                    <a:p>
                      <a:pPr algn="ctr" rtl="0" fontAlgn="b"/>
                      <a:r>
                        <a:rPr lang="es-CO" sz="1200" b="0" i="0" u="none" strike="noStrike">
                          <a:solidFill>
                            <a:srgbClr val="000000"/>
                          </a:solidFill>
                          <a:effectLst/>
                          <a:latin typeface="+mn-lt"/>
                        </a:rPr>
                        <a:t>86%</a:t>
                      </a:r>
                    </a:p>
                  </a:txBody>
                  <a:tcPr marL="0" marR="0" marT="0" marB="0" anchor="b"/>
                </a:tc>
                <a:tc>
                  <a:txBody>
                    <a:bodyPr/>
                    <a:lstStyle/>
                    <a:p>
                      <a:pPr algn="ctr" rtl="0" fontAlgn="b"/>
                      <a:r>
                        <a:rPr lang="es-CO" sz="1200" b="0" i="0" u="none" strike="noStrike">
                          <a:solidFill>
                            <a:srgbClr val="000000"/>
                          </a:solidFill>
                          <a:effectLst/>
                          <a:latin typeface="+mn-lt"/>
                        </a:rPr>
                        <a:t>172.505</a:t>
                      </a:r>
                    </a:p>
                  </a:txBody>
                  <a:tcPr marL="0" marR="0" marT="0" marB="0" anchor="b"/>
                </a:tc>
                <a:tc>
                  <a:txBody>
                    <a:bodyPr/>
                    <a:lstStyle/>
                    <a:p>
                      <a:pPr algn="ctr" rtl="0" fontAlgn="b"/>
                      <a:r>
                        <a:rPr lang="es-CO" sz="1200" b="0" i="0" u="none" strike="noStrike" dirty="0">
                          <a:solidFill>
                            <a:srgbClr val="000000"/>
                          </a:solidFill>
                          <a:effectLst/>
                          <a:latin typeface="+mn-lt"/>
                        </a:rPr>
                        <a:t>86%</a:t>
                      </a:r>
                    </a:p>
                  </a:txBody>
                  <a:tcPr marL="0" marR="0" marT="0" marB="0" anchor="b"/>
                </a:tc>
                <a:tc>
                  <a:txBody>
                    <a:bodyPr/>
                    <a:lstStyle/>
                    <a:p>
                      <a:pPr algn="ctr" rtl="0" fontAlgn="b"/>
                      <a:r>
                        <a:rPr lang="es-CO" sz="1200" b="0" i="0" u="none" strike="noStrike">
                          <a:solidFill>
                            <a:srgbClr val="000000"/>
                          </a:solidFill>
                          <a:effectLst/>
                          <a:latin typeface="+mn-lt"/>
                        </a:rPr>
                        <a:t>28.006</a:t>
                      </a:r>
                    </a:p>
                  </a:txBody>
                  <a:tcPr marL="0" marR="0" marT="0" marB="0" anchor="b"/>
                </a:tc>
                <a:tc>
                  <a:txBody>
                    <a:bodyPr/>
                    <a:lstStyle/>
                    <a:p>
                      <a:pPr algn="ctr" rtl="0" fontAlgn="b"/>
                      <a:r>
                        <a:rPr lang="es-CO" sz="1200" b="0" i="0" u="none" strike="noStrike">
                          <a:solidFill>
                            <a:srgbClr val="000000"/>
                          </a:solidFill>
                          <a:effectLst/>
                          <a:latin typeface="+mn-lt"/>
                        </a:rPr>
                        <a:t>63.498</a:t>
                      </a:r>
                    </a:p>
                  </a:txBody>
                  <a:tcPr marL="0" marR="0" marT="0" marB="0" anchor="b"/>
                </a:tc>
                <a:tc>
                  <a:txBody>
                    <a:bodyPr/>
                    <a:lstStyle/>
                    <a:p>
                      <a:pPr algn="ctr" rtl="0" fontAlgn="b"/>
                      <a:r>
                        <a:rPr lang="es-CO" sz="1200" b="0" i="0" u="none" strike="noStrike">
                          <a:solidFill>
                            <a:srgbClr val="000000"/>
                          </a:solidFill>
                          <a:effectLst/>
                          <a:latin typeface="+mn-lt"/>
                        </a:rPr>
                        <a:t>32%</a:t>
                      </a:r>
                    </a:p>
                  </a:txBody>
                  <a:tcPr marL="9525" marR="9525" marT="9525" marB="0" anchor="b"/>
                </a:tc>
                <a:extLst>
                  <a:ext uri="{0D108BD9-81ED-4DB2-BD59-A6C34878D82A}">
                    <a16:rowId xmlns:a16="http://schemas.microsoft.com/office/drawing/2014/main" val="1131054661"/>
                  </a:ext>
                </a:extLst>
              </a:tr>
              <a:tr h="190500">
                <a:tc vMerge="1">
                  <a:txBody>
                    <a:bodyPr/>
                    <a:lstStyle/>
                    <a:p>
                      <a:endParaRPr lang="es-ES"/>
                    </a:p>
                  </a:txBody>
                  <a:tcPr marL="0" marR="0" marT="0" marB="0" horzOverflow="overflow"/>
                </a:tc>
                <a:tc>
                  <a:txBody>
                    <a:bodyPr/>
                    <a:lstStyle/>
                    <a:p>
                      <a:pPr fontAlgn="ctr"/>
                      <a:r>
                        <a:rPr lang="es-ES" sz="1050" b="1" dirty="0">
                          <a:effectLst/>
                          <a:latin typeface="+mn-lt"/>
                        </a:rPr>
                        <a:t>Subtotal</a:t>
                      </a:r>
                    </a:p>
                  </a:txBody>
                  <a:tcPr marL="9525" marR="9525" marT="9525" anchor="ctr"/>
                </a:tc>
                <a:tc>
                  <a:txBody>
                    <a:bodyPr/>
                    <a:lstStyle/>
                    <a:p>
                      <a:pPr algn="ctr" rtl="0" fontAlgn="b"/>
                      <a:r>
                        <a:rPr lang="es-CO" sz="1200" b="1" i="0" u="none" strike="noStrike" dirty="0">
                          <a:solidFill>
                            <a:srgbClr val="000000"/>
                          </a:solidFill>
                          <a:effectLst/>
                          <a:latin typeface="+mn-lt"/>
                        </a:rPr>
                        <a:t>289.598</a:t>
                      </a:r>
                    </a:p>
                  </a:txBody>
                  <a:tcPr marL="0" marR="0" marT="0" marB="0" anchor="b"/>
                </a:tc>
                <a:tc>
                  <a:txBody>
                    <a:bodyPr/>
                    <a:lstStyle/>
                    <a:p>
                      <a:pPr algn="ctr" rtl="0" fontAlgn="b"/>
                      <a:r>
                        <a:rPr lang="es-ES" sz="1200" b="1" i="0" u="none" strike="noStrike" dirty="0">
                          <a:solidFill>
                            <a:srgbClr val="000000"/>
                          </a:solidFill>
                          <a:effectLst/>
                          <a:latin typeface="+mn-lt"/>
                        </a:rPr>
                        <a:t>-</a:t>
                      </a:r>
                      <a:endParaRPr lang="es-CO" sz="1200" b="1" i="0" u="none" strike="noStrike" dirty="0">
                        <a:solidFill>
                          <a:srgbClr val="000000"/>
                        </a:solidFill>
                        <a:effectLst/>
                        <a:latin typeface="+mn-lt"/>
                      </a:endParaRPr>
                    </a:p>
                  </a:txBody>
                  <a:tcPr marL="0" marR="0" marT="0" marB="0" anchor="b"/>
                </a:tc>
                <a:tc>
                  <a:txBody>
                    <a:bodyPr/>
                    <a:lstStyle/>
                    <a:p>
                      <a:pPr algn="ctr" rtl="0" fontAlgn="b"/>
                      <a:r>
                        <a:rPr lang="es-CO" sz="1200" b="1" i="0" u="none" strike="noStrike" dirty="0">
                          <a:solidFill>
                            <a:srgbClr val="000000"/>
                          </a:solidFill>
                          <a:effectLst/>
                          <a:latin typeface="+mn-lt"/>
                        </a:rPr>
                        <a:t>60%</a:t>
                      </a:r>
                    </a:p>
                  </a:txBody>
                  <a:tcPr marL="0" marR="0" marT="0" marB="0" anchor="b"/>
                </a:tc>
                <a:tc>
                  <a:txBody>
                    <a:bodyPr/>
                    <a:lstStyle/>
                    <a:p>
                      <a:pPr algn="ctr" rtl="0" fontAlgn="b"/>
                      <a:r>
                        <a:rPr lang="es-CO" sz="1200" b="1" i="0" u="none" strike="noStrike" dirty="0">
                          <a:solidFill>
                            <a:srgbClr val="000000"/>
                          </a:solidFill>
                          <a:effectLst/>
                          <a:latin typeface="+mn-lt"/>
                        </a:rPr>
                        <a:t>172.505</a:t>
                      </a:r>
                    </a:p>
                  </a:txBody>
                  <a:tcPr marL="0" marR="0" marT="0" marB="0" anchor="b"/>
                </a:tc>
                <a:tc>
                  <a:txBody>
                    <a:bodyPr/>
                    <a:lstStyle/>
                    <a:p>
                      <a:pPr algn="ctr" rtl="0" fontAlgn="b"/>
                      <a:r>
                        <a:rPr lang="es-CO" sz="1200" b="1" i="0" u="none" strike="noStrike" dirty="0">
                          <a:solidFill>
                            <a:srgbClr val="000000"/>
                          </a:solidFill>
                          <a:effectLst/>
                          <a:latin typeface="+mn-lt"/>
                        </a:rPr>
                        <a:t>60%</a:t>
                      </a:r>
                    </a:p>
                  </a:txBody>
                  <a:tcPr marL="0" marR="0" marT="0" marB="0" anchor="b"/>
                </a:tc>
                <a:tc>
                  <a:txBody>
                    <a:bodyPr/>
                    <a:lstStyle/>
                    <a:p>
                      <a:pPr algn="ctr" rtl="0" fontAlgn="b"/>
                      <a:r>
                        <a:rPr lang="es-CO" sz="1200" b="1" i="0" u="none" strike="noStrike" dirty="0">
                          <a:solidFill>
                            <a:srgbClr val="000000"/>
                          </a:solidFill>
                          <a:effectLst/>
                          <a:latin typeface="+mn-lt"/>
                        </a:rPr>
                        <a:t>117.093</a:t>
                      </a:r>
                    </a:p>
                  </a:txBody>
                  <a:tcPr marL="0" marR="0" marT="0" marB="0" anchor="b"/>
                </a:tc>
                <a:tc>
                  <a:txBody>
                    <a:bodyPr/>
                    <a:lstStyle/>
                    <a:p>
                      <a:pPr algn="ctr" rtl="0" fontAlgn="b"/>
                      <a:r>
                        <a:rPr lang="es-CO" sz="1200" b="1" i="0" u="none" strike="noStrike" dirty="0">
                          <a:solidFill>
                            <a:srgbClr val="000000"/>
                          </a:solidFill>
                          <a:effectLst/>
                          <a:latin typeface="+mn-lt"/>
                        </a:rPr>
                        <a:t>63.498</a:t>
                      </a:r>
                    </a:p>
                  </a:txBody>
                  <a:tcPr marL="0" marR="0" marT="0" marB="0" anchor="b"/>
                </a:tc>
                <a:tc>
                  <a:txBody>
                    <a:bodyPr/>
                    <a:lstStyle/>
                    <a:p>
                      <a:pPr algn="ctr" rtl="0" fontAlgn="b"/>
                      <a:r>
                        <a:rPr lang="es-CO" sz="1200" b="1" i="0" u="none" strike="noStrike" dirty="0">
                          <a:solidFill>
                            <a:srgbClr val="000000"/>
                          </a:solidFill>
                          <a:effectLst/>
                          <a:latin typeface="+mn-lt"/>
                        </a:rPr>
                        <a:t>22%</a:t>
                      </a:r>
                    </a:p>
                  </a:txBody>
                  <a:tcPr marL="9525" marR="9525" marT="9525" marB="0" anchor="b"/>
                </a:tc>
                <a:extLst>
                  <a:ext uri="{0D108BD9-81ED-4DB2-BD59-A6C34878D82A}">
                    <a16:rowId xmlns:a16="http://schemas.microsoft.com/office/drawing/2014/main" val="1048231856"/>
                  </a:ext>
                </a:extLst>
              </a:tr>
              <a:tr h="190500">
                <a:tc rowSpan="3">
                  <a:txBody>
                    <a:bodyPr/>
                    <a:lstStyle/>
                    <a:p>
                      <a:pPr fontAlgn="ctr"/>
                      <a:r>
                        <a:rPr lang="es-ES" sz="1100">
                          <a:effectLst/>
                        </a:rPr>
                        <a:t>Dirección Innovación Desarrollo Tecnológico Protección Sanitaria</a:t>
                      </a:r>
                      <a:endParaRPr lang="es-ES" sz="1100" dirty="0">
                        <a:effectLst/>
                      </a:endParaRPr>
                    </a:p>
                  </a:txBody>
                  <a:tcPr marL="9525" marR="9525" marT="9525" anchor="ctr"/>
                </a:tc>
                <a:tc>
                  <a:txBody>
                    <a:bodyPr/>
                    <a:lstStyle/>
                    <a:p>
                      <a:pPr fontAlgn="ctr"/>
                      <a:r>
                        <a:rPr lang="es-ES" sz="1050" dirty="0">
                          <a:effectLst/>
                          <a:latin typeface="+mn-lt"/>
                        </a:rPr>
                        <a:t>Transferencias</a:t>
                      </a:r>
                    </a:p>
                  </a:txBody>
                  <a:tcPr marL="9525" marR="9525" marT="9525" anchor="ctr"/>
                </a:tc>
                <a:tc>
                  <a:txBody>
                    <a:bodyPr/>
                    <a:lstStyle/>
                    <a:p>
                      <a:pPr algn="ctr" rtl="0" fontAlgn="b"/>
                      <a:r>
                        <a:rPr lang="es-CO" sz="1200" b="0" i="0" u="none" strike="noStrike">
                          <a:solidFill>
                            <a:srgbClr val="000000"/>
                          </a:solidFill>
                          <a:effectLst/>
                          <a:latin typeface="+mn-lt"/>
                        </a:rPr>
                        <a:t>250.000</a:t>
                      </a:r>
                    </a:p>
                  </a:txBody>
                  <a:tcPr marL="0" marR="0" marT="0" marB="0" anchor="b"/>
                </a:tc>
                <a:tc>
                  <a:txBody>
                    <a:bodyPr/>
                    <a:lstStyle/>
                    <a:p>
                      <a:pPr algn="ctr" rtl="0" fontAlgn="b"/>
                      <a:r>
                        <a:rPr lang="es-ES" sz="1200" b="0" i="0" u="none" strike="noStrike" dirty="0">
                          <a:solidFill>
                            <a:srgbClr val="000000"/>
                          </a:solidFill>
                          <a:effectLst/>
                          <a:latin typeface="+mn-lt"/>
                        </a:rPr>
                        <a:t>-</a:t>
                      </a:r>
                      <a:endParaRPr lang="es-CO" sz="1200" b="0" i="0" u="none" strike="noStrike" dirty="0">
                        <a:solidFill>
                          <a:srgbClr val="000000"/>
                        </a:solidFill>
                        <a:effectLst/>
                        <a:latin typeface="+mn-lt"/>
                      </a:endParaRPr>
                    </a:p>
                  </a:txBody>
                  <a:tcPr marL="0" marR="0" marT="0" marB="0" anchor="b"/>
                </a:tc>
                <a:tc>
                  <a:txBody>
                    <a:bodyPr/>
                    <a:lstStyle/>
                    <a:p>
                      <a:pPr algn="ctr" rtl="0" fontAlgn="b"/>
                      <a:r>
                        <a:rPr lang="es-CO" sz="1200" b="0" i="0" u="none" strike="noStrike">
                          <a:solidFill>
                            <a:srgbClr val="000000"/>
                          </a:solidFill>
                          <a:effectLst/>
                          <a:latin typeface="+mn-lt"/>
                        </a:rPr>
                        <a:t>100%</a:t>
                      </a:r>
                    </a:p>
                  </a:txBody>
                  <a:tcPr marL="0" marR="0" marT="0" marB="0" anchor="b"/>
                </a:tc>
                <a:tc>
                  <a:txBody>
                    <a:bodyPr/>
                    <a:lstStyle/>
                    <a:p>
                      <a:pPr algn="ctr" rtl="0" fontAlgn="b"/>
                      <a:r>
                        <a:rPr lang="es-CO" sz="1200" b="0" i="0" u="none" strike="noStrike">
                          <a:solidFill>
                            <a:srgbClr val="000000"/>
                          </a:solidFill>
                          <a:effectLst/>
                          <a:latin typeface="+mn-lt"/>
                        </a:rPr>
                        <a:t>250.000</a:t>
                      </a:r>
                    </a:p>
                  </a:txBody>
                  <a:tcPr marL="0" marR="0" marT="0" marB="0" anchor="b"/>
                </a:tc>
                <a:tc>
                  <a:txBody>
                    <a:bodyPr/>
                    <a:lstStyle/>
                    <a:p>
                      <a:pPr algn="ctr" rtl="0" fontAlgn="b"/>
                      <a:r>
                        <a:rPr lang="es-CO" sz="1200" b="0" i="0" u="none" strike="noStrike" dirty="0">
                          <a:solidFill>
                            <a:srgbClr val="000000"/>
                          </a:solidFill>
                          <a:effectLst/>
                          <a:latin typeface="+mn-lt"/>
                        </a:rPr>
                        <a:t>100%</a:t>
                      </a:r>
                    </a:p>
                  </a:txBody>
                  <a:tcPr marL="0" marR="0" marT="0" marB="0" anchor="b"/>
                </a:tc>
                <a:tc>
                  <a:txBody>
                    <a:bodyPr/>
                    <a:lstStyle/>
                    <a:p>
                      <a:pPr algn="ctr" rtl="0" fontAlgn="b"/>
                      <a:r>
                        <a:rPr lang="es-CO" sz="1200" b="0" i="0" u="none" strike="noStrike">
                          <a:solidFill>
                            <a:srgbClr val="000000"/>
                          </a:solidFill>
                          <a:effectLst/>
                          <a:latin typeface="+mn-lt"/>
                        </a:rPr>
                        <a:t>0</a:t>
                      </a:r>
                    </a:p>
                  </a:txBody>
                  <a:tcPr marL="0" marR="0" marT="0" marB="0" anchor="b"/>
                </a:tc>
                <a:tc>
                  <a:txBody>
                    <a:bodyPr/>
                    <a:lstStyle/>
                    <a:p>
                      <a:pPr algn="ctr" rtl="0" fontAlgn="b"/>
                      <a:r>
                        <a:rPr lang="es-CO" sz="1200" b="0" i="0" u="none" strike="noStrike">
                          <a:solidFill>
                            <a:srgbClr val="000000"/>
                          </a:solidFill>
                          <a:effectLst/>
                          <a:latin typeface="+mn-lt"/>
                        </a:rPr>
                        <a:t>195.920</a:t>
                      </a:r>
                    </a:p>
                  </a:txBody>
                  <a:tcPr marL="0" marR="0" marT="0" marB="0" anchor="b"/>
                </a:tc>
                <a:tc>
                  <a:txBody>
                    <a:bodyPr/>
                    <a:lstStyle/>
                    <a:p>
                      <a:pPr algn="ctr" rtl="0" fontAlgn="b"/>
                      <a:r>
                        <a:rPr lang="es-CO" sz="1200" b="0" i="0" u="none" strike="noStrike">
                          <a:solidFill>
                            <a:srgbClr val="000000"/>
                          </a:solidFill>
                          <a:effectLst/>
                          <a:latin typeface="+mn-lt"/>
                        </a:rPr>
                        <a:t>78%</a:t>
                      </a:r>
                    </a:p>
                  </a:txBody>
                  <a:tcPr marL="9525" marR="9525" marT="9525" marB="0" anchor="b"/>
                </a:tc>
                <a:extLst>
                  <a:ext uri="{0D108BD9-81ED-4DB2-BD59-A6C34878D82A}">
                    <a16:rowId xmlns:a16="http://schemas.microsoft.com/office/drawing/2014/main" val="1809141399"/>
                  </a:ext>
                </a:extLst>
              </a:tr>
              <a:tr h="190500">
                <a:tc vMerge="1">
                  <a:txBody>
                    <a:bodyPr/>
                    <a:lstStyle/>
                    <a:p>
                      <a:endParaRPr lang="es-ES"/>
                    </a:p>
                  </a:txBody>
                  <a:tcPr marL="0" marR="0" marT="0" marB="0" horzOverflow="overflow"/>
                </a:tc>
                <a:tc>
                  <a:txBody>
                    <a:bodyPr/>
                    <a:lstStyle/>
                    <a:p>
                      <a:pPr fontAlgn="ctr"/>
                      <a:r>
                        <a:rPr lang="es-ES" sz="1050" dirty="0">
                          <a:effectLst/>
                          <a:latin typeface="+mn-lt"/>
                        </a:rPr>
                        <a:t>Inversión</a:t>
                      </a:r>
                    </a:p>
                  </a:txBody>
                  <a:tcPr marL="9525" marR="9525" marT="9525" anchor="ctr"/>
                </a:tc>
                <a:tc>
                  <a:txBody>
                    <a:bodyPr/>
                    <a:lstStyle/>
                    <a:p>
                      <a:pPr algn="ctr" rtl="0" fontAlgn="b"/>
                      <a:r>
                        <a:rPr lang="es-CO" sz="1200" b="0" i="0" u="none" strike="noStrike">
                          <a:solidFill>
                            <a:srgbClr val="000000"/>
                          </a:solidFill>
                          <a:effectLst/>
                          <a:latin typeface="+mn-lt"/>
                        </a:rPr>
                        <a:t>50.989</a:t>
                      </a:r>
                    </a:p>
                  </a:txBody>
                  <a:tcPr marL="0" marR="0" marT="0" marB="0" anchor="b"/>
                </a:tc>
                <a:tc>
                  <a:txBody>
                    <a:bodyPr/>
                    <a:lstStyle/>
                    <a:p>
                      <a:pPr algn="ctr" rtl="0" fontAlgn="b"/>
                      <a:r>
                        <a:rPr lang="es-ES" sz="1200" b="0" i="0" u="none" strike="noStrike" dirty="0">
                          <a:solidFill>
                            <a:srgbClr val="000000"/>
                          </a:solidFill>
                          <a:effectLst/>
                          <a:latin typeface="+mn-lt"/>
                        </a:rPr>
                        <a:t>-</a:t>
                      </a:r>
                      <a:endParaRPr lang="es-CO" sz="1200" b="0" i="0" u="none" strike="noStrike" dirty="0">
                        <a:solidFill>
                          <a:srgbClr val="000000"/>
                        </a:solidFill>
                        <a:effectLst/>
                        <a:latin typeface="+mn-lt"/>
                      </a:endParaRPr>
                    </a:p>
                  </a:txBody>
                  <a:tcPr marL="0" marR="0" marT="0" marB="0" anchor="b"/>
                </a:tc>
                <a:tc>
                  <a:txBody>
                    <a:bodyPr/>
                    <a:lstStyle/>
                    <a:p>
                      <a:pPr algn="ctr" rtl="0" fontAlgn="b"/>
                      <a:r>
                        <a:rPr lang="es-CO" sz="1200" b="0" i="0" u="none" strike="noStrike">
                          <a:solidFill>
                            <a:srgbClr val="000000"/>
                          </a:solidFill>
                          <a:effectLst/>
                          <a:latin typeface="+mn-lt"/>
                        </a:rPr>
                        <a:t>30%</a:t>
                      </a:r>
                    </a:p>
                  </a:txBody>
                  <a:tcPr marL="0" marR="0" marT="0" marB="0" anchor="b"/>
                </a:tc>
                <a:tc>
                  <a:txBody>
                    <a:bodyPr/>
                    <a:lstStyle/>
                    <a:p>
                      <a:pPr algn="ctr" rtl="0" fontAlgn="b"/>
                      <a:r>
                        <a:rPr lang="es-CO" sz="1200" b="0" i="0" u="none" strike="noStrike">
                          <a:solidFill>
                            <a:srgbClr val="000000"/>
                          </a:solidFill>
                          <a:effectLst/>
                          <a:latin typeface="+mn-lt"/>
                        </a:rPr>
                        <a:t>15.237</a:t>
                      </a:r>
                    </a:p>
                  </a:txBody>
                  <a:tcPr marL="0" marR="0" marT="0" marB="0" anchor="b"/>
                </a:tc>
                <a:tc>
                  <a:txBody>
                    <a:bodyPr/>
                    <a:lstStyle/>
                    <a:p>
                      <a:pPr algn="ctr" rtl="0" fontAlgn="b"/>
                      <a:r>
                        <a:rPr lang="es-CO" sz="1200" b="0" i="0" u="none" strike="noStrike">
                          <a:solidFill>
                            <a:srgbClr val="000000"/>
                          </a:solidFill>
                          <a:effectLst/>
                          <a:latin typeface="+mn-lt"/>
                        </a:rPr>
                        <a:t>30%</a:t>
                      </a:r>
                    </a:p>
                  </a:txBody>
                  <a:tcPr marL="0" marR="0" marT="0" marB="0" anchor="b"/>
                </a:tc>
                <a:tc>
                  <a:txBody>
                    <a:bodyPr/>
                    <a:lstStyle/>
                    <a:p>
                      <a:pPr algn="ctr" rtl="0" fontAlgn="b"/>
                      <a:r>
                        <a:rPr lang="es-CO" sz="1200" b="0" i="0" u="none" strike="noStrike" dirty="0">
                          <a:solidFill>
                            <a:srgbClr val="000000"/>
                          </a:solidFill>
                          <a:effectLst/>
                          <a:latin typeface="+mn-lt"/>
                        </a:rPr>
                        <a:t>35.752</a:t>
                      </a:r>
                    </a:p>
                  </a:txBody>
                  <a:tcPr marL="0" marR="0" marT="0" marB="0" anchor="b"/>
                </a:tc>
                <a:tc>
                  <a:txBody>
                    <a:bodyPr/>
                    <a:lstStyle/>
                    <a:p>
                      <a:pPr algn="ctr" rtl="0" fontAlgn="b"/>
                      <a:r>
                        <a:rPr lang="es-CO" sz="1200" b="0" i="0" u="none" strike="noStrike">
                          <a:solidFill>
                            <a:srgbClr val="000000"/>
                          </a:solidFill>
                          <a:effectLst/>
                          <a:latin typeface="+mn-lt"/>
                        </a:rPr>
                        <a:t>2.871</a:t>
                      </a:r>
                    </a:p>
                  </a:txBody>
                  <a:tcPr marL="0" marR="0" marT="0" marB="0" anchor="b"/>
                </a:tc>
                <a:tc>
                  <a:txBody>
                    <a:bodyPr/>
                    <a:lstStyle/>
                    <a:p>
                      <a:pPr algn="ctr" rtl="0" fontAlgn="b"/>
                      <a:r>
                        <a:rPr lang="es-CO" sz="1200" b="0" i="0" u="none" strike="noStrike">
                          <a:solidFill>
                            <a:srgbClr val="000000"/>
                          </a:solidFill>
                          <a:effectLst/>
                          <a:latin typeface="+mn-lt"/>
                        </a:rPr>
                        <a:t>6%</a:t>
                      </a:r>
                    </a:p>
                  </a:txBody>
                  <a:tcPr marL="9525" marR="9525" marT="9525" marB="0" anchor="b"/>
                </a:tc>
                <a:extLst>
                  <a:ext uri="{0D108BD9-81ED-4DB2-BD59-A6C34878D82A}">
                    <a16:rowId xmlns:a16="http://schemas.microsoft.com/office/drawing/2014/main" val="3889388953"/>
                  </a:ext>
                </a:extLst>
              </a:tr>
              <a:tr h="190500">
                <a:tc vMerge="1">
                  <a:txBody>
                    <a:bodyPr/>
                    <a:lstStyle/>
                    <a:p>
                      <a:endParaRPr lang="es-ES"/>
                    </a:p>
                  </a:txBody>
                  <a:tcPr marL="0" marR="0" marT="0" marB="0" horzOverflow="overflow"/>
                </a:tc>
                <a:tc>
                  <a:txBody>
                    <a:bodyPr/>
                    <a:lstStyle/>
                    <a:p>
                      <a:pPr fontAlgn="ctr"/>
                      <a:r>
                        <a:rPr lang="es-ES" sz="1050" b="1" dirty="0">
                          <a:effectLst/>
                          <a:latin typeface="+mn-lt"/>
                        </a:rPr>
                        <a:t>Subtotal</a:t>
                      </a:r>
                    </a:p>
                  </a:txBody>
                  <a:tcPr marL="9525" marR="9525" marT="9525" anchor="ctr"/>
                </a:tc>
                <a:tc>
                  <a:txBody>
                    <a:bodyPr/>
                    <a:lstStyle/>
                    <a:p>
                      <a:pPr algn="ctr" rtl="0" fontAlgn="b"/>
                      <a:r>
                        <a:rPr lang="es-CO" sz="1200" b="1" i="0" u="none" strike="noStrike" dirty="0">
                          <a:solidFill>
                            <a:srgbClr val="000000"/>
                          </a:solidFill>
                          <a:effectLst/>
                          <a:latin typeface="+mn-lt"/>
                        </a:rPr>
                        <a:t>300.989</a:t>
                      </a:r>
                    </a:p>
                  </a:txBody>
                  <a:tcPr marL="0" marR="0" marT="0" marB="0" anchor="b"/>
                </a:tc>
                <a:tc>
                  <a:txBody>
                    <a:bodyPr/>
                    <a:lstStyle/>
                    <a:p>
                      <a:pPr algn="ctr" rtl="0" fontAlgn="b"/>
                      <a:r>
                        <a:rPr lang="es-ES" sz="1200" b="1" i="0" u="none" strike="noStrike" dirty="0">
                          <a:solidFill>
                            <a:srgbClr val="000000"/>
                          </a:solidFill>
                          <a:effectLst/>
                          <a:latin typeface="+mn-lt"/>
                        </a:rPr>
                        <a:t>-</a:t>
                      </a:r>
                      <a:endParaRPr lang="es-CO" sz="1200" b="1" i="0" u="none" strike="noStrike" dirty="0">
                        <a:solidFill>
                          <a:srgbClr val="000000"/>
                        </a:solidFill>
                        <a:effectLst/>
                        <a:latin typeface="+mn-lt"/>
                      </a:endParaRPr>
                    </a:p>
                  </a:txBody>
                  <a:tcPr marL="0" marR="0" marT="0" marB="0" anchor="b"/>
                </a:tc>
                <a:tc>
                  <a:txBody>
                    <a:bodyPr/>
                    <a:lstStyle/>
                    <a:p>
                      <a:pPr algn="ctr" rtl="0" fontAlgn="b"/>
                      <a:r>
                        <a:rPr lang="es-CO" sz="1200" b="1" i="0" u="none" strike="noStrike" dirty="0">
                          <a:solidFill>
                            <a:srgbClr val="000000"/>
                          </a:solidFill>
                          <a:effectLst/>
                          <a:latin typeface="+mn-lt"/>
                        </a:rPr>
                        <a:t>88%</a:t>
                      </a:r>
                    </a:p>
                  </a:txBody>
                  <a:tcPr marL="0" marR="0" marT="0" marB="0" anchor="b"/>
                </a:tc>
                <a:tc>
                  <a:txBody>
                    <a:bodyPr/>
                    <a:lstStyle/>
                    <a:p>
                      <a:pPr algn="ctr" rtl="0" fontAlgn="b"/>
                      <a:r>
                        <a:rPr lang="es-CO" sz="1200" b="1" i="0" u="none" strike="noStrike" dirty="0">
                          <a:solidFill>
                            <a:srgbClr val="000000"/>
                          </a:solidFill>
                          <a:effectLst/>
                          <a:latin typeface="+mn-lt"/>
                        </a:rPr>
                        <a:t>265.237</a:t>
                      </a:r>
                    </a:p>
                  </a:txBody>
                  <a:tcPr marL="0" marR="0" marT="0" marB="0" anchor="b"/>
                </a:tc>
                <a:tc>
                  <a:txBody>
                    <a:bodyPr/>
                    <a:lstStyle/>
                    <a:p>
                      <a:pPr algn="ctr" rtl="0" fontAlgn="b"/>
                      <a:r>
                        <a:rPr lang="es-CO" sz="1200" b="1" i="0" u="none" strike="noStrike" dirty="0">
                          <a:solidFill>
                            <a:srgbClr val="000000"/>
                          </a:solidFill>
                          <a:effectLst/>
                          <a:latin typeface="+mn-lt"/>
                        </a:rPr>
                        <a:t>88%</a:t>
                      </a:r>
                    </a:p>
                  </a:txBody>
                  <a:tcPr marL="0" marR="0" marT="0" marB="0" anchor="b"/>
                </a:tc>
                <a:tc>
                  <a:txBody>
                    <a:bodyPr/>
                    <a:lstStyle/>
                    <a:p>
                      <a:pPr algn="ctr" rtl="0" fontAlgn="b"/>
                      <a:r>
                        <a:rPr lang="es-CO" sz="1200" b="1" i="0" u="none" strike="noStrike" dirty="0">
                          <a:solidFill>
                            <a:srgbClr val="000000"/>
                          </a:solidFill>
                          <a:effectLst/>
                          <a:latin typeface="+mn-lt"/>
                        </a:rPr>
                        <a:t>35.752</a:t>
                      </a:r>
                    </a:p>
                  </a:txBody>
                  <a:tcPr marL="0" marR="0" marT="0" marB="0" anchor="b"/>
                </a:tc>
                <a:tc>
                  <a:txBody>
                    <a:bodyPr/>
                    <a:lstStyle/>
                    <a:p>
                      <a:pPr algn="ctr" rtl="0" fontAlgn="b"/>
                      <a:r>
                        <a:rPr lang="es-CO" sz="1200" b="1" i="0" u="none" strike="noStrike" dirty="0">
                          <a:solidFill>
                            <a:srgbClr val="000000"/>
                          </a:solidFill>
                          <a:effectLst/>
                          <a:latin typeface="+mn-lt"/>
                        </a:rPr>
                        <a:t>198.791</a:t>
                      </a:r>
                    </a:p>
                  </a:txBody>
                  <a:tcPr marL="0" marR="0" marT="0" marB="0" anchor="b"/>
                </a:tc>
                <a:tc>
                  <a:txBody>
                    <a:bodyPr/>
                    <a:lstStyle/>
                    <a:p>
                      <a:pPr algn="ctr" rtl="0" fontAlgn="b"/>
                      <a:r>
                        <a:rPr lang="es-CO" sz="1200" b="1" i="0" u="none" strike="noStrike" dirty="0">
                          <a:solidFill>
                            <a:srgbClr val="000000"/>
                          </a:solidFill>
                          <a:effectLst/>
                          <a:latin typeface="+mn-lt"/>
                        </a:rPr>
                        <a:t>66%</a:t>
                      </a:r>
                    </a:p>
                  </a:txBody>
                  <a:tcPr marL="9525" marR="9525" marT="9525" marB="0" anchor="b"/>
                </a:tc>
                <a:extLst>
                  <a:ext uri="{0D108BD9-81ED-4DB2-BD59-A6C34878D82A}">
                    <a16:rowId xmlns:a16="http://schemas.microsoft.com/office/drawing/2014/main" val="3238275674"/>
                  </a:ext>
                </a:extLst>
              </a:tr>
              <a:tr h="190500">
                <a:tc rowSpan="3">
                  <a:txBody>
                    <a:bodyPr/>
                    <a:lstStyle/>
                    <a:p>
                      <a:pPr fontAlgn="ctr"/>
                      <a:r>
                        <a:rPr lang="es-ES" sz="1100">
                          <a:effectLst/>
                        </a:rPr>
                        <a:t>Viceministerio de Asuntos Agropecuarios</a:t>
                      </a:r>
                      <a:endParaRPr lang="es-ES" sz="1100" dirty="0">
                        <a:effectLst/>
                      </a:endParaRPr>
                    </a:p>
                  </a:txBody>
                  <a:tcPr marL="9525" marR="9525" marT="9525" anchor="ctr"/>
                </a:tc>
                <a:tc>
                  <a:txBody>
                    <a:bodyPr/>
                    <a:lstStyle/>
                    <a:p>
                      <a:pPr fontAlgn="ctr"/>
                      <a:r>
                        <a:rPr lang="es-ES" sz="1050" dirty="0">
                          <a:effectLst/>
                          <a:latin typeface="+mn-lt"/>
                        </a:rPr>
                        <a:t>Transferencias</a:t>
                      </a:r>
                    </a:p>
                  </a:txBody>
                  <a:tcPr marL="9525" marR="9525" marT="9525" anchor="ctr"/>
                </a:tc>
                <a:tc>
                  <a:txBody>
                    <a:bodyPr/>
                    <a:lstStyle/>
                    <a:p>
                      <a:pPr algn="ctr" rtl="0" fontAlgn="b"/>
                      <a:r>
                        <a:rPr lang="es-CO" sz="1200" b="0" i="0" u="none" strike="noStrike">
                          <a:solidFill>
                            <a:srgbClr val="000000"/>
                          </a:solidFill>
                          <a:effectLst/>
                          <a:latin typeface="+mn-lt"/>
                        </a:rPr>
                        <a:t>0</a:t>
                      </a:r>
                    </a:p>
                  </a:txBody>
                  <a:tcPr marL="0" marR="0" marT="0" marB="0" anchor="b"/>
                </a:tc>
                <a:tc>
                  <a:txBody>
                    <a:bodyPr/>
                    <a:lstStyle/>
                    <a:p>
                      <a:pPr algn="ctr" rtl="0" fontAlgn="b"/>
                      <a:r>
                        <a:rPr lang="es-ES" sz="1200" b="0" i="0" u="none" strike="noStrike" dirty="0">
                          <a:solidFill>
                            <a:srgbClr val="000000"/>
                          </a:solidFill>
                          <a:effectLst/>
                          <a:latin typeface="+mn-lt"/>
                        </a:rPr>
                        <a:t>-</a:t>
                      </a:r>
                      <a:endParaRPr lang="es-CO" sz="1200" b="0" i="0" u="none" strike="noStrike" dirty="0">
                        <a:solidFill>
                          <a:srgbClr val="000000"/>
                        </a:solidFill>
                        <a:effectLst/>
                        <a:latin typeface="+mn-lt"/>
                      </a:endParaRPr>
                    </a:p>
                  </a:txBody>
                  <a:tcPr marL="0" marR="0" marT="0" marB="0" anchor="b"/>
                </a:tc>
                <a:tc>
                  <a:txBody>
                    <a:bodyPr/>
                    <a:lstStyle/>
                    <a:p>
                      <a:pPr algn="ctr" rtl="0" fontAlgn="b"/>
                      <a:r>
                        <a:rPr lang="es-CO" sz="1200" b="0" i="0" u="none" strike="noStrike">
                          <a:solidFill>
                            <a:srgbClr val="000000"/>
                          </a:solidFill>
                          <a:effectLst/>
                          <a:latin typeface="+mn-lt"/>
                        </a:rPr>
                        <a:t>0%</a:t>
                      </a:r>
                    </a:p>
                  </a:txBody>
                  <a:tcPr marL="0" marR="0" marT="0" marB="0" anchor="b"/>
                </a:tc>
                <a:tc>
                  <a:txBody>
                    <a:bodyPr/>
                    <a:lstStyle/>
                    <a:p>
                      <a:pPr algn="ctr" rtl="0" fontAlgn="b"/>
                      <a:r>
                        <a:rPr lang="es-CO" sz="1200" b="0" i="0" u="none" strike="noStrike">
                          <a:solidFill>
                            <a:srgbClr val="000000"/>
                          </a:solidFill>
                          <a:effectLst/>
                          <a:latin typeface="+mn-lt"/>
                        </a:rPr>
                        <a:t>0</a:t>
                      </a:r>
                    </a:p>
                  </a:txBody>
                  <a:tcPr marL="0" marR="0" marT="0" marB="0" anchor="b"/>
                </a:tc>
                <a:tc>
                  <a:txBody>
                    <a:bodyPr/>
                    <a:lstStyle/>
                    <a:p>
                      <a:pPr algn="ctr" rtl="0" fontAlgn="b"/>
                      <a:r>
                        <a:rPr lang="es-CO" sz="1200" b="0" i="0" u="none" strike="noStrike">
                          <a:solidFill>
                            <a:srgbClr val="000000"/>
                          </a:solidFill>
                          <a:effectLst/>
                          <a:latin typeface="+mn-lt"/>
                        </a:rPr>
                        <a:t>0%</a:t>
                      </a:r>
                    </a:p>
                  </a:txBody>
                  <a:tcPr marL="0" marR="0" marT="0" marB="0" anchor="b"/>
                </a:tc>
                <a:tc>
                  <a:txBody>
                    <a:bodyPr/>
                    <a:lstStyle/>
                    <a:p>
                      <a:pPr algn="ctr" rtl="0" fontAlgn="b"/>
                      <a:r>
                        <a:rPr lang="es-CO" sz="1200" b="0" i="0" u="none" strike="noStrike" dirty="0">
                          <a:solidFill>
                            <a:srgbClr val="000000"/>
                          </a:solidFill>
                          <a:effectLst/>
                          <a:latin typeface="+mn-lt"/>
                        </a:rPr>
                        <a:t>0</a:t>
                      </a:r>
                    </a:p>
                  </a:txBody>
                  <a:tcPr marL="0" marR="0" marT="0" marB="0" anchor="b"/>
                </a:tc>
                <a:tc>
                  <a:txBody>
                    <a:bodyPr/>
                    <a:lstStyle/>
                    <a:p>
                      <a:pPr algn="ctr" rtl="0" fontAlgn="b"/>
                      <a:r>
                        <a:rPr lang="es-CO" sz="1200" b="0" i="0" u="none" strike="noStrike">
                          <a:solidFill>
                            <a:srgbClr val="000000"/>
                          </a:solidFill>
                          <a:effectLst/>
                          <a:latin typeface="+mn-lt"/>
                        </a:rPr>
                        <a:t>0</a:t>
                      </a:r>
                    </a:p>
                  </a:txBody>
                  <a:tcPr marL="0" marR="0" marT="0" marB="0" anchor="b"/>
                </a:tc>
                <a:tc>
                  <a:txBody>
                    <a:bodyPr/>
                    <a:lstStyle/>
                    <a:p>
                      <a:pPr algn="ctr" rtl="0" fontAlgn="b"/>
                      <a:r>
                        <a:rPr lang="es-CO" sz="1200" b="0" i="0" u="none" strike="noStrike">
                          <a:solidFill>
                            <a:srgbClr val="000000"/>
                          </a:solidFill>
                          <a:effectLst/>
                          <a:latin typeface="+mn-lt"/>
                        </a:rPr>
                        <a:t>0%</a:t>
                      </a:r>
                    </a:p>
                  </a:txBody>
                  <a:tcPr marL="9525" marR="9525" marT="9525" marB="0" anchor="b"/>
                </a:tc>
                <a:extLst>
                  <a:ext uri="{0D108BD9-81ED-4DB2-BD59-A6C34878D82A}">
                    <a16:rowId xmlns:a16="http://schemas.microsoft.com/office/drawing/2014/main" val="1212536592"/>
                  </a:ext>
                </a:extLst>
              </a:tr>
              <a:tr h="190500">
                <a:tc vMerge="1">
                  <a:txBody>
                    <a:bodyPr/>
                    <a:lstStyle/>
                    <a:p>
                      <a:endParaRPr lang="es-ES"/>
                    </a:p>
                  </a:txBody>
                  <a:tcPr marL="0" marR="0" marT="0" marB="0" horzOverflow="overflow"/>
                </a:tc>
                <a:tc>
                  <a:txBody>
                    <a:bodyPr/>
                    <a:lstStyle/>
                    <a:p>
                      <a:pPr fontAlgn="ctr"/>
                      <a:r>
                        <a:rPr lang="es-ES" sz="1050" dirty="0">
                          <a:effectLst/>
                          <a:latin typeface="+mn-lt"/>
                        </a:rPr>
                        <a:t>Inversión</a:t>
                      </a:r>
                    </a:p>
                  </a:txBody>
                  <a:tcPr marL="9525" marR="9525" marT="9525" anchor="ctr"/>
                </a:tc>
                <a:tc>
                  <a:txBody>
                    <a:bodyPr/>
                    <a:lstStyle/>
                    <a:p>
                      <a:pPr algn="ctr" rtl="0" fontAlgn="b"/>
                      <a:r>
                        <a:rPr lang="es-CO" sz="1200" b="0" i="0" u="none" strike="noStrike">
                          <a:solidFill>
                            <a:srgbClr val="000000"/>
                          </a:solidFill>
                          <a:effectLst/>
                          <a:latin typeface="+mn-lt"/>
                        </a:rPr>
                        <a:t>3.500</a:t>
                      </a:r>
                    </a:p>
                  </a:txBody>
                  <a:tcPr marL="0" marR="0" marT="0" marB="0" anchor="b"/>
                </a:tc>
                <a:tc>
                  <a:txBody>
                    <a:bodyPr/>
                    <a:lstStyle/>
                    <a:p>
                      <a:pPr algn="ctr" rtl="0" fontAlgn="b"/>
                      <a:r>
                        <a:rPr lang="es-ES" sz="1200" b="0" i="0" u="none" strike="noStrike" dirty="0">
                          <a:solidFill>
                            <a:srgbClr val="000000"/>
                          </a:solidFill>
                          <a:effectLst/>
                          <a:latin typeface="+mn-lt"/>
                        </a:rPr>
                        <a:t>-</a:t>
                      </a:r>
                      <a:endParaRPr lang="es-CO" sz="1200" b="0" i="0" u="none" strike="noStrike" dirty="0">
                        <a:solidFill>
                          <a:srgbClr val="000000"/>
                        </a:solidFill>
                        <a:effectLst/>
                        <a:latin typeface="+mn-lt"/>
                      </a:endParaRPr>
                    </a:p>
                  </a:txBody>
                  <a:tcPr marL="0" marR="0" marT="0" marB="0" anchor="b"/>
                </a:tc>
                <a:tc>
                  <a:txBody>
                    <a:bodyPr/>
                    <a:lstStyle/>
                    <a:p>
                      <a:pPr algn="ctr" rtl="0" fontAlgn="b"/>
                      <a:r>
                        <a:rPr lang="es-CO" sz="1200" b="0" i="0" u="none" strike="noStrike">
                          <a:solidFill>
                            <a:srgbClr val="000000"/>
                          </a:solidFill>
                          <a:effectLst/>
                          <a:latin typeface="+mn-lt"/>
                        </a:rPr>
                        <a:t>57%</a:t>
                      </a:r>
                    </a:p>
                  </a:txBody>
                  <a:tcPr marL="0" marR="0" marT="0" marB="0" anchor="b"/>
                </a:tc>
                <a:tc>
                  <a:txBody>
                    <a:bodyPr/>
                    <a:lstStyle/>
                    <a:p>
                      <a:pPr algn="ctr" rtl="0" fontAlgn="b"/>
                      <a:r>
                        <a:rPr lang="es-CO" sz="1200" b="0" i="0" u="none" strike="noStrike">
                          <a:solidFill>
                            <a:srgbClr val="000000"/>
                          </a:solidFill>
                          <a:effectLst/>
                          <a:latin typeface="+mn-lt"/>
                        </a:rPr>
                        <a:t>2.009</a:t>
                      </a:r>
                    </a:p>
                  </a:txBody>
                  <a:tcPr marL="0" marR="0" marT="0" marB="0" anchor="b"/>
                </a:tc>
                <a:tc>
                  <a:txBody>
                    <a:bodyPr/>
                    <a:lstStyle/>
                    <a:p>
                      <a:pPr algn="ctr" rtl="0" fontAlgn="b"/>
                      <a:r>
                        <a:rPr lang="es-CO" sz="1200" b="0" i="0" u="none" strike="noStrike">
                          <a:solidFill>
                            <a:srgbClr val="000000"/>
                          </a:solidFill>
                          <a:effectLst/>
                          <a:latin typeface="+mn-lt"/>
                        </a:rPr>
                        <a:t>57%</a:t>
                      </a:r>
                    </a:p>
                  </a:txBody>
                  <a:tcPr marL="0" marR="0" marT="0" marB="0" anchor="b"/>
                </a:tc>
                <a:tc>
                  <a:txBody>
                    <a:bodyPr/>
                    <a:lstStyle/>
                    <a:p>
                      <a:pPr algn="ctr" rtl="0" fontAlgn="b"/>
                      <a:r>
                        <a:rPr lang="es-CO" sz="1200" b="0" i="0" u="none" strike="noStrike">
                          <a:solidFill>
                            <a:srgbClr val="000000"/>
                          </a:solidFill>
                          <a:effectLst/>
                          <a:latin typeface="+mn-lt"/>
                        </a:rPr>
                        <a:t>1.491</a:t>
                      </a:r>
                    </a:p>
                  </a:txBody>
                  <a:tcPr marL="0" marR="0" marT="0" marB="0" anchor="b"/>
                </a:tc>
                <a:tc>
                  <a:txBody>
                    <a:bodyPr/>
                    <a:lstStyle/>
                    <a:p>
                      <a:pPr algn="ctr" rtl="0" fontAlgn="b"/>
                      <a:r>
                        <a:rPr lang="es-CO" sz="1200" b="0" i="0" u="none" strike="noStrike" dirty="0">
                          <a:solidFill>
                            <a:srgbClr val="000000"/>
                          </a:solidFill>
                          <a:effectLst/>
                          <a:latin typeface="+mn-lt"/>
                        </a:rPr>
                        <a:t>744</a:t>
                      </a:r>
                    </a:p>
                  </a:txBody>
                  <a:tcPr marL="0" marR="0" marT="0" marB="0" anchor="b"/>
                </a:tc>
                <a:tc>
                  <a:txBody>
                    <a:bodyPr/>
                    <a:lstStyle/>
                    <a:p>
                      <a:pPr algn="ctr" rtl="0" fontAlgn="b"/>
                      <a:r>
                        <a:rPr lang="es-CO" sz="1200" b="0" i="0" u="none" strike="noStrike">
                          <a:solidFill>
                            <a:srgbClr val="000000"/>
                          </a:solidFill>
                          <a:effectLst/>
                          <a:latin typeface="+mn-lt"/>
                        </a:rPr>
                        <a:t>21%</a:t>
                      </a:r>
                    </a:p>
                  </a:txBody>
                  <a:tcPr marL="9525" marR="9525" marT="9525" marB="0" anchor="b"/>
                </a:tc>
                <a:extLst>
                  <a:ext uri="{0D108BD9-81ED-4DB2-BD59-A6C34878D82A}">
                    <a16:rowId xmlns:a16="http://schemas.microsoft.com/office/drawing/2014/main" val="1476720875"/>
                  </a:ext>
                </a:extLst>
              </a:tr>
              <a:tr h="190500">
                <a:tc vMerge="1">
                  <a:txBody>
                    <a:bodyPr/>
                    <a:lstStyle/>
                    <a:p>
                      <a:endParaRPr lang="es-ES"/>
                    </a:p>
                  </a:txBody>
                  <a:tcPr marL="0" marR="0" marT="0" marB="0" horzOverflow="overflow"/>
                </a:tc>
                <a:tc>
                  <a:txBody>
                    <a:bodyPr/>
                    <a:lstStyle/>
                    <a:p>
                      <a:pPr fontAlgn="ctr"/>
                      <a:r>
                        <a:rPr lang="es-ES" sz="1050" b="1" dirty="0">
                          <a:effectLst/>
                          <a:latin typeface="+mn-lt"/>
                        </a:rPr>
                        <a:t>Subtotal</a:t>
                      </a:r>
                    </a:p>
                  </a:txBody>
                  <a:tcPr marL="9525" marR="9525" marT="9525" anchor="ctr"/>
                </a:tc>
                <a:tc>
                  <a:txBody>
                    <a:bodyPr/>
                    <a:lstStyle/>
                    <a:p>
                      <a:pPr algn="ctr" rtl="0" fontAlgn="b"/>
                      <a:r>
                        <a:rPr lang="es-CO" sz="1200" b="1" i="0" u="none" strike="noStrike" dirty="0">
                          <a:solidFill>
                            <a:srgbClr val="000000"/>
                          </a:solidFill>
                          <a:effectLst/>
                          <a:latin typeface="+mn-lt"/>
                        </a:rPr>
                        <a:t>3.500</a:t>
                      </a:r>
                    </a:p>
                  </a:txBody>
                  <a:tcPr marL="0" marR="0" marT="0" marB="0" anchor="b"/>
                </a:tc>
                <a:tc>
                  <a:txBody>
                    <a:bodyPr/>
                    <a:lstStyle/>
                    <a:p>
                      <a:pPr algn="ctr" rtl="0" fontAlgn="b"/>
                      <a:r>
                        <a:rPr lang="es-ES" sz="1200" b="1" i="0" u="none" strike="noStrike" dirty="0">
                          <a:solidFill>
                            <a:srgbClr val="000000"/>
                          </a:solidFill>
                          <a:effectLst/>
                          <a:latin typeface="+mn-lt"/>
                        </a:rPr>
                        <a:t>-</a:t>
                      </a:r>
                      <a:endParaRPr lang="es-CO" sz="1200" b="1" i="0" u="none" strike="noStrike" dirty="0">
                        <a:solidFill>
                          <a:srgbClr val="000000"/>
                        </a:solidFill>
                        <a:effectLst/>
                        <a:latin typeface="+mn-lt"/>
                      </a:endParaRPr>
                    </a:p>
                  </a:txBody>
                  <a:tcPr marL="0" marR="0" marT="0" marB="0" anchor="b"/>
                </a:tc>
                <a:tc>
                  <a:txBody>
                    <a:bodyPr/>
                    <a:lstStyle/>
                    <a:p>
                      <a:pPr algn="ctr" rtl="0" fontAlgn="b"/>
                      <a:r>
                        <a:rPr lang="es-CO" sz="1200" b="1" i="0" u="none" strike="noStrike" dirty="0">
                          <a:solidFill>
                            <a:srgbClr val="000000"/>
                          </a:solidFill>
                          <a:effectLst/>
                          <a:latin typeface="+mn-lt"/>
                        </a:rPr>
                        <a:t>57%</a:t>
                      </a:r>
                    </a:p>
                  </a:txBody>
                  <a:tcPr marL="0" marR="0" marT="0" marB="0" anchor="b"/>
                </a:tc>
                <a:tc>
                  <a:txBody>
                    <a:bodyPr/>
                    <a:lstStyle/>
                    <a:p>
                      <a:pPr algn="ctr" rtl="0" fontAlgn="b"/>
                      <a:r>
                        <a:rPr lang="es-CO" sz="1200" b="1" i="0" u="none" strike="noStrike" dirty="0">
                          <a:solidFill>
                            <a:srgbClr val="000000"/>
                          </a:solidFill>
                          <a:effectLst/>
                          <a:latin typeface="+mn-lt"/>
                        </a:rPr>
                        <a:t>2.009</a:t>
                      </a:r>
                    </a:p>
                  </a:txBody>
                  <a:tcPr marL="0" marR="0" marT="0" marB="0" anchor="b"/>
                </a:tc>
                <a:tc>
                  <a:txBody>
                    <a:bodyPr/>
                    <a:lstStyle/>
                    <a:p>
                      <a:pPr algn="ctr" rtl="0" fontAlgn="b"/>
                      <a:r>
                        <a:rPr lang="es-CO" sz="1200" b="1" i="0" u="none" strike="noStrike" dirty="0">
                          <a:solidFill>
                            <a:srgbClr val="000000"/>
                          </a:solidFill>
                          <a:effectLst/>
                          <a:latin typeface="+mn-lt"/>
                        </a:rPr>
                        <a:t>57%</a:t>
                      </a:r>
                    </a:p>
                  </a:txBody>
                  <a:tcPr marL="0" marR="0" marT="0" marB="0" anchor="b"/>
                </a:tc>
                <a:tc>
                  <a:txBody>
                    <a:bodyPr/>
                    <a:lstStyle/>
                    <a:p>
                      <a:pPr algn="ctr" rtl="0" fontAlgn="b"/>
                      <a:r>
                        <a:rPr lang="es-CO" sz="1200" b="1" i="0" u="none" strike="noStrike" dirty="0">
                          <a:solidFill>
                            <a:srgbClr val="000000"/>
                          </a:solidFill>
                          <a:effectLst/>
                          <a:latin typeface="+mn-lt"/>
                        </a:rPr>
                        <a:t>1.491</a:t>
                      </a:r>
                    </a:p>
                  </a:txBody>
                  <a:tcPr marL="0" marR="0" marT="0" marB="0" anchor="b"/>
                </a:tc>
                <a:tc>
                  <a:txBody>
                    <a:bodyPr/>
                    <a:lstStyle/>
                    <a:p>
                      <a:pPr algn="ctr" rtl="0" fontAlgn="b"/>
                      <a:r>
                        <a:rPr lang="es-CO" sz="1200" b="1" i="0" u="none" strike="noStrike" dirty="0">
                          <a:solidFill>
                            <a:srgbClr val="000000"/>
                          </a:solidFill>
                          <a:effectLst/>
                          <a:latin typeface="+mn-lt"/>
                        </a:rPr>
                        <a:t>744</a:t>
                      </a:r>
                    </a:p>
                  </a:txBody>
                  <a:tcPr marL="0" marR="0" marT="0" marB="0" anchor="b"/>
                </a:tc>
                <a:tc>
                  <a:txBody>
                    <a:bodyPr/>
                    <a:lstStyle/>
                    <a:p>
                      <a:pPr algn="ctr" rtl="0" fontAlgn="b"/>
                      <a:r>
                        <a:rPr lang="es-CO" sz="1200" b="1" i="0" u="none" strike="noStrike" dirty="0">
                          <a:solidFill>
                            <a:srgbClr val="000000"/>
                          </a:solidFill>
                          <a:effectLst/>
                          <a:latin typeface="+mn-lt"/>
                        </a:rPr>
                        <a:t>21%</a:t>
                      </a:r>
                    </a:p>
                  </a:txBody>
                  <a:tcPr marL="9525" marR="9525" marT="9525" marB="0" anchor="b"/>
                </a:tc>
                <a:extLst>
                  <a:ext uri="{0D108BD9-81ED-4DB2-BD59-A6C34878D82A}">
                    <a16:rowId xmlns:a16="http://schemas.microsoft.com/office/drawing/2014/main" val="1123925172"/>
                  </a:ext>
                </a:extLst>
              </a:tr>
              <a:tr h="190500">
                <a:tc rowSpan="3">
                  <a:txBody>
                    <a:bodyPr/>
                    <a:lstStyle/>
                    <a:p>
                      <a:pPr fontAlgn="ctr"/>
                      <a:r>
                        <a:rPr lang="es-ES" sz="1100">
                          <a:effectLst/>
                        </a:rPr>
                        <a:t>Dirección de Cadenas Pecuarias, Pesqueras y Acuícolas</a:t>
                      </a:r>
                      <a:endParaRPr lang="es-ES" sz="1100" dirty="0">
                        <a:effectLst/>
                      </a:endParaRPr>
                    </a:p>
                  </a:txBody>
                  <a:tcPr marL="9525" marR="9525" marT="9525" anchor="ctr"/>
                </a:tc>
                <a:tc>
                  <a:txBody>
                    <a:bodyPr/>
                    <a:lstStyle/>
                    <a:p>
                      <a:pPr fontAlgn="ctr"/>
                      <a:r>
                        <a:rPr lang="es-ES" sz="1050" dirty="0">
                          <a:effectLst/>
                          <a:latin typeface="+mn-lt"/>
                        </a:rPr>
                        <a:t>Transferencias</a:t>
                      </a:r>
                    </a:p>
                  </a:txBody>
                  <a:tcPr marL="9525" marR="9525" marT="9525" anchor="ctr"/>
                </a:tc>
                <a:tc>
                  <a:txBody>
                    <a:bodyPr/>
                    <a:lstStyle/>
                    <a:p>
                      <a:pPr algn="ctr" rtl="0" fontAlgn="b"/>
                      <a:r>
                        <a:rPr lang="es-CO" sz="1200" b="0" i="0" u="none" strike="noStrike">
                          <a:solidFill>
                            <a:srgbClr val="000000"/>
                          </a:solidFill>
                          <a:effectLst/>
                          <a:latin typeface="+mn-lt"/>
                        </a:rPr>
                        <a:t>1.514</a:t>
                      </a:r>
                    </a:p>
                  </a:txBody>
                  <a:tcPr marL="0" marR="0" marT="0" marB="0" anchor="b"/>
                </a:tc>
                <a:tc>
                  <a:txBody>
                    <a:bodyPr/>
                    <a:lstStyle/>
                    <a:p>
                      <a:pPr algn="ctr" rtl="0" fontAlgn="b"/>
                      <a:r>
                        <a:rPr lang="es-ES" sz="1200" b="0" i="0" u="none" strike="noStrike" dirty="0">
                          <a:solidFill>
                            <a:srgbClr val="000000"/>
                          </a:solidFill>
                          <a:effectLst/>
                          <a:latin typeface="+mn-lt"/>
                        </a:rPr>
                        <a:t>-</a:t>
                      </a:r>
                      <a:endParaRPr lang="es-CO" sz="1200" b="0" i="0" u="none" strike="noStrike" dirty="0">
                        <a:solidFill>
                          <a:srgbClr val="000000"/>
                        </a:solidFill>
                        <a:effectLst/>
                        <a:latin typeface="+mn-lt"/>
                      </a:endParaRPr>
                    </a:p>
                  </a:txBody>
                  <a:tcPr marL="0" marR="0" marT="0" marB="0" anchor="b"/>
                </a:tc>
                <a:tc>
                  <a:txBody>
                    <a:bodyPr/>
                    <a:lstStyle/>
                    <a:p>
                      <a:pPr algn="ctr" rtl="0" fontAlgn="b"/>
                      <a:r>
                        <a:rPr lang="es-CO" sz="1200" b="0" i="0" u="none" strike="noStrike">
                          <a:solidFill>
                            <a:srgbClr val="000000"/>
                          </a:solidFill>
                          <a:effectLst/>
                          <a:latin typeface="+mn-lt"/>
                        </a:rPr>
                        <a:t>83%</a:t>
                      </a:r>
                    </a:p>
                  </a:txBody>
                  <a:tcPr marL="0" marR="0" marT="0" marB="0" anchor="b"/>
                </a:tc>
                <a:tc>
                  <a:txBody>
                    <a:bodyPr/>
                    <a:lstStyle/>
                    <a:p>
                      <a:pPr algn="ctr" rtl="0" fontAlgn="b"/>
                      <a:r>
                        <a:rPr lang="es-CO" sz="1200" b="0" i="0" u="none" strike="noStrike">
                          <a:solidFill>
                            <a:srgbClr val="000000"/>
                          </a:solidFill>
                          <a:effectLst/>
                          <a:latin typeface="+mn-lt"/>
                        </a:rPr>
                        <a:t>1.262</a:t>
                      </a:r>
                    </a:p>
                  </a:txBody>
                  <a:tcPr marL="0" marR="0" marT="0" marB="0" anchor="b"/>
                </a:tc>
                <a:tc>
                  <a:txBody>
                    <a:bodyPr/>
                    <a:lstStyle/>
                    <a:p>
                      <a:pPr algn="ctr" rtl="0" fontAlgn="b"/>
                      <a:r>
                        <a:rPr lang="es-CO" sz="1200" b="0" i="0" u="none" strike="noStrike">
                          <a:solidFill>
                            <a:srgbClr val="000000"/>
                          </a:solidFill>
                          <a:effectLst/>
                          <a:latin typeface="+mn-lt"/>
                        </a:rPr>
                        <a:t>83%</a:t>
                      </a:r>
                    </a:p>
                  </a:txBody>
                  <a:tcPr marL="0" marR="0" marT="0" marB="0" anchor="b"/>
                </a:tc>
                <a:tc>
                  <a:txBody>
                    <a:bodyPr/>
                    <a:lstStyle/>
                    <a:p>
                      <a:pPr algn="ctr" rtl="0" fontAlgn="b"/>
                      <a:r>
                        <a:rPr lang="es-CO" sz="1200" b="0" i="0" u="none" strike="noStrike">
                          <a:solidFill>
                            <a:srgbClr val="000000"/>
                          </a:solidFill>
                          <a:effectLst/>
                          <a:latin typeface="+mn-lt"/>
                        </a:rPr>
                        <a:t>251</a:t>
                      </a:r>
                    </a:p>
                  </a:txBody>
                  <a:tcPr marL="0" marR="0" marT="0" marB="0" anchor="b"/>
                </a:tc>
                <a:tc>
                  <a:txBody>
                    <a:bodyPr/>
                    <a:lstStyle/>
                    <a:p>
                      <a:pPr algn="ctr" rtl="0" fontAlgn="b"/>
                      <a:r>
                        <a:rPr lang="es-CO" sz="1200" b="0" i="0" u="none" strike="noStrike" dirty="0">
                          <a:solidFill>
                            <a:srgbClr val="000000"/>
                          </a:solidFill>
                          <a:effectLst/>
                          <a:latin typeface="+mn-lt"/>
                        </a:rPr>
                        <a:t>1.218</a:t>
                      </a:r>
                    </a:p>
                  </a:txBody>
                  <a:tcPr marL="0" marR="0" marT="0" marB="0" anchor="b"/>
                </a:tc>
                <a:tc>
                  <a:txBody>
                    <a:bodyPr/>
                    <a:lstStyle/>
                    <a:p>
                      <a:pPr algn="ctr" rtl="0" fontAlgn="b"/>
                      <a:r>
                        <a:rPr lang="es-CO" sz="1200" b="0" i="0" u="none" strike="noStrike">
                          <a:solidFill>
                            <a:srgbClr val="000000"/>
                          </a:solidFill>
                          <a:effectLst/>
                          <a:latin typeface="+mn-lt"/>
                        </a:rPr>
                        <a:t>80%</a:t>
                      </a:r>
                    </a:p>
                  </a:txBody>
                  <a:tcPr marL="9525" marR="9525" marT="9525" marB="0" anchor="b"/>
                </a:tc>
                <a:extLst>
                  <a:ext uri="{0D108BD9-81ED-4DB2-BD59-A6C34878D82A}">
                    <a16:rowId xmlns:a16="http://schemas.microsoft.com/office/drawing/2014/main" val="1294852287"/>
                  </a:ext>
                </a:extLst>
              </a:tr>
              <a:tr h="190500">
                <a:tc vMerge="1">
                  <a:txBody>
                    <a:bodyPr/>
                    <a:lstStyle/>
                    <a:p>
                      <a:endParaRPr lang="es-ES"/>
                    </a:p>
                  </a:txBody>
                  <a:tcPr marL="0" marR="0" marT="0" marB="0" horzOverflow="overflow"/>
                </a:tc>
                <a:tc>
                  <a:txBody>
                    <a:bodyPr/>
                    <a:lstStyle/>
                    <a:p>
                      <a:pPr fontAlgn="ctr"/>
                      <a:r>
                        <a:rPr lang="es-ES" sz="1050" dirty="0">
                          <a:effectLst/>
                          <a:latin typeface="+mn-lt"/>
                        </a:rPr>
                        <a:t>Inversión</a:t>
                      </a:r>
                    </a:p>
                  </a:txBody>
                  <a:tcPr marL="9525" marR="9525" marT="9525" anchor="ctr"/>
                </a:tc>
                <a:tc>
                  <a:txBody>
                    <a:bodyPr/>
                    <a:lstStyle/>
                    <a:p>
                      <a:pPr algn="ctr" rtl="0" fontAlgn="b"/>
                      <a:r>
                        <a:rPr lang="es-CO" sz="1200" b="0" i="0" u="none" strike="noStrike">
                          <a:solidFill>
                            <a:srgbClr val="000000"/>
                          </a:solidFill>
                          <a:effectLst/>
                          <a:latin typeface="+mn-lt"/>
                        </a:rPr>
                        <a:t>7.000</a:t>
                      </a:r>
                    </a:p>
                  </a:txBody>
                  <a:tcPr marL="0" marR="0" marT="0" marB="0" anchor="b"/>
                </a:tc>
                <a:tc>
                  <a:txBody>
                    <a:bodyPr/>
                    <a:lstStyle/>
                    <a:p>
                      <a:pPr algn="ctr" rtl="0" fontAlgn="b"/>
                      <a:r>
                        <a:rPr lang="es-ES" sz="1200" b="0" i="0" u="none" strike="noStrike" dirty="0">
                          <a:solidFill>
                            <a:srgbClr val="000000"/>
                          </a:solidFill>
                          <a:effectLst/>
                          <a:latin typeface="+mn-lt"/>
                        </a:rPr>
                        <a:t>-</a:t>
                      </a:r>
                      <a:endParaRPr lang="es-CO" sz="1200" b="0" i="0" u="none" strike="noStrike" dirty="0">
                        <a:solidFill>
                          <a:srgbClr val="000000"/>
                        </a:solidFill>
                        <a:effectLst/>
                        <a:latin typeface="+mn-lt"/>
                      </a:endParaRPr>
                    </a:p>
                  </a:txBody>
                  <a:tcPr marL="0" marR="0" marT="0" marB="0" anchor="b"/>
                </a:tc>
                <a:tc>
                  <a:txBody>
                    <a:bodyPr/>
                    <a:lstStyle/>
                    <a:p>
                      <a:pPr algn="ctr" rtl="0" fontAlgn="b"/>
                      <a:r>
                        <a:rPr lang="es-CO" sz="1200" b="0" i="0" u="none" strike="noStrike">
                          <a:solidFill>
                            <a:srgbClr val="000000"/>
                          </a:solidFill>
                          <a:effectLst/>
                          <a:latin typeface="+mn-lt"/>
                        </a:rPr>
                        <a:t>86%</a:t>
                      </a:r>
                    </a:p>
                  </a:txBody>
                  <a:tcPr marL="0" marR="0" marT="0" marB="0" anchor="b"/>
                </a:tc>
                <a:tc>
                  <a:txBody>
                    <a:bodyPr/>
                    <a:lstStyle/>
                    <a:p>
                      <a:pPr algn="ctr" rtl="0" fontAlgn="b"/>
                      <a:r>
                        <a:rPr lang="es-CO" sz="1200" b="0" i="0" u="none" strike="noStrike">
                          <a:solidFill>
                            <a:srgbClr val="000000"/>
                          </a:solidFill>
                          <a:effectLst/>
                          <a:latin typeface="+mn-lt"/>
                        </a:rPr>
                        <a:t>6.045</a:t>
                      </a:r>
                    </a:p>
                  </a:txBody>
                  <a:tcPr marL="0" marR="0" marT="0" marB="0" anchor="b"/>
                </a:tc>
                <a:tc>
                  <a:txBody>
                    <a:bodyPr/>
                    <a:lstStyle/>
                    <a:p>
                      <a:pPr algn="ctr" rtl="0" fontAlgn="b"/>
                      <a:r>
                        <a:rPr lang="es-CO" sz="1200" b="0" i="0" u="none" strike="noStrike">
                          <a:solidFill>
                            <a:srgbClr val="000000"/>
                          </a:solidFill>
                          <a:effectLst/>
                          <a:latin typeface="+mn-lt"/>
                        </a:rPr>
                        <a:t>86%</a:t>
                      </a:r>
                    </a:p>
                  </a:txBody>
                  <a:tcPr marL="0" marR="0" marT="0" marB="0" anchor="b"/>
                </a:tc>
                <a:tc>
                  <a:txBody>
                    <a:bodyPr/>
                    <a:lstStyle/>
                    <a:p>
                      <a:pPr algn="ctr" rtl="0" fontAlgn="b"/>
                      <a:r>
                        <a:rPr lang="es-CO" sz="1200" b="0" i="0" u="none" strike="noStrike">
                          <a:solidFill>
                            <a:srgbClr val="000000"/>
                          </a:solidFill>
                          <a:effectLst/>
                          <a:latin typeface="+mn-lt"/>
                        </a:rPr>
                        <a:t>955</a:t>
                      </a:r>
                    </a:p>
                  </a:txBody>
                  <a:tcPr marL="0" marR="0" marT="0" marB="0" anchor="b"/>
                </a:tc>
                <a:tc>
                  <a:txBody>
                    <a:bodyPr/>
                    <a:lstStyle/>
                    <a:p>
                      <a:pPr algn="ctr" rtl="0" fontAlgn="b"/>
                      <a:r>
                        <a:rPr lang="es-CO" sz="1200" b="0" i="0" u="none" strike="noStrike" dirty="0">
                          <a:solidFill>
                            <a:srgbClr val="000000"/>
                          </a:solidFill>
                          <a:effectLst/>
                          <a:latin typeface="+mn-lt"/>
                        </a:rPr>
                        <a:t>3.402</a:t>
                      </a:r>
                    </a:p>
                  </a:txBody>
                  <a:tcPr marL="0" marR="0" marT="0" marB="0" anchor="b"/>
                </a:tc>
                <a:tc>
                  <a:txBody>
                    <a:bodyPr/>
                    <a:lstStyle/>
                    <a:p>
                      <a:pPr algn="ctr" rtl="0" fontAlgn="b"/>
                      <a:r>
                        <a:rPr lang="es-CO" sz="1200" b="0" i="0" u="none" strike="noStrike">
                          <a:solidFill>
                            <a:srgbClr val="000000"/>
                          </a:solidFill>
                          <a:effectLst/>
                          <a:latin typeface="+mn-lt"/>
                        </a:rPr>
                        <a:t>49%</a:t>
                      </a:r>
                    </a:p>
                  </a:txBody>
                  <a:tcPr marL="9525" marR="9525" marT="9525" marB="0" anchor="b"/>
                </a:tc>
                <a:extLst>
                  <a:ext uri="{0D108BD9-81ED-4DB2-BD59-A6C34878D82A}">
                    <a16:rowId xmlns:a16="http://schemas.microsoft.com/office/drawing/2014/main" val="429297815"/>
                  </a:ext>
                </a:extLst>
              </a:tr>
              <a:tr h="190500">
                <a:tc vMerge="1">
                  <a:txBody>
                    <a:bodyPr/>
                    <a:lstStyle/>
                    <a:p>
                      <a:endParaRPr lang="es-ES"/>
                    </a:p>
                  </a:txBody>
                  <a:tcPr marL="0" marR="0" marT="0" marB="0" horzOverflow="overflow"/>
                </a:tc>
                <a:tc>
                  <a:txBody>
                    <a:bodyPr/>
                    <a:lstStyle/>
                    <a:p>
                      <a:pPr fontAlgn="ctr"/>
                      <a:r>
                        <a:rPr lang="es-ES" sz="1050" b="1" dirty="0">
                          <a:effectLst/>
                          <a:latin typeface="+mn-lt"/>
                        </a:rPr>
                        <a:t>Subtotal</a:t>
                      </a:r>
                    </a:p>
                  </a:txBody>
                  <a:tcPr marL="9525" marR="9525" marT="9525" anchor="ctr"/>
                </a:tc>
                <a:tc>
                  <a:txBody>
                    <a:bodyPr/>
                    <a:lstStyle/>
                    <a:p>
                      <a:pPr algn="ctr" rtl="0" fontAlgn="b"/>
                      <a:r>
                        <a:rPr lang="es-CO" sz="1200" b="1" i="0" u="none" strike="noStrike" dirty="0">
                          <a:solidFill>
                            <a:srgbClr val="000000"/>
                          </a:solidFill>
                          <a:effectLst/>
                          <a:latin typeface="+mn-lt"/>
                        </a:rPr>
                        <a:t>8.514</a:t>
                      </a:r>
                    </a:p>
                  </a:txBody>
                  <a:tcPr marL="0" marR="0" marT="0" marB="0" anchor="b"/>
                </a:tc>
                <a:tc>
                  <a:txBody>
                    <a:bodyPr/>
                    <a:lstStyle/>
                    <a:p>
                      <a:pPr algn="ctr" rtl="0" fontAlgn="b"/>
                      <a:r>
                        <a:rPr lang="es-ES" sz="1200" b="1" i="0" u="none" strike="noStrike" dirty="0">
                          <a:solidFill>
                            <a:srgbClr val="000000"/>
                          </a:solidFill>
                          <a:effectLst/>
                          <a:latin typeface="+mn-lt"/>
                        </a:rPr>
                        <a:t>-</a:t>
                      </a:r>
                      <a:endParaRPr lang="es-CO" sz="1200" b="1" i="0" u="none" strike="noStrike" dirty="0">
                        <a:solidFill>
                          <a:srgbClr val="000000"/>
                        </a:solidFill>
                        <a:effectLst/>
                        <a:latin typeface="+mn-lt"/>
                      </a:endParaRPr>
                    </a:p>
                  </a:txBody>
                  <a:tcPr marL="0" marR="0" marT="0" marB="0" anchor="b"/>
                </a:tc>
                <a:tc>
                  <a:txBody>
                    <a:bodyPr/>
                    <a:lstStyle/>
                    <a:p>
                      <a:pPr algn="ctr" rtl="0" fontAlgn="b"/>
                      <a:r>
                        <a:rPr lang="es-CO" sz="1200" b="1" i="0" u="none" strike="noStrike" dirty="0">
                          <a:solidFill>
                            <a:srgbClr val="000000"/>
                          </a:solidFill>
                          <a:effectLst/>
                          <a:latin typeface="+mn-lt"/>
                        </a:rPr>
                        <a:t>86%</a:t>
                      </a:r>
                    </a:p>
                  </a:txBody>
                  <a:tcPr marL="0" marR="0" marT="0" marB="0" anchor="b"/>
                </a:tc>
                <a:tc>
                  <a:txBody>
                    <a:bodyPr/>
                    <a:lstStyle/>
                    <a:p>
                      <a:pPr algn="ctr" rtl="0" fontAlgn="b"/>
                      <a:r>
                        <a:rPr lang="es-CO" sz="1200" b="1" i="0" u="none" strike="noStrike" dirty="0">
                          <a:solidFill>
                            <a:srgbClr val="000000"/>
                          </a:solidFill>
                          <a:effectLst/>
                          <a:latin typeface="+mn-lt"/>
                        </a:rPr>
                        <a:t>7.307</a:t>
                      </a:r>
                    </a:p>
                  </a:txBody>
                  <a:tcPr marL="0" marR="0" marT="0" marB="0" anchor="b"/>
                </a:tc>
                <a:tc>
                  <a:txBody>
                    <a:bodyPr/>
                    <a:lstStyle/>
                    <a:p>
                      <a:pPr algn="ctr" rtl="0" fontAlgn="b"/>
                      <a:r>
                        <a:rPr lang="es-CO" sz="1200" b="1" i="0" u="none" strike="noStrike" dirty="0">
                          <a:solidFill>
                            <a:srgbClr val="000000"/>
                          </a:solidFill>
                          <a:effectLst/>
                          <a:latin typeface="+mn-lt"/>
                        </a:rPr>
                        <a:t>86%</a:t>
                      </a:r>
                    </a:p>
                  </a:txBody>
                  <a:tcPr marL="0" marR="0" marT="0" marB="0" anchor="b"/>
                </a:tc>
                <a:tc>
                  <a:txBody>
                    <a:bodyPr/>
                    <a:lstStyle/>
                    <a:p>
                      <a:pPr algn="ctr" rtl="0" fontAlgn="b"/>
                      <a:r>
                        <a:rPr lang="es-CO" sz="1200" b="1" i="0" u="none" strike="noStrike" dirty="0">
                          <a:solidFill>
                            <a:srgbClr val="000000"/>
                          </a:solidFill>
                          <a:effectLst/>
                          <a:latin typeface="+mn-lt"/>
                        </a:rPr>
                        <a:t>1.207</a:t>
                      </a:r>
                    </a:p>
                  </a:txBody>
                  <a:tcPr marL="0" marR="0" marT="0" marB="0" anchor="b"/>
                </a:tc>
                <a:tc>
                  <a:txBody>
                    <a:bodyPr/>
                    <a:lstStyle/>
                    <a:p>
                      <a:pPr algn="ctr" rtl="0" fontAlgn="b"/>
                      <a:r>
                        <a:rPr lang="es-CO" sz="1200" b="1" i="0" u="none" strike="noStrike" dirty="0">
                          <a:solidFill>
                            <a:srgbClr val="000000"/>
                          </a:solidFill>
                          <a:effectLst/>
                          <a:latin typeface="+mn-lt"/>
                        </a:rPr>
                        <a:t>4.620</a:t>
                      </a:r>
                    </a:p>
                  </a:txBody>
                  <a:tcPr marL="0" marR="0" marT="0" marB="0" anchor="b"/>
                </a:tc>
                <a:tc>
                  <a:txBody>
                    <a:bodyPr/>
                    <a:lstStyle/>
                    <a:p>
                      <a:pPr algn="ctr" rtl="0" fontAlgn="b"/>
                      <a:r>
                        <a:rPr lang="es-CO" sz="1200" b="1" i="0" u="none" strike="noStrike" dirty="0">
                          <a:solidFill>
                            <a:srgbClr val="000000"/>
                          </a:solidFill>
                          <a:effectLst/>
                          <a:latin typeface="+mn-lt"/>
                        </a:rPr>
                        <a:t>54%</a:t>
                      </a:r>
                    </a:p>
                  </a:txBody>
                  <a:tcPr marL="9525" marR="9525" marT="9525" marB="0" anchor="b"/>
                </a:tc>
                <a:extLst>
                  <a:ext uri="{0D108BD9-81ED-4DB2-BD59-A6C34878D82A}">
                    <a16:rowId xmlns:a16="http://schemas.microsoft.com/office/drawing/2014/main" val="2239510"/>
                  </a:ext>
                </a:extLst>
              </a:tr>
              <a:tr h="190500">
                <a:tc gridSpan="2">
                  <a:txBody>
                    <a:bodyPr/>
                    <a:lstStyle/>
                    <a:p>
                      <a:pPr algn="ctr" fontAlgn="ctr"/>
                      <a:r>
                        <a:rPr lang="es-ES" sz="1200" dirty="0">
                          <a:solidFill>
                            <a:schemeClr val="bg1"/>
                          </a:solidFill>
                          <a:effectLst/>
                          <a:latin typeface="+mn-lt"/>
                        </a:rPr>
                        <a:t>Total</a:t>
                      </a:r>
                    </a:p>
                  </a:txBody>
                  <a:tcPr marL="9525" marR="9525" marT="9525" anchor="ctr">
                    <a:solidFill>
                      <a:srgbClr val="C49E41"/>
                    </a:solidFill>
                  </a:tcPr>
                </a:tc>
                <a:tc hMerge="1">
                  <a:txBody>
                    <a:bodyPr/>
                    <a:lstStyle/>
                    <a:p>
                      <a:endParaRPr lang="es-ES"/>
                    </a:p>
                  </a:txBody>
                  <a:tcPr marL="0" marR="0" marT="0" marB="0" horzOverflow="overflow"/>
                </a:tc>
                <a:tc>
                  <a:txBody>
                    <a:bodyPr/>
                    <a:lstStyle/>
                    <a:p>
                      <a:pPr algn="ctr" rtl="0" fontAlgn="b"/>
                      <a:r>
                        <a:rPr lang="es-CO" sz="1400" b="1" i="0" u="none" strike="noStrike" dirty="0">
                          <a:solidFill>
                            <a:schemeClr val="bg1"/>
                          </a:solidFill>
                          <a:effectLst/>
                          <a:latin typeface="+mn-lt"/>
                        </a:rPr>
                        <a:t>1.283.991</a:t>
                      </a:r>
                    </a:p>
                  </a:txBody>
                  <a:tcPr marL="0" marR="0" marT="0" marB="0" anchor="b">
                    <a:solidFill>
                      <a:srgbClr val="C49E41"/>
                    </a:solidFill>
                  </a:tcPr>
                </a:tc>
                <a:tc>
                  <a:txBody>
                    <a:bodyPr/>
                    <a:lstStyle/>
                    <a:p>
                      <a:pPr algn="ctr" rtl="0" fontAlgn="b"/>
                      <a:r>
                        <a:rPr lang="es-ES" sz="1200" b="1" i="0" u="none" strike="noStrike" dirty="0">
                          <a:solidFill>
                            <a:schemeClr val="bg1"/>
                          </a:solidFill>
                          <a:effectLst/>
                          <a:latin typeface="+mn-lt"/>
                        </a:rPr>
                        <a:t>-</a:t>
                      </a:r>
                      <a:endParaRPr lang="es-CO" sz="1200" b="1" i="0" u="none" strike="noStrike" dirty="0">
                        <a:solidFill>
                          <a:schemeClr val="bg1"/>
                        </a:solidFill>
                        <a:effectLst/>
                        <a:latin typeface="+mn-lt"/>
                      </a:endParaRPr>
                    </a:p>
                  </a:txBody>
                  <a:tcPr marL="0" marR="0" marT="0" marB="0" anchor="b">
                    <a:solidFill>
                      <a:srgbClr val="C49E41"/>
                    </a:solidFill>
                  </a:tcPr>
                </a:tc>
                <a:tc>
                  <a:txBody>
                    <a:bodyPr/>
                    <a:lstStyle/>
                    <a:p>
                      <a:pPr algn="ctr" rtl="0" fontAlgn="b"/>
                      <a:r>
                        <a:rPr lang="es-CO" sz="1400" b="1" i="0" u="none" strike="noStrike" dirty="0">
                          <a:solidFill>
                            <a:schemeClr val="bg1"/>
                          </a:solidFill>
                          <a:effectLst/>
                          <a:latin typeface="+mn-lt"/>
                        </a:rPr>
                        <a:t>88%</a:t>
                      </a:r>
                    </a:p>
                  </a:txBody>
                  <a:tcPr marL="0" marR="0" marT="0" marB="0" anchor="b">
                    <a:solidFill>
                      <a:srgbClr val="C49E41"/>
                    </a:solidFill>
                  </a:tcPr>
                </a:tc>
                <a:tc>
                  <a:txBody>
                    <a:bodyPr/>
                    <a:lstStyle/>
                    <a:p>
                      <a:pPr algn="ctr" rtl="0" fontAlgn="b"/>
                      <a:r>
                        <a:rPr lang="es-CO" sz="1200" b="1" i="0" u="none" strike="noStrike" dirty="0">
                          <a:solidFill>
                            <a:schemeClr val="bg1"/>
                          </a:solidFill>
                          <a:effectLst/>
                          <a:latin typeface="+mn-lt"/>
                        </a:rPr>
                        <a:t>1.125.162</a:t>
                      </a:r>
                    </a:p>
                  </a:txBody>
                  <a:tcPr marL="0" marR="0" marT="0" marB="0" anchor="b">
                    <a:solidFill>
                      <a:srgbClr val="C49E41"/>
                    </a:solidFill>
                  </a:tcPr>
                </a:tc>
                <a:tc>
                  <a:txBody>
                    <a:bodyPr/>
                    <a:lstStyle/>
                    <a:p>
                      <a:pPr algn="ctr" rtl="0" fontAlgn="b"/>
                      <a:r>
                        <a:rPr lang="es-CO" sz="1400" b="1" i="0" u="none" strike="noStrike" dirty="0">
                          <a:solidFill>
                            <a:schemeClr val="bg1"/>
                          </a:solidFill>
                          <a:effectLst/>
                          <a:latin typeface="+mn-lt"/>
                        </a:rPr>
                        <a:t>88%</a:t>
                      </a:r>
                    </a:p>
                  </a:txBody>
                  <a:tcPr marL="0" marR="0" marT="0" marB="0" anchor="b">
                    <a:solidFill>
                      <a:srgbClr val="C49E41"/>
                    </a:solidFill>
                  </a:tcPr>
                </a:tc>
                <a:tc>
                  <a:txBody>
                    <a:bodyPr/>
                    <a:lstStyle/>
                    <a:p>
                      <a:pPr algn="ctr" rtl="0" fontAlgn="b"/>
                      <a:r>
                        <a:rPr lang="es-CO" sz="1400" b="1" i="0" u="none" strike="noStrike" dirty="0">
                          <a:solidFill>
                            <a:schemeClr val="bg1"/>
                          </a:solidFill>
                          <a:effectLst/>
                          <a:latin typeface="+mn-lt"/>
                        </a:rPr>
                        <a:t>158.829</a:t>
                      </a:r>
                    </a:p>
                  </a:txBody>
                  <a:tcPr marL="0" marR="0" marT="0" marB="0" anchor="b">
                    <a:solidFill>
                      <a:srgbClr val="C49E41"/>
                    </a:solidFill>
                  </a:tcPr>
                </a:tc>
                <a:tc>
                  <a:txBody>
                    <a:bodyPr/>
                    <a:lstStyle/>
                    <a:p>
                      <a:pPr algn="ctr" rtl="0" fontAlgn="b"/>
                      <a:r>
                        <a:rPr lang="es-CO" sz="1400" b="1" i="0" u="none" strike="noStrike" dirty="0">
                          <a:solidFill>
                            <a:schemeClr val="bg1"/>
                          </a:solidFill>
                          <a:effectLst/>
                          <a:latin typeface="+mn-lt"/>
                        </a:rPr>
                        <a:t>666.584</a:t>
                      </a:r>
                    </a:p>
                  </a:txBody>
                  <a:tcPr marL="0" marR="0" marT="0" marB="0" anchor="b">
                    <a:solidFill>
                      <a:srgbClr val="C49E41"/>
                    </a:solidFill>
                  </a:tcPr>
                </a:tc>
                <a:tc>
                  <a:txBody>
                    <a:bodyPr/>
                    <a:lstStyle/>
                    <a:p>
                      <a:pPr algn="ctr" rtl="0" fontAlgn="b"/>
                      <a:r>
                        <a:rPr lang="es-CO" sz="1400" b="1" i="0" u="none" strike="noStrike" dirty="0">
                          <a:solidFill>
                            <a:schemeClr val="bg1"/>
                          </a:solidFill>
                          <a:effectLst/>
                          <a:latin typeface="+mn-lt"/>
                        </a:rPr>
                        <a:t>52%</a:t>
                      </a:r>
                    </a:p>
                  </a:txBody>
                  <a:tcPr marL="9525" marR="9525" marT="9525" marB="0" anchor="b">
                    <a:solidFill>
                      <a:srgbClr val="C49E41"/>
                    </a:solidFill>
                  </a:tcPr>
                </a:tc>
                <a:extLst>
                  <a:ext uri="{0D108BD9-81ED-4DB2-BD59-A6C34878D82A}">
                    <a16:rowId xmlns:a16="http://schemas.microsoft.com/office/drawing/2014/main" val="807166227"/>
                  </a:ext>
                </a:extLst>
              </a:tr>
            </a:tbl>
          </a:graphicData>
        </a:graphic>
      </p:graphicFrame>
    </p:spTree>
    <p:extLst>
      <p:ext uri="{BB962C8B-B14F-4D97-AF65-F5344CB8AC3E}">
        <p14:creationId xmlns:p14="http://schemas.microsoft.com/office/powerpoint/2010/main" val="3917613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rPr>
              <a:t>Como Servidor Público entiendo el valor de los compromisos y responsabilidades que he adquirido frente a la ciudadanía y al país.</a:t>
            </a:r>
            <a:endParaRPr kumimoji="0" lang="es-CO" sz="1200" b="0"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1" i="0" u="none" strike="noStrike" kern="1200" cap="none" spc="0" normalizeH="0" baseline="0" noProof="0" dirty="0">
              <a:ln>
                <a:noFill/>
              </a:ln>
              <a:solidFill>
                <a:srgbClr val="C49E41"/>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C49E41"/>
                </a:solidFill>
                <a:effectLst/>
                <a:uLnTx/>
                <a:uFillTx/>
                <a:latin typeface="Helvetica"/>
                <a:ea typeface="+mn-ea"/>
                <a:cs typeface="+mn-cs"/>
              </a:rPr>
              <a:t> </a:t>
            </a:r>
            <a:endParaRPr kumimoji="0" lang="es-CO" sz="18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el 77% entendieron correctamente el valor de los compromisos y responsabilidades </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pic>
        <p:nvPicPr>
          <p:cNvPr id="7" name="Imagen 6">
            <a:extLst>
              <a:ext uri="{FF2B5EF4-FFF2-40B4-BE49-F238E27FC236}">
                <a16:creationId xmlns:a16="http://schemas.microsoft.com/office/drawing/2014/main" id="{5F6C2188-5529-C80D-64B8-77117B64C48D}"/>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1616317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mn-cs"/>
              </a:rPr>
              <a:t>Como Servidor Público tengo claro que no debo promover, ni ejecutar políticas, programas o medidas que afecten la igualdad y la libertad de personas.</a:t>
            </a:r>
            <a:r>
              <a:rPr kumimoji="0" lang="es-ES" sz="1200" b="1" i="0" u="none" strike="noStrike" kern="1200" cap="none" spc="0" normalizeH="0" baseline="0" noProof="0" dirty="0">
                <a:ln>
                  <a:noFill/>
                </a:ln>
                <a:solidFill>
                  <a:srgbClr val="C49E41"/>
                </a:solidFill>
                <a:effectLst/>
                <a:uLnTx/>
                <a:uFillTx/>
                <a:latin typeface="Helvetica"/>
                <a:ea typeface="+mn-ea"/>
                <a:cs typeface="+mn-cs"/>
              </a:rPr>
              <a:t> </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el 78% tienen claro que no se debe promover ni ejecutar con el valor de la justicia </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pic>
        <p:nvPicPr>
          <p:cNvPr id="7" name="Imagen 6">
            <a:extLst>
              <a:ext uri="{FF2B5EF4-FFF2-40B4-BE49-F238E27FC236}">
                <a16:creationId xmlns:a16="http://schemas.microsoft.com/office/drawing/2014/main" id="{45015E9B-9677-E2B5-3495-D8ECF23D2F9E}"/>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3989882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rPr>
              <a:t>Como Servidor Público mi solidaridad es actuar sin ningún interés personal hacia los demás, brindando ayuda mutua, para la realización de una tarea o compromiso con el fin de lograr los objetivos del Ministerio</a:t>
            </a:r>
            <a:endParaRPr kumimoji="0" lang="es-CO" sz="1200" b="0"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el 82% identificaron correctamente la definición del valor de la solidaridad</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pic>
        <p:nvPicPr>
          <p:cNvPr id="7" name="Imagen 6">
            <a:extLst>
              <a:ext uri="{FF2B5EF4-FFF2-40B4-BE49-F238E27FC236}">
                <a16:creationId xmlns:a16="http://schemas.microsoft.com/office/drawing/2014/main" id="{2E300B1F-247F-5058-A8DC-8E6EE636358F}"/>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22965207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Entiendo que dentro del valor del respecto: atiendo con amabilidad, igualdad y equidad </a:t>
            </a:r>
            <a:r>
              <a:rPr kumimoji="0" lang="es-ES" sz="12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rPr>
              <a:t>a todas las personas en cualquier situación a través de mis palabras, gestos y actitudes, sin importar su condición social, económica, religiosa, étnica o de cualquier otro orden. Soy amable todos los días, esa es la clave siempre. </a:t>
            </a:r>
            <a:endParaRPr kumimoji="0" lang="es-CO" sz="12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 </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60446" y="5471154"/>
            <a:ext cx="100814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el 83% entienden correctamente el valor del respecto</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graphicFrame>
        <p:nvGraphicFramePr>
          <p:cNvPr id="2" name="Gráfico 1">
            <a:extLst>
              <a:ext uri="{FF2B5EF4-FFF2-40B4-BE49-F238E27FC236}">
                <a16:creationId xmlns:a16="http://schemas.microsoft.com/office/drawing/2014/main" id="{1A562AEE-01A4-01CB-392C-E1F17220F264}"/>
              </a:ext>
            </a:extLst>
          </p:cNvPr>
          <p:cNvGraphicFramePr>
            <a:graphicFrameLocks/>
          </p:cNvGraphicFramePr>
          <p:nvPr/>
        </p:nvGraphicFramePr>
        <p:xfrm>
          <a:off x="3362325" y="1945481"/>
          <a:ext cx="5467350" cy="2967038"/>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n 9">
            <a:extLst>
              <a:ext uri="{FF2B5EF4-FFF2-40B4-BE49-F238E27FC236}">
                <a16:creationId xmlns:a16="http://schemas.microsoft.com/office/drawing/2014/main" id="{6F995394-61DB-DC35-38EF-DC390DEED810}"/>
              </a:ext>
            </a:extLst>
          </p:cNvPr>
          <p:cNvPicPr>
            <a:picLocks noChangeAspect="1"/>
          </p:cNvPicPr>
          <p:nvPr/>
        </p:nvPicPr>
        <p:blipFill>
          <a:blip r:embed="rId3"/>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1609260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47763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 sz="12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rPr>
              <a:t>Soy honesto cuando siempre digo la verdad, incluso cuando cometo errores, porque es humano cometerlos, pero no es correcto esconderlos.</a:t>
            </a:r>
            <a:endParaRPr kumimoji="0" lang="es-CO" sz="1200" b="0"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el 81% identificaron correctamente lo que debo hacer con el valor de la honestidad</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pic>
        <p:nvPicPr>
          <p:cNvPr id="5" name="Imagen 4">
            <a:extLst>
              <a:ext uri="{FF2B5EF4-FFF2-40B4-BE49-F238E27FC236}">
                <a16:creationId xmlns:a16="http://schemas.microsoft.com/office/drawing/2014/main" id="{FCDB270A-4ED5-20D3-F767-E96408E2EEF2}"/>
              </a:ext>
            </a:extLst>
          </p:cNvPr>
          <p:cNvPicPr>
            <a:picLocks noChangeAspect="1"/>
          </p:cNvPicPr>
          <p:nvPr/>
        </p:nvPicPr>
        <p:blipFill>
          <a:blip r:embed="rId2"/>
          <a:stretch>
            <a:fillRect/>
          </a:stretch>
        </p:blipFill>
        <p:spPr>
          <a:xfrm>
            <a:off x="3887595" y="2051184"/>
            <a:ext cx="4584589" cy="2755631"/>
          </a:xfrm>
          <a:prstGeom prst="rect">
            <a:avLst/>
          </a:prstGeom>
        </p:spPr>
      </p:pic>
    </p:spTree>
    <p:extLst>
      <p:ext uri="{BB962C8B-B14F-4D97-AF65-F5344CB8AC3E}">
        <p14:creationId xmlns:p14="http://schemas.microsoft.com/office/powerpoint/2010/main" val="13089879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CuadroTexto 2">
            <a:extLst>
              <a:ext uri="{FF2B5EF4-FFF2-40B4-BE49-F238E27FC236}">
                <a16:creationId xmlns:a16="http://schemas.microsoft.com/office/drawing/2014/main" id="{5EBDFCC0-B8A4-1930-D821-D84748B640CB}"/>
              </a:ext>
            </a:extLst>
          </p:cNvPr>
          <p:cNvSpPr txBox="1"/>
          <p:nvPr/>
        </p:nvSpPr>
        <p:spPr>
          <a:xfrm>
            <a:off x="973122" y="1109847"/>
            <a:ext cx="9899009" cy="27565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Calibri" panose="020F0502020204030204" pitchFamily="34" charset="0"/>
                <a:cs typeface="+mn-cs"/>
              </a:rPr>
              <a:t>Confidencialidad es cuando me abstengo de divulgar información que afecte la honra y ponga en riesgo de seguridad a la entidad. </a:t>
            </a:r>
            <a:endParaRPr kumimoji="0" lang="es-CO" sz="12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el 76% identificaron correctamente lo que debo hacer con el valor de la confidencialidad</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pic>
        <p:nvPicPr>
          <p:cNvPr id="2" name="Imagen 1">
            <a:extLst>
              <a:ext uri="{FF2B5EF4-FFF2-40B4-BE49-F238E27FC236}">
                <a16:creationId xmlns:a16="http://schemas.microsoft.com/office/drawing/2014/main" id="{6C3808E7-3477-B5FC-0831-860F8FC3BF61}"/>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769591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el 76% identificaron correctamente el significado del valor de la diligencia</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7" name="CuadroTexto 6">
            <a:extLst>
              <a:ext uri="{FF2B5EF4-FFF2-40B4-BE49-F238E27FC236}">
                <a16:creationId xmlns:a16="http://schemas.microsoft.com/office/drawing/2014/main" id="{552B71B7-40BE-7F3D-DE92-1F697ACD7640}"/>
              </a:ext>
            </a:extLst>
          </p:cNvPr>
          <p:cNvSpPr txBox="1"/>
          <p:nvPr/>
        </p:nvSpPr>
        <p:spPr>
          <a:xfrm>
            <a:off x="1182847" y="909772"/>
            <a:ext cx="93453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Calibri" panose="020F0502020204030204" pitchFamily="34" charset="0"/>
                <a:cs typeface="+mn-cs"/>
              </a:rPr>
              <a:t>Soy diligente cuando cumplo con mis deberes, funciones, actividades y responsabilidades asignadas a mi cargo de la mejor manera posible, con atención, prontitud y eficiencia, para así optimizar el uso de los recursos del Estado. </a:t>
            </a:r>
            <a:endParaRPr kumimoji="0" lang="es-CO" sz="1200" b="0" i="0" u="none" strike="noStrike" kern="1200" cap="none" spc="0" normalizeH="0" baseline="0" noProof="0" dirty="0">
              <a:ln>
                <a:noFill/>
              </a:ln>
              <a:solidFill>
                <a:srgbClr val="C49E41"/>
              </a:solidFill>
              <a:effectLst/>
              <a:uLnTx/>
              <a:uFillTx/>
              <a:latin typeface="Helvetica"/>
              <a:ea typeface="+mn-ea"/>
              <a:cs typeface="+mn-cs"/>
            </a:endParaRPr>
          </a:p>
        </p:txBody>
      </p:sp>
      <p:pic>
        <p:nvPicPr>
          <p:cNvPr id="9" name="Imagen 8">
            <a:extLst>
              <a:ext uri="{FF2B5EF4-FFF2-40B4-BE49-F238E27FC236}">
                <a16:creationId xmlns:a16="http://schemas.microsoft.com/office/drawing/2014/main" id="{0CE3FFBD-33EF-AE0D-071B-74B8DB27BE77}"/>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31185433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6" name="CuadroTexto 5">
            <a:extLst>
              <a:ext uri="{FF2B5EF4-FFF2-40B4-BE49-F238E27FC236}">
                <a16:creationId xmlns:a16="http://schemas.microsoft.com/office/drawing/2014/main" id="{F013790A-7276-9AEE-9D7A-1695FF77EECF}"/>
              </a:ext>
            </a:extLst>
          </p:cNvPr>
          <p:cNvSpPr txBox="1"/>
          <p:nvPr/>
        </p:nvSpPr>
        <p:spPr>
          <a:xfrm>
            <a:off x="1252057" y="5007875"/>
            <a:ext cx="100814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C49E41"/>
                </a:solidFill>
                <a:effectLst/>
                <a:uLnTx/>
                <a:uFillTx/>
                <a:latin typeface="Helvetica"/>
                <a:ea typeface="+mn-ea"/>
                <a:cs typeface="+mn-cs"/>
              </a:rPr>
              <a:t>De las 91 personas que diligenciaron la encuesta, el 46% participa activamente en las actividades programadas relacionadas con el Código de Integridad.</a:t>
            </a:r>
            <a:endParaRPr kumimoji="0" lang="es-CO" sz="12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7" name="CuadroTexto 6">
            <a:extLst>
              <a:ext uri="{FF2B5EF4-FFF2-40B4-BE49-F238E27FC236}">
                <a16:creationId xmlns:a16="http://schemas.microsoft.com/office/drawing/2014/main" id="{552B71B7-40BE-7F3D-DE92-1F697ACD7640}"/>
              </a:ext>
            </a:extLst>
          </p:cNvPr>
          <p:cNvSpPr txBox="1"/>
          <p:nvPr/>
        </p:nvSpPr>
        <p:spPr>
          <a:xfrm>
            <a:off x="1182847" y="909772"/>
            <a:ext cx="9345335" cy="47763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 sz="1200" b="1" i="0" u="none" strike="noStrike" kern="100" cap="none" spc="0" normalizeH="0" baseline="0" noProof="0" dirty="0">
                <a:ln>
                  <a:noFill/>
                </a:ln>
                <a:solidFill>
                  <a:srgbClr val="C49E41"/>
                </a:solidFill>
                <a:effectLst/>
                <a:uLnTx/>
                <a:uFillTx/>
                <a:latin typeface="Arial" panose="020B0604020202020204" pitchFamily="34" charset="0"/>
                <a:ea typeface="Calibri" panose="020F0502020204030204" pitchFamily="34" charset="0"/>
                <a:cs typeface="Times New Roman" panose="02020603050405020304" pitchFamily="18" charset="0"/>
              </a:rPr>
              <a:t>Participas activamente de las actividades programadas como capacitaciones y concursos relacionadas con el Código de Integridad?</a:t>
            </a:r>
            <a:endParaRPr kumimoji="0" lang="es-CO" sz="1200" b="1" i="0" u="none" strike="noStrike" kern="100" cap="none" spc="0" normalizeH="0" baseline="0" noProof="0" dirty="0">
              <a:ln>
                <a:noFill/>
              </a:ln>
              <a:solidFill>
                <a:srgbClr val="C49E4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37566649-A8BF-9B17-9495-11929ABFA80E}"/>
              </a:ext>
            </a:extLst>
          </p:cNvPr>
          <p:cNvPicPr>
            <a:picLocks noChangeAspect="1"/>
          </p:cNvPicPr>
          <p:nvPr/>
        </p:nvPicPr>
        <p:blipFill>
          <a:blip r:embed="rId2"/>
          <a:stretch>
            <a:fillRect/>
          </a:stretch>
        </p:blipFill>
        <p:spPr>
          <a:xfrm>
            <a:off x="3803705" y="2051184"/>
            <a:ext cx="4584589" cy="2755631"/>
          </a:xfrm>
          <a:prstGeom prst="rect">
            <a:avLst/>
          </a:prstGeom>
        </p:spPr>
      </p:pic>
    </p:spTree>
    <p:extLst>
      <p:ext uri="{BB962C8B-B14F-4D97-AF65-F5344CB8AC3E}">
        <p14:creationId xmlns:p14="http://schemas.microsoft.com/office/powerpoint/2010/main" val="30245192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CuadroTexto 1">
            <a:extLst>
              <a:ext uri="{FF2B5EF4-FFF2-40B4-BE49-F238E27FC236}">
                <a16:creationId xmlns:a16="http://schemas.microsoft.com/office/drawing/2014/main" id="{95D5BC0C-35AF-AC02-FCE7-3D581458CFFB}"/>
              </a:ext>
            </a:extLst>
          </p:cNvPr>
          <p:cNvSpPr txBox="1"/>
          <p:nvPr/>
        </p:nvSpPr>
        <p:spPr>
          <a:xfrm>
            <a:off x="1157682" y="1030689"/>
            <a:ext cx="9303389" cy="45878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 sz="24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rPr>
              <a:t>INDICADOR DE APROPIACION CÓDIGO DE INTEGRIDAD </a:t>
            </a:r>
            <a:endParaRPr kumimoji="0" lang="es-CO" sz="24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C66232BD-473E-B2C6-F7B5-E17B824DF05F}"/>
              </a:ext>
            </a:extLst>
          </p:cNvPr>
          <p:cNvSpPr txBox="1"/>
          <p:nvPr/>
        </p:nvSpPr>
        <p:spPr>
          <a:xfrm>
            <a:off x="446713" y="1608307"/>
            <a:ext cx="6094602" cy="116871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12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rPr>
              <a:t>El Indicador de apropiación y conocimiento del Código de Integridad del Ministerio de Agricultura y Desarrollo Rural se calculó teniendo en cuenta el porcentaje de conocimiento de los valores del Código.</a:t>
            </a:r>
            <a:endParaRPr kumimoji="0" lang="es-CO" sz="12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ES" sz="12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rPr>
              <a:t>Los resultados de apropiación y conocimiento para cada uno de los valores fueron:</a:t>
            </a:r>
            <a:endParaRPr kumimoji="0" lang="es-CO" sz="1200" b="1" i="0" u="none" strike="noStrike" kern="100" cap="none" spc="0" normalizeH="0" baseline="0" noProof="0" dirty="0">
              <a:ln>
                <a:noFill/>
              </a:ln>
              <a:solidFill>
                <a:srgbClr val="C49E41"/>
              </a:solidFill>
              <a:effectLst/>
              <a:uLnTx/>
              <a:uFillTx/>
              <a:latin typeface="Helvetica"/>
              <a:ea typeface="Calibri" panose="020F0502020204030204" pitchFamily="34" charset="0"/>
              <a:cs typeface="Times New Roman" panose="02020603050405020304" pitchFamily="18" charset="0"/>
            </a:endParaRPr>
          </a:p>
        </p:txBody>
      </p:sp>
      <p:pic>
        <p:nvPicPr>
          <p:cNvPr id="15" name="Imagen 14">
            <a:extLst>
              <a:ext uri="{FF2B5EF4-FFF2-40B4-BE49-F238E27FC236}">
                <a16:creationId xmlns:a16="http://schemas.microsoft.com/office/drawing/2014/main" id="{6267283E-4FD3-1068-E35A-70A012A11639}"/>
              </a:ext>
            </a:extLst>
          </p:cNvPr>
          <p:cNvPicPr>
            <a:picLocks noChangeAspect="1"/>
          </p:cNvPicPr>
          <p:nvPr/>
        </p:nvPicPr>
        <p:blipFill>
          <a:blip r:embed="rId2"/>
          <a:stretch>
            <a:fillRect/>
          </a:stretch>
        </p:blipFill>
        <p:spPr>
          <a:xfrm>
            <a:off x="5065910" y="2567822"/>
            <a:ext cx="4900211" cy="3740700"/>
          </a:xfrm>
          <a:prstGeom prst="rect">
            <a:avLst/>
          </a:prstGeom>
        </p:spPr>
      </p:pic>
      <p:grpSp>
        <p:nvGrpSpPr>
          <p:cNvPr id="16" name="Gráfico 2">
            <a:extLst>
              <a:ext uri="{FF2B5EF4-FFF2-40B4-BE49-F238E27FC236}">
                <a16:creationId xmlns:a16="http://schemas.microsoft.com/office/drawing/2014/main" id="{8719528B-D3BF-1116-4EE3-13F8491482B4}"/>
              </a:ext>
            </a:extLst>
          </p:cNvPr>
          <p:cNvGrpSpPr>
            <a:grpSpLocks noChangeAspect="1"/>
          </p:cNvGrpSpPr>
          <p:nvPr/>
        </p:nvGrpSpPr>
        <p:grpSpPr>
          <a:xfrm>
            <a:off x="1249084" y="4438172"/>
            <a:ext cx="1779342" cy="1691965"/>
            <a:chOff x="3312776" y="3830103"/>
            <a:chExt cx="229767" cy="218484"/>
          </a:xfrm>
        </p:grpSpPr>
        <p:sp>
          <p:nvSpPr>
            <p:cNvPr id="17" name="Forma libre: forma 16">
              <a:extLst>
                <a:ext uri="{FF2B5EF4-FFF2-40B4-BE49-F238E27FC236}">
                  <a16:creationId xmlns:a16="http://schemas.microsoft.com/office/drawing/2014/main" id="{796AC41E-17F0-D23C-F2FE-A805A9E972B1}"/>
                </a:ext>
              </a:extLst>
            </p:cNvPr>
            <p:cNvSpPr/>
            <p:nvPr/>
          </p:nvSpPr>
          <p:spPr>
            <a:xfrm>
              <a:off x="3312776" y="3830103"/>
              <a:ext cx="229767" cy="218484"/>
            </a:xfrm>
            <a:custGeom>
              <a:avLst/>
              <a:gdLst>
                <a:gd name="connsiteX0" fmla="*/ 229279 w 229767"/>
                <a:gd name="connsiteY0" fmla="*/ 59310 h 218484"/>
                <a:gd name="connsiteX1" fmla="*/ 208392 w 229767"/>
                <a:gd name="connsiteY1" fmla="*/ 14654 h 218484"/>
                <a:gd name="connsiteX2" fmla="*/ 160855 w 229767"/>
                <a:gd name="connsiteY2" fmla="*/ 489 h 218484"/>
                <a:gd name="connsiteX3" fmla="*/ 112599 w 229767"/>
                <a:gd name="connsiteY3" fmla="*/ 38903 h 218484"/>
                <a:gd name="connsiteX4" fmla="*/ 92432 w 229767"/>
                <a:gd name="connsiteY4" fmla="*/ 29780 h 218484"/>
                <a:gd name="connsiteX5" fmla="*/ 89551 w 229767"/>
                <a:gd name="connsiteY5" fmla="*/ 29780 h 218484"/>
                <a:gd name="connsiteX6" fmla="*/ 1441 w 229767"/>
                <a:gd name="connsiteY6" fmla="*/ 69153 h 218484"/>
                <a:gd name="connsiteX7" fmla="*/ 1441 w 229767"/>
                <a:gd name="connsiteY7" fmla="*/ 69153 h 218484"/>
                <a:gd name="connsiteX8" fmla="*/ 1200 w 229767"/>
                <a:gd name="connsiteY8" fmla="*/ 69153 h 218484"/>
                <a:gd name="connsiteX9" fmla="*/ 1200 w 229767"/>
                <a:gd name="connsiteY9" fmla="*/ 69153 h 218484"/>
                <a:gd name="connsiteX10" fmla="*/ 720 w 229767"/>
                <a:gd name="connsiteY10" fmla="*/ 69153 h 218484"/>
                <a:gd name="connsiteX11" fmla="*/ 240 w 229767"/>
                <a:gd name="connsiteY11" fmla="*/ 69633 h 218484"/>
                <a:gd name="connsiteX12" fmla="*/ 240 w 229767"/>
                <a:gd name="connsiteY12" fmla="*/ 69873 h 218484"/>
                <a:gd name="connsiteX13" fmla="*/ 0 w 229767"/>
                <a:gd name="connsiteY13" fmla="*/ 70353 h 218484"/>
                <a:gd name="connsiteX14" fmla="*/ 0 w 229767"/>
                <a:gd name="connsiteY14" fmla="*/ 70594 h 218484"/>
                <a:gd name="connsiteX15" fmla="*/ 0 w 229767"/>
                <a:gd name="connsiteY15" fmla="*/ 71554 h 218484"/>
                <a:gd name="connsiteX16" fmla="*/ 0 w 229767"/>
                <a:gd name="connsiteY16" fmla="*/ 175990 h 218484"/>
                <a:gd name="connsiteX17" fmla="*/ 2161 w 229767"/>
                <a:gd name="connsiteY17" fmla="*/ 179111 h 218484"/>
                <a:gd name="connsiteX18" fmla="*/ 90271 w 229767"/>
                <a:gd name="connsiteY18" fmla="*/ 218485 h 218484"/>
                <a:gd name="connsiteX19" fmla="*/ 90271 w 229767"/>
                <a:gd name="connsiteY19" fmla="*/ 218485 h 218484"/>
                <a:gd name="connsiteX20" fmla="*/ 91472 w 229767"/>
                <a:gd name="connsiteY20" fmla="*/ 218485 h 218484"/>
                <a:gd name="connsiteX21" fmla="*/ 91472 w 229767"/>
                <a:gd name="connsiteY21" fmla="*/ 218485 h 218484"/>
                <a:gd name="connsiteX22" fmla="*/ 92672 w 229767"/>
                <a:gd name="connsiteY22" fmla="*/ 218485 h 218484"/>
                <a:gd name="connsiteX23" fmla="*/ 92672 w 229767"/>
                <a:gd name="connsiteY23" fmla="*/ 218485 h 218484"/>
                <a:gd name="connsiteX24" fmla="*/ 180782 w 229767"/>
                <a:gd name="connsiteY24" fmla="*/ 179111 h 218484"/>
                <a:gd name="connsiteX25" fmla="*/ 182943 w 229767"/>
                <a:gd name="connsiteY25" fmla="*/ 175990 h 218484"/>
                <a:gd name="connsiteX26" fmla="*/ 182943 w 229767"/>
                <a:gd name="connsiteY26" fmla="*/ 118130 h 218484"/>
                <a:gd name="connsiteX27" fmla="*/ 229759 w 229767"/>
                <a:gd name="connsiteY27" fmla="*/ 58349 h 218484"/>
                <a:gd name="connsiteX28" fmla="*/ 90991 w 229767"/>
                <a:gd name="connsiteY28" fmla="*/ 36982 h 218484"/>
                <a:gd name="connsiteX29" fmla="*/ 110438 w 229767"/>
                <a:gd name="connsiteY29" fmla="*/ 45865 h 218484"/>
                <a:gd name="connsiteX30" fmla="*/ 108998 w 229767"/>
                <a:gd name="connsiteY30" fmla="*/ 53308 h 218484"/>
                <a:gd name="connsiteX31" fmla="*/ 108517 w 229767"/>
                <a:gd name="connsiteY31" fmla="*/ 58589 h 218484"/>
                <a:gd name="connsiteX32" fmla="*/ 44175 w 229767"/>
                <a:gd name="connsiteY32" fmla="*/ 87399 h 218484"/>
                <a:gd name="connsiteX33" fmla="*/ 11044 w 229767"/>
                <a:gd name="connsiteY33" fmla="*/ 72514 h 218484"/>
                <a:gd name="connsiteX34" fmla="*/ 90511 w 229767"/>
                <a:gd name="connsiteY34" fmla="*/ 36982 h 218484"/>
                <a:gd name="connsiteX35" fmla="*/ 87630 w 229767"/>
                <a:gd name="connsiteY35" fmla="*/ 211042 h 218484"/>
                <a:gd name="connsiteX36" fmla="*/ 6482 w 229767"/>
                <a:gd name="connsiteY36" fmla="*/ 174790 h 218484"/>
                <a:gd name="connsiteX37" fmla="*/ 6482 w 229767"/>
                <a:gd name="connsiteY37" fmla="*/ 78036 h 218484"/>
                <a:gd name="connsiteX38" fmla="*/ 57140 w 229767"/>
                <a:gd name="connsiteY38" fmla="*/ 100604 h 218484"/>
                <a:gd name="connsiteX39" fmla="*/ 87630 w 229767"/>
                <a:gd name="connsiteY39" fmla="*/ 114048 h 218484"/>
                <a:gd name="connsiteX40" fmla="*/ 87630 w 229767"/>
                <a:gd name="connsiteY40" fmla="*/ 211042 h 218484"/>
                <a:gd name="connsiteX41" fmla="*/ 90991 w 229767"/>
                <a:gd name="connsiteY41" fmla="*/ 108046 h 218484"/>
                <a:gd name="connsiteX42" fmla="*/ 53058 w 229767"/>
                <a:gd name="connsiteY42" fmla="*/ 91001 h 218484"/>
                <a:gd name="connsiteX43" fmla="*/ 108998 w 229767"/>
                <a:gd name="connsiteY43" fmla="*/ 66032 h 218484"/>
                <a:gd name="connsiteX44" fmla="*/ 119321 w 229767"/>
                <a:gd name="connsiteY44" fmla="*/ 94602 h 218484"/>
                <a:gd name="connsiteX45" fmla="*/ 119561 w 229767"/>
                <a:gd name="connsiteY45" fmla="*/ 95082 h 218484"/>
                <a:gd name="connsiteX46" fmla="*/ 90751 w 229767"/>
                <a:gd name="connsiteY46" fmla="*/ 107806 h 218484"/>
                <a:gd name="connsiteX47" fmla="*/ 175740 w 229767"/>
                <a:gd name="connsiteY47" fmla="*/ 174790 h 218484"/>
                <a:gd name="connsiteX48" fmla="*/ 94592 w 229767"/>
                <a:gd name="connsiteY48" fmla="*/ 211042 h 218484"/>
                <a:gd name="connsiteX49" fmla="*/ 94592 w 229767"/>
                <a:gd name="connsiteY49" fmla="*/ 114048 h 218484"/>
                <a:gd name="connsiteX50" fmla="*/ 120521 w 229767"/>
                <a:gd name="connsiteY50" fmla="*/ 102525 h 218484"/>
                <a:gd name="connsiteX51" fmla="*/ 118601 w 229767"/>
                <a:gd name="connsiteY51" fmla="*/ 121251 h 218484"/>
                <a:gd name="connsiteX52" fmla="*/ 119801 w 229767"/>
                <a:gd name="connsiteY52" fmla="*/ 124132 h 218484"/>
                <a:gd name="connsiteX53" fmla="*/ 121962 w 229767"/>
                <a:gd name="connsiteY53" fmla="*/ 124852 h 218484"/>
                <a:gd name="connsiteX54" fmla="*/ 123162 w 229767"/>
                <a:gd name="connsiteY54" fmla="*/ 124852 h 218484"/>
                <a:gd name="connsiteX55" fmla="*/ 145730 w 229767"/>
                <a:gd name="connsiteY55" fmla="*/ 117650 h 218484"/>
                <a:gd name="connsiteX56" fmla="*/ 150292 w 229767"/>
                <a:gd name="connsiteY56" fmla="*/ 117650 h 218484"/>
                <a:gd name="connsiteX57" fmla="*/ 175260 w 229767"/>
                <a:gd name="connsiteY57" fmla="*/ 120291 h 218484"/>
                <a:gd name="connsiteX58" fmla="*/ 175740 w 229767"/>
                <a:gd name="connsiteY58" fmla="*/ 120291 h 218484"/>
                <a:gd name="connsiteX59" fmla="*/ 175740 w 229767"/>
                <a:gd name="connsiteY59" fmla="*/ 174549 h 218484"/>
                <a:gd name="connsiteX60" fmla="*/ 174540 w 229767"/>
                <a:gd name="connsiteY60" fmla="*/ 113568 h 218484"/>
                <a:gd name="connsiteX61" fmla="*/ 152452 w 229767"/>
                <a:gd name="connsiteY61" fmla="*/ 111168 h 218484"/>
                <a:gd name="connsiteX62" fmla="*/ 143569 w 229767"/>
                <a:gd name="connsiteY62" fmla="*/ 111168 h 218484"/>
                <a:gd name="connsiteX63" fmla="*/ 126044 w 229767"/>
                <a:gd name="connsiteY63" fmla="*/ 116689 h 218484"/>
                <a:gd name="connsiteX64" fmla="*/ 127724 w 229767"/>
                <a:gd name="connsiteY64" fmla="*/ 100364 h 218484"/>
                <a:gd name="connsiteX65" fmla="*/ 125323 w 229767"/>
                <a:gd name="connsiteY65" fmla="*/ 90761 h 218484"/>
                <a:gd name="connsiteX66" fmla="*/ 116200 w 229767"/>
                <a:gd name="connsiteY66" fmla="*/ 54028 h 218484"/>
                <a:gd name="connsiteX67" fmla="*/ 162056 w 229767"/>
                <a:gd name="connsiteY67" fmla="*/ 7452 h 218484"/>
                <a:gd name="connsiteX68" fmla="*/ 204070 w 229767"/>
                <a:gd name="connsiteY68" fmla="*/ 19936 h 218484"/>
                <a:gd name="connsiteX69" fmla="*/ 222557 w 229767"/>
                <a:gd name="connsiteY69" fmla="*/ 59550 h 218484"/>
                <a:gd name="connsiteX70" fmla="*/ 174540 w 229767"/>
                <a:gd name="connsiteY70" fmla="*/ 113568 h 2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29767" h="218484">
                  <a:moveTo>
                    <a:pt x="229279" y="59310"/>
                  </a:moveTo>
                  <a:cubicBezTo>
                    <a:pt x="229039" y="42264"/>
                    <a:pt x="221356" y="25938"/>
                    <a:pt x="208392" y="14654"/>
                  </a:cubicBezTo>
                  <a:cubicBezTo>
                    <a:pt x="195187" y="3371"/>
                    <a:pt x="178381" y="-1671"/>
                    <a:pt x="160855" y="489"/>
                  </a:cubicBezTo>
                  <a:cubicBezTo>
                    <a:pt x="138768" y="3371"/>
                    <a:pt x="120281" y="18736"/>
                    <a:pt x="112599" y="38903"/>
                  </a:cubicBezTo>
                  <a:lnTo>
                    <a:pt x="92432" y="29780"/>
                  </a:lnTo>
                  <a:cubicBezTo>
                    <a:pt x="92432" y="29780"/>
                    <a:pt x="90511" y="29299"/>
                    <a:pt x="89551" y="29780"/>
                  </a:cubicBezTo>
                  <a:lnTo>
                    <a:pt x="1441" y="69153"/>
                  </a:lnTo>
                  <a:cubicBezTo>
                    <a:pt x="1441" y="69153"/>
                    <a:pt x="1441" y="69153"/>
                    <a:pt x="1441" y="69153"/>
                  </a:cubicBezTo>
                  <a:cubicBezTo>
                    <a:pt x="1441" y="69153"/>
                    <a:pt x="1441" y="69153"/>
                    <a:pt x="1200" y="69153"/>
                  </a:cubicBezTo>
                  <a:cubicBezTo>
                    <a:pt x="1200" y="69153"/>
                    <a:pt x="1200" y="69153"/>
                    <a:pt x="1200" y="69153"/>
                  </a:cubicBezTo>
                  <a:cubicBezTo>
                    <a:pt x="1200" y="69153"/>
                    <a:pt x="960" y="69153"/>
                    <a:pt x="720" y="69153"/>
                  </a:cubicBezTo>
                  <a:cubicBezTo>
                    <a:pt x="720" y="69153"/>
                    <a:pt x="480" y="69393"/>
                    <a:pt x="240" y="69633"/>
                  </a:cubicBezTo>
                  <a:cubicBezTo>
                    <a:pt x="240" y="69633"/>
                    <a:pt x="240" y="69633"/>
                    <a:pt x="240" y="69873"/>
                  </a:cubicBezTo>
                  <a:cubicBezTo>
                    <a:pt x="240" y="69873"/>
                    <a:pt x="240" y="70113"/>
                    <a:pt x="0" y="70353"/>
                  </a:cubicBezTo>
                  <a:cubicBezTo>
                    <a:pt x="0" y="70353"/>
                    <a:pt x="0" y="70353"/>
                    <a:pt x="0" y="70594"/>
                  </a:cubicBezTo>
                  <a:cubicBezTo>
                    <a:pt x="0" y="70834"/>
                    <a:pt x="0" y="71314"/>
                    <a:pt x="0" y="71554"/>
                  </a:cubicBezTo>
                  <a:lnTo>
                    <a:pt x="0" y="175990"/>
                  </a:lnTo>
                  <a:cubicBezTo>
                    <a:pt x="0" y="177430"/>
                    <a:pt x="720" y="178631"/>
                    <a:pt x="2161" y="179111"/>
                  </a:cubicBezTo>
                  <a:lnTo>
                    <a:pt x="90271" y="218485"/>
                  </a:lnTo>
                  <a:cubicBezTo>
                    <a:pt x="90271" y="218485"/>
                    <a:pt x="90271" y="218485"/>
                    <a:pt x="90271" y="218485"/>
                  </a:cubicBezTo>
                  <a:cubicBezTo>
                    <a:pt x="90751" y="218485"/>
                    <a:pt x="90991" y="218485"/>
                    <a:pt x="91472" y="218485"/>
                  </a:cubicBezTo>
                  <a:lnTo>
                    <a:pt x="91472" y="218485"/>
                  </a:lnTo>
                  <a:cubicBezTo>
                    <a:pt x="91472" y="218485"/>
                    <a:pt x="92192" y="218485"/>
                    <a:pt x="92672" y="218485"/>
                  </a:cubicBezTo>
                  <a:cubicBezTo>
                    <a:pt x="92672" y="218485"/>
                    <a:pt x="92672" y="218485"/>
                    <a:pt x="92672" y="218485"/>
                  </a:cubicBezTo>
                  <a:lnTo>
                    <a:pt x="180782" y="179111"/>
                  </a:lnTo>
                  <a:cubicBezTo>
                    <a:pt x="181983" y="178391"/>
                    <a:pt x="182943" y="177190"/>
                    <a:pt x="182943" y="175990"/>
                  </a:cubicBezTo>
                  <a:lnTo>
                    <a:pt x="182943" y="118130"/>
                  </a:lnTo>
                  <a:cubicBezTo>
                    <a:pt x="210072" y="111648"/>
                    <a:pt x="230239" y="86679"/>
                    <a:pt x="229759" y="58349"/>
                  </a:cubicBezTo>
                  <a:close/>
                  <a:moveTo>
                    <a:pt x="90991" y="36982"/>
                  </a:moveTo>
                  <a:lnTo>
                    <a:pt x="110438" y="45865"/>
                  </a:lnTo>
                  <a:cubicBezTo>
                    <a:pt x="109718" y="48266"/>
                    <a:pt x="109237" y="50907"/>
                    <a:pt x="108998" y="53308"/>
                  </a:cubicBezTo>
                  <a:cubicBezTo>
                    <a:pt x="108998" y="54988"/>
                    <a:pt x="108758" y="56909"/>
                    <a:pt x="108517" y="58589"/>
                  </a:cubicBezTo>
                  <a:lnTo>
                    <a:pt x="44175" y="87399"/>
                  </a:lnTo>
                  <a:lnTo>
                    <a:pt x="11044" y="72514"/>
                  </a:lnTo>
                  <a:lnTo>
                    <a:pt x="90511" y="36982"/>
                  </a:lnTo>
                  <a:close/>
                  <a:moveTo>
                    <a:pt x="87630" y="211042"/>
                  </a:moveTo>
                  <a:lnTo>
                    <a:pt x="6482" y="174790"/>
                  </a:lnTo>
                  <a:lnTo>
                    <a:pt x="6482" y="78036"/>
                  </a:lnTo>
                  <a:lnTo>
                    <a:pt x="57140" y="100604"/>
                  </a:lnTo>
                  <a:lnTo>
                    <a:pt x="87630" y="114048"/>
                  </a:lnTo>
                  <a:lnTo>
                    <a:pt x="87630" y="211042"/>
                  </a:lnTo>
                  <a:close/>
                  <a:moveTo>
                    <a:pt x="90991" y="108046"/>
                  </a:moveTo>
                  <a:lnTo>
                    <a:pt x="53058" y="91001"/>
                  </a:lnTo>
                  <a:lnTo>
                    <a:pt x="108998" y="66032"/>
                  </a:lnTo>
                  <a:cubicBezTo>
                    <a:pt x="109958" y="76355"/>
                    <a:pt x="113559" y="86199"/>
                    <a:pt x="119321" y="94602"/>
                  </a:cubicBezTo>
                  <a:cubicBezTo>
                    <a:pt x="119321" y="94602"/>
                    <a:pt x="119321" y="95082"/>
                    <a:pt x="119561" y="95082"/>
                  </a:cubicBezTo>
                  <a:lnTo>
                    <a:pt x="90751" y="107806"/>
                  </a:lnTo>
                  <a:close/>
                  <a:moveTo>
                    <a:pt x="175740" y="174790"/>
                  </a:moveTo>
                  <a:lnTo>
                    <a:pt x="94592" y="211042"/>
                  </a:lnTo>
                  <a:lnTo>
                    <a:pt x="94592" y="114048"/>
                  </a:lnTo>
                  <a:lnTo>
                    <a:pt x="120521" y="102525"/>
                  </a:lnTo>
                  <a:lnTo>
                    <a:pt x="118601" y="121251"/>
                  </a:lnTo>
                  <a:cubicBezTo>
                    <a:pt x="118601" y="121251"/>
                    <a:pt x="119081" y="123412"/>
                    <a:pt x="119801" y="124132"/>
                  </a:cubicBezTo>
                  <a:cubicBezTo>
                    <a:pt x="120521" y="124612"/>
                    <a:pt x="121242" y="124852"/>
                    <a:pt x="121962" y="124852"/>
                  </a:cubicBezTo>
                  <a:cubicBezTo>
                    <a:pt x="122442" y="124852"/>
                    <a:pt x="122682" y="124852"/>
                    <a:pt x="123162" y="124852"/>
                  </a:cubicBezTo>
                  <a:lnTo>
                    <a:pt x="145730" y="117650"/>
                  </a:lnTo>
                  <a:cubicBezTo>
                    <a:pt x="147411" y="117170"/>
                    <a:pt x="149091" y="117170"/>
                    <a:pt x="150292" y="117650"/>
                  </a:cubicBezTo>
                  <a:cubicBezTo>
                    <a:pt x="158454" y="120291"/>
                    <a:pt x="166858" y="121251"/>
                    <a:pt x="175260" y="120291"/>
                  </a:cubicBezTo>
                  <a:lnTo>
                    <a:pt x="175740" y="120291"/>
                  </a:lnTo>
                  <a:lnTo>
                    <a:pt x="175740" y="174549"/>
                  </a:lnTo>
                  <a:close/>
                  <a:moveTo>
                    <a:pt x="174540" y="113568"/>
                  </a:moveTo>
                  <a:cubicBezTo>
                    <a:pt x="167097" y="114289"/>
                    <a:pt x="159655" y="113568"/>
                    <a:pt x="152452" y="111168"/>
                  </a:cubicBezTo>
                  <a:cubicBezTo>
                    <a:pt x="149572" y="110207"/>
                    <a:pt x="146450" y="110207"/>
                    <a:pt x="143569" y="111168"/>
                  </a:cubicBezTo>
                  <a:lnTo>
                    <a:pt x="126044" y="116689"/>
                  </a:lnTo>
                  <a:lnTo>
                    <a:pt x="127724" y="100364"/>
                  </a:lnTo>
                  <a:cubicBezTo>
                    <a:pt x="128204" y="96763"/>
                    <a:pt x="127244" y="93402"/>
                    <a:pt x="125323" y="90761"/>
                  </a:cubicBezTo>
                  <a:cubicBezTo>
                    <a:pt x="117880" y="80197"/>
                    <a:pt x="114760" y="66992"/>
                    <a:pt x="116200" y="54028"/>
                  </a:cubicBezTo>
                  <a:cubicBezTo>
                    <a:pt x="118841" y="30020"/>
                    <a:pt x="138288" y="10573"/>
                    <a:pt x="162056" y="7452"/>
                  </a:cubicBezTo>
                  <a:cubicBezTo>
                    <a:pt x="177421" y="5531"/>
                    <a:pt x="192306" y="9853"/>
                    <a:pt x="204070" y="19936"/>
                  </a:cubicBezTo>
                  <a:cubicBezTo>
                    <a:pt x="215594" y="29780"/>
                    <a:pt x="222317" y="44185"/>
                    <a:pt x="222557" y="59550"/>
                  </a:cubicBezTo>
                  <a:cubicBezTo>
                    <a:pt x="223037" y="86919"/>
                    <a:pt x="201909" y="110687"/>
                    <a:pt x="174540" y="113568"/>
                  </a:cubicBezTo>
                  <a:close/>
                </a:path>
              </a:pathLst>
            </a:custGeom>
            <a:solidFill>
              <a:srgbClr val="4D4D4D"/>
            </a:solidFill>
            <a:ln w="240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a:ea typeface="+mn-ea"/>
                <a:cs typeface="+mn-cs"/>
              </a:endParaRPr>
            </a:p>
          </p:txBody>
        </p:sp>
        <p:sp>
          <p:nvSpPr>
            <p:cNvPr id="18" name="Forma libre: forma 17">
              <a:extLst>
                <a:ext uri="{FF2B5EF4-FFF2-40B4-BE49-F238E27FC236}">
                  <a16:creationId xmlns:a16="http://schemas.microsoft.com/office/drawing/2014/main" id="{9B41215C-CC7C-8588-3681-EB6FF523873D}"/>
                </a:ext>
              </a:extLst>
            </p:cNvPr>
            <p:cNvSpPr/>
            <p:nvPr/>
          </p:nvSpPr>
          <p:spPr>
            <a:xfrm>
              <a:off x="3449984" y="3860002"/>
              <a:ext cx="63621" cy="63741"/>
            </a:xfrm>
            <a:custGeom>
              <a:avLst/>
              <a:gdLst>
                <a:gd name="connsiteX0" fmla="*/ 57740 w 63621"/>
                <a:gd name="connsiteY0" fmla="*/ 1080 h 63741"/>
                <a:gd name="connsiteX1" fmla="*/ 1080 w 63621"/>
                <a:gd name="connsiteY1" fmla="*/ 57740 h 63741"/>
                <a:gd name="connsiteX2" fmla="*/ 1080 w 63621"/>
                <a:gd name="connsiteY2" fmla="*/ 62782 h 63741"/>
                <a:gd name="connsiteX3" fmla="*/ 3481 w 63621"/>
                <a:gd name="connsiteY3" fmla="*/ 63742 h 63741"/>
                <a:gd name="connsiteX4" fmla="*/ 5882 w 63621"/>
                <a:gd name="connsiteY4" fmla="*/ 62782 h 63741"/>
                <a:gd name="connsiteX5" fmla="*/ 62541 w 63621"/>
                <a:gd name="connsiteY5" fmla="*/ 6122 h 63741"/>
                <a:gd name="connsiteX6" fmla="*/ 62541 w 63621"/>
                <a:gd name="connsiteY6" fmla="*/ 1080 h 63741"/>
                <a:gd name="connsiteX7" fmla="*/ 57740 w 63621"/>
                <a:gd name="connsiteY7" fmla="*/ 1080 h 6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21" h="63741">
                  <a:moveTo>
                    <a:pt x="57740" y="1080"/>
                  </a:moveTo>
                  <a:lnTo>
                    <a:pt x="1080" y="57740"/>
                  </a:lnTo>
                  <a:cubicBezTo>
                    <a:pt x="-360" y="59180"/>
                    <a:pt x="-360" y="61341"/>
                    <a:pt x="1080" y="62782"/>
                  </a:cubicBezTo>
                  <a:cubicBezTo>
                    <a:pt x="1801" y="63502"/>
                    <a:pt x="2521" y="63742"/>
                    <a:pt x="3481" y="63742"/>
                  </a:cubicBezTo>
                  <a:cubicBezTo>
                    <a:pt x="4441" y="63742"/>
                    <a:pt x="5402" y="63502"/>
                    <a:pt x="5882" y="62782"/>
                  </a:cubicBezTo>
                  <a:lnTo>
                    <a:pt x="62541" y="6122"/>
                  </a:lnTo>
                  <a:cubicBezTo>
                    <a:pt x="63982" y="4682"/>
                    <a:pt x="63982" y="2521"/>
                    <a:pt x="62541" y="1080"/>
                  </a:cubicBezTo>
                  <a:cubicBezTo>
                    <a:pt x="61101" y="-360"/>
                    <a:pt x="58940" y="-360"/>
                    <a:pt x="57740" y="1080"/>
                  </a:cubicBezTo>
                  <a:close/>
                </a:path>
              </a:pathLst>
            </a:custGeom>
            <a:solidFill>
              <a:srgbClr val="C69F41"/>
            </a:solidFill>
            <a:ln w="240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a:ea typeface="+mn-ea"/>
                <a:cs typeface="+mn-cs"/>
              </a:endParaRPr>
            </a:p>
          </p:txBody>
        </p:sp>
        <p:sp>
          <p:nvSpPr>
            <p:cNvPr id="19" name="Forma libre: forma 18">
              <a:extLst>
                <a:ext uri="{FF2B5EF4-FFF2-40B4-BE49-F238E27FC236}">
                  <a16:creationId xmlns:a16="http://schemas.microsoft.com/office/drawing/2014/main" id="{AAEA3E1E-A975-E4C1-654B-FE9F271C4A61}"/>
                </a:ext>
              </a:extLst>
            </p:cNvPr>
            <p:cNvSpPr/>
            <p:nvPr/>
          </p:nvSpPr>
          <p:spPr>
            <a:xfrm>
              <a:off x="3485396" y="3895595"/>
              <a:ext cx="28329" cy="28149"/>
            </a:xfrm>
            <a:custGeom>
              <a:avLst/>
              <a:gdLst>
                <a:gd name="connsiteX0" fmla="*/ 4082 w 28329"/>
                <a:gd name="connsiteY0" fmla="*/ 4141 h 28149"/>
                <a:gd name="connsiteX1" fmla="*/ 0 w 28329"/>
                <a:gd name="connsiteY1" fmla="*/ 14225 h 28149"/>
                <a:gd name="connsiteX2" fmla="*/ 4082 w 28329"/>
                <a:gd name="connsiteY2" fmla="*/ 24068 h 28149"/>
                <a:gd name="connsiteX3" fmla="*/ 14165 w 28329"/>
                <a:gd name="connsiteY3" fmla="*/ 28150 h 28149"/>
                <a:gd name="connsiteX4" fmla="*/ 24249 w 28329"/>
                <a:gd name="connsiteY4" fmla="*/ 24068 h 28149"/>
                <a:gd name="connsiteX5" fmla="*/ 28330 w 28329"/>
                <a:gd name="connsiteY5" fmla="*/ 14225 h 28149"/>
                <a:gd name="connsiteX6" fmla="*/ 24249 w 28329"/>
                <a:gd name="connsiteY6" fmla="*/ 4141 h 28149"/>
                <a:gd name="connsiteX7" fmla="*/ 4322 w 28329"/>
                <a:gd name="connsiteY7" fmla="*/ 4141 h 28149"/>
                <a:gd name="connsiteX8" fmla="*/ 19207 w 28329"/>
                <a:gd name="connsiteY8" fmla="*/ 19027 h 28149"/>
                <a:gd name="connsiteX9" fmla="*/ 9123 w 28329"/>
                <a:gd name="connsiteY9" fmla="*/ 19027 h 28149"/>
                <a:gd name="connsiteX10" fmla="*/ 6963 w 28329"/>
                <a:gd name="connsiteY10" fmla="*/ 13985 h 28149"/>
                <a:gd name="connsiteX11" fmla="*/ 9123 w 28329"/>
                <a:gd name="connsiteY11" fmla="*/ 8943 h 28149"/>
                <a:gd name="connsiteX12" fmla="*/ 14165 w 28329"/>
                <a:gd name="connsiteY12" fmla="*/ 6782 h 28149"/>
                <a:gd name="connsiteX13" fmla="*/ 19207 w 28329"/>
                <a:gd name="connsiteY13" fmla="*/ 8943 h 28149"/>
                <a:gd name="connsiteX14" fmla="*/ 21368 w 28329"/>
                <a:gd name="connsiteY14" fmla="*/ 13985 h 28149"/>
                <a:gd name="connsiteX15" fmla="*/ 19207 w 28329"/>
                <a:gd name="connsiteY15" fmla="*/ 19027 h 2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29" h="28149">
                  <a:moveTo>
                    <a:pt x="4082" y="4141"/>
                  </a:moveTo>
                  <a:cubicBezTo>
                    <a:pt x="1441" y="6782"/>
                    <a:pt x="0" y="10384"/>
                    <a:pt x="0" y="14225"/>
                  </a:cubicBezTo>
                  <a:cubicBezTo>
                    <a:pt x="0" y="18066"/>
                    <a:pt x="1441" y="21427"/>
                    <a:pt x="4082" y="24068"/>
                  </a:cubicBezTo>
                  <a:cubicBezTo>
                    <a:pt x="6723" y="26709"/>
                    <a:pt x="10324" y="28150"/>
                    <a:pt x="14165" y="28150"/>
                  </a:cubicBezTo>
                  <a:cubicBezTo>
                    <a:pt x="18006" y="28150"/>
                    <a:pt x="21368" y="26709"/>
                    <a:pt x="24249" y="24068"/>
                  </a:cubicBezTo>
                  <a:cubicBezTo>
                    <a:pt x="26890" y="21427"/>
                    <a:pt x="28330" y="17826"/>
                    <a:pt x="28330" y="14225"/>
                  </a:cubicBezTo>
                  <a:cubicBezTo>
                    <a:pt x="28330" y="10624"/>
                    <a:pt x="26890" y="6782"/>
                    <a:pt x="24249" y="4141"/>
                  </a:cubicBezTo>
                  <a:cubicBezTo>
                    <a:pt x="18727" y="-1380"/>
                    <a:pt x="9843" y="-1380"/>
                    <a:pt x="4322" y="4141"/>
                  </a:cubicBezTo>
                  <a:close/>
                  <a:moveTo>
                    <a:pt x="19207" y="19027"/>
                  </a:moveTo>
                  <a:cubicBezTo>
                    <a:pt x="16566" y="21908"/>
                    <a:pt x="11764" y="21908"/>
                    <a:pt x="9123" y="19027"/>
                  </a:cubicBezTo>
                  <a:cubicBezTo>
                    <a:pt x="7683" y="17826"/>
                    <a:pt x="6963" y="15906"/>
                    <a:pt x="6963" y="13985"/>
                  </a:cubicBezTo>
                  <a:cubicBezTo>
                    <a:pt x="6963" y="12064"/>
                    <a:pt x="7683" y="10143"/>
                    <a:pt x="9123" y="8943"/>
                  </a:cubicBezTo>
                  <a:cubicBezTo>
                    <a:pt x="10564" y="7502"/>
                    <a:pt x="12484" y="6782"/>
                    <a:pt x="14165" y="6782"/>
                  </a:cubicBezTo>
                  <a:cubicBezTo>
                    <a:pt x="15846" y="6782"/>
                    <a:pt x="17766" y="7502"/>
                    <a:pt x="19207" y="8943"/>
                  </a:cubicBezTo>
                  <a:cubicBezTo>
                    <a:pt x="20647" y="10384"/>
                    <a:pt x="21368" y="12064"/>
                    <a:pt x="21368" y="13985"/>
                  </a:cubicBezTo>
                  <a:cubicBezTo>
                    <a:pt x="21368" y="15906"/>
                    <a:pt x="20647" y="17826"/>
                    <a:pt x="19207" y="19027"/>
                  </a:cubicBezTo>
                  <a:close/>
                </a:path>
              </a:pathLst>
            </a:custGeom>
            <a:solidFill>
              <a:srgbClr val="C69F41"/>
            </a:solidFill>
            <a:ln w="240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a:ea typeface="+mn-ea"/>
                <a:cs typeface="+mn-cs"/>
              </a:endParaRPr>
            </a:p>
          </p:txBody>
        </p:sp>
        <p:sp>
          <p:nvSpPr>
            <p:cNvPr id="20" name="Forma libre: forma 19">
              <a:extLst>
                <a:ext uri="{FF2B5EF4-FFF2-40B4-BE49-F238E27FC236}">
                  <a16:creationId xmlns:a16="http://schemas.microsoft.com/office/drawing/2014/main" id="{E186AF00-DCE8-EC41-ECCB-6C125BE5E62A}"/>
                </a:ext>
              </a:extLst>
            </p:cNvPr>
            <p:cNvSpPr/>
            <p:nvPr/>
          </p:nvSpPr>
          <p:spPr>
            <a:xfrm>
              <a:off x="3449803" y="3860362"/>
              <a:ext cx="28449" cy="28089"/>
            </a:xfrm>
            <a:custGeom>
              <a:avLst/>
              <a:gdLst>
                <a:gd name="connsiteX0" fmla="*/ 14225 w 28449"/>
                <a:gd name="connsiteY0" fmla="*/ 28090 h 28089"/>
                <a:gd name="connsiteX1" fmla="*/ 24309 w 28449"/>
                <a:gd name="connsiteY1" fmla="*/ 24008 h 28089"/>
                <a:gd name="connsiteX2" fmla="*/ 24309 w 28449"/>
                <a:gd name="connsiteY2" fmla="*/ 4081 h 28089"/>
                <a:gd name="connsiteX3" fmla="*/ 14225 w 28449"/>
                <a:gd name="connsiteY3" fmla="*/ 0 h 28089"/>
                <a:gd name="connsiteX4" fmla="*/ 4141 w 28449"/>
                <a:gd name="connsiteY4" fmla="*/ 4081 h 28089"/>
                <a:gd name="connsiteX5" fmla="*/ 4141 w 28449"/>
                <a:gd name="connsiteY5" fmla="*/ 24008 h 28089"/>
                <a:gd name="connsiteX6" fmla="*/ 14225 w 28449"/>
                <a:gd name="connsiteY6" fmla="*/ 28090 h 28089"/>
                <a:gd name="connsiteX7" fmla="*/ 9183 w 28449"/>
                <a:gd name="connsiteY7" fmla="*/ 8883 h 28089"/>
                <a:gd name="connsiteX8" fmla="*/ 14225 w 28449"/>
                <a:gd name="connsiteY8" fmla="*/ 6722 h 28089"/>
                <a:gd name="connsiteX9" fmla="*/ 19267 w 28449"/>
                <a:gd name="connsiteY9" fmla="*/ 8883 h 28089"/>
                <a:gd name="connsiteX10" fmla="*/ 19267 w 28449"/>
                <a:gd name="connsiteY10" fmla="*/ 18967 h 28089"/>
                <a:gd name="connsiteX11" fmla="*/ 9183 w 28449"/>
                <a:gd name="connsiteY11" fmla="*/ 18967 h 28089"/>
                <a:gd name="connsiteX12" fmla="*/ 9183 w 28449"/>
                <a:gd name="connsiteY12" fmla="*/ 8883 h 2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49" h="28089">
                  <a:moveTo>
                    <a:pt x="14225" y="28090"/>
                  </a:moveTo>
                  <a:cubicBezTo>
                    <a:pt x="18066" y="28090"/>
                    <a:pt x="21668" y="26649"/>
                    <a:pt x="24309" y="24008"/>
                  </a:cubicBezTo>
                  <a:cubicBezTo>
                    <a:pt x="29830" y="18486"/>
                    <a:pt x="29830" y="9603"/>
                    <a:pt x="24309" y="4081"/>
                  </a:cubicBezTo>
                  <a:cubicBezTo>
                    <a:pt x="21668" y="1441"/>
                    <a:pt x="18066" y="0"/>
                    <a:pt x="14225" y="0"/>
                  </a:cubicBezTo>
                  <a:cubicBezTo>
                    <a:pt x="10384" y="0"/>
                    <a:pt x="7023" y="1441"/>
                    <a:pt x="4141" y="4081"/>
                  </a:cubicBezTo>
                  <a:cubicBezTo>
                    <a:pt x="-1380" y="9603"/>
                    <a:pt x="-1380" y="18486"/>
                    <a:pt x="4141" y="24008"/>
                  </a:cubicBezTo>
                  <a:cubicBezTo>
                    <a:pt x="6782" y="26649"/>
                    <a:pt x="10384" y="28090"/>
                    <a:pt x="14225" y="28090"/>
                  </a:cubicBezTo>
                  <a:close/>
                  <a:moveTo>
                    <a:pt x="9183" y="8883"/>
                  </a:moveTo>
                  <a:cubicBezTo>
                    <a:pt x="10624" y="7443"/>
                    <a:pt x="12304" y="6722"/>
                    <a:pt x="14225" y="6722"/>
                  </a:cubicBezTo>
                  <a:cubicBezTo>
                    <a:pt x="16145" y="6722"/>
                    <a:pt x="17826" y="7443"/>
                    <a:pt x="19267" y="8883"/>
                  </a:cubicBezTo>
                  <a:cubicBezTo>
                    <a:pt x="22148" y="11764"/>
                    <a:pt x="22148" y="16326"/>
                    <a:pt x="19267" y="18967"/>
                  </a:cubicBezTo>
                  <a:cubicBezTo>
                    <a:pt x="16386" y="21607"/>
                    <a:pt x="11824" y="21607"/>
                    <a:pt x="9183" y="18967"/>
                  </a:cubicBezTo>
                  <a:cubicBezTo>
                    <a:pt x="6542" y="16326"/>
                    <a:pt x="6302" y="11524"/>
                    <a:pt x="9183" y="8883"/>
                  </a:cubicBezTo>
                  <a:close/>
                </a:path>
              </a:pathLst>
            </a:custGeom>
            <a:solidFill>
              <a:srgbClr val="C69F41"/>
            </a:solidFill>
            <a:ln w="240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Helvetica"/>
                <a:ea typeface="+mn-ea"/>
                <a:cs typeface="+mn-cs"/>
              </a:endParaRPr>
            </a:p>
          </p:txBody>
        </p:sp>
      </p:grpSp>
    </p:spTree>
    <p:extLst>
      <p:ext uri="{BB962C8B-B14F-4D97-AF65-F5344CB8AC3E}">
        <p14:creationId xmlns:p14="http://schemas.microsoft.com/office/powerpoint/2010/main" val="878797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273435A-D866-A496-004D-A28C6D5DAFB5}"/>
              </a:ext>
            </a:extLst>
          </p:cNvPr>
          <p:cNvSpPr txBox="1">
            <a:spLocks/>
          </p:cNvSpPr>
          <p:nvPr/>
        </p:nvSpPr>
        <p:spPr>
          <a:xfrm>
            <a:off x="606017" y="3059571"/>
            <a:ext cx="7966231" cy="1325563"/>
          </a:xfrm>
          <a:prstGeom prst="rect">
            <a:avLst/>
          </a:prstGeom>
        </p:spPr>
        <p:txBody>
          <a:bodyPr vert="horz" lIns="91440" tIns="45720" rIns="91440" bIns="45720" rtlCol="0" anchor="b">
            <a:normAutofit lnSpcReduction="10000"/>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white">
                    <a:lumMod val="95000"/>
                  </a:prstClr>
                </a:solidFill>
                <a:effectLst/>
                <a:uLnTx/>
                <a:uFillTx/>
                <a:latin typeface="Helvetica"/>
                <a:ea typeface="+mn-ea"/>
                <a:cs typeface="Helvetica"/>
              </a:rPr>
              <a:t>GRACIAS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 	</a:t>
            </a:r>
            <a:br>
              <a:rPr kumimoji="0" lang="es-ES" sz="1800" b="0" i="0" u="none" strike="noStrike" kern="1200" cap="none" spc="0" normalizeH="0" baseline="0" noProof="0" dirty="0">
                <a:ln>
                  <a:noFill/>
                </a:ln>
                <a:solidFill>
                  <a:prstClr val="black"/>
                </a:solidFill>
                <a:effectLst/>
                <a:uLnTx/>
                <a:uFillTx/>
                <a:latin typeface="Helvetica"/>
                <a:ea typeface="+mn-ea"/>
                <a:cs typeface="Helvetica"/>
              </a:rPr>
            </a:br>
            <a:endParaRPr kumimoji="0" lang="es-CO" sz="2400" b="0" i="0" u="none" strike="noStrike" kern="1200" cap="none" spc="0" normalizeH="0" baseline="0" noProof="0" dirty="0">
              <a:ln>
                <a:noFill/>
              </a:ln>
              <a:solidFill>
                <a:prstClr val="black"/>
              </a:solidFill>
              <a:effectLst/>
              <a:uLnTx/>
              <a:uFillTx/>
              <a:latin typeface="Helvetica"/>
              <a:ea typeface="+mn-ea"/>
              <a:cs typeface="Helvetica"/>
            </a:endParaRPr>
          </a:p>
        </p:txBody>
      </p:sp>
    </p:spTree>
    <p:extLst>
      <p:ext uri="{BB962C8B-B14F-4D97-AF65-F5344CB8AC3E}">
        <p14:creationId xmlns:p14="http://schemas.microsoft.com/office/powerpoint/2010/main" val="348925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3443120" y="230569"/>
            <a:ext cx="6797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a:ln>
                  <a:noFill/>
                </a:ln>
                <a:solidFill>
                  <a:srgbClr val="C49E41"/>
                </a:solidFill>
                <a:effectLst/>
                <a:uLnTx/>
                <a:uFillTx/>
                <a:latin typeface="Helvetica"/>
                <a:ea typeface="+mj-ea"/>
                <a:cs typeface="Helvetica"/>
              </a:rPr>
              <a:t>Ejecución presupuestal Vigencia fiscal 2023</a:t>
            </a:r>
            <a:endParaRPr kumimoji="0" lang="es-ES" sz="2400" b="0" i="0" u="none" strike="noStrike" kern="1200" cap="none" spc="0" normalizeH="0" baseline="0" noProof="0" dirty="0">
              <a:ln>
                <a:noFill/>
              </a:ln>
              <a:solidFill>
                <a:srgbClr val="C49E41"/>
              </a:solidFill>
              <a:effectLst/>
              <a:uLnTx/>
              <a:uFillTx/>
              <a:latin typeface="Helvetica"/>
              <a:ea typeface="+mj-ea"/>
              <a:cs typeface="Helvetica"/>
            </a:endParaRPr>
          </a:p>
        </p:txBody>
      </p:sp>
      <p:sp>
        <p:nvSpPr>
          <p:cNvPr id="8" name="CuadroTexto 1">
            <a:extLst>
              <a:ext uri="{FF2B5EF4-FFF2-40B4-BE49-F238E27FC236}">
                <a16:creationId xmlns:a16="http://schemas.microsoft.com/office/drawing/2014/main" id="{58DEFD03-61B6-C93D-4EB3-D3521392C330}"/>
              </a:ext>
            </a:extLst>
          </p:cNvPr>
          <p:cNvSpPr txBox="1"/>
          <p:nvPr/>
        </p:nvSpPr>
        <p:spPr>
          <a:xfrm>
            <a:off x="9586158" y="646382"/>
            <a:ext cx="239591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Helvetica"/>
                <a:ea typeface="+mn-ea"/>
                <a:cs typeface="Calibri"/>
              </a:rPr>
              <a:t>Cifras en millones de pesos</a:t>
            </a:r>
            <a:endParaRPr kumimoji="0" lang="es-ES" sz="14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6" name="Tabla 5">
            <a:extLst>
              <a:ext uri="{FF2B5EF4-FFF2-40B4-BE49-F238E27FC236}">
                <a16:creationId xmlns:a16="http://schemas.microsoft.com/office/drawing/2014/main" id="{A131996D-2550-E00C-F90C-23687E5BEC21}"/>
              </a:ext>
            </a:extLst>
          </p:cNvPr>
          <p:cNvGraphicFramePr>
            <a:graphicFrameLocks noGrp="1"/>
          </p:cNvGraphicFramePr>
          <p:nvPr/>
        </p:nvGraphicFramePr>
        <p:xfrm>
          <a:off x="253999" y="1241777"/>
          <a:ext cx="11356977" cy="4334678"/>
        </p:xfrm>
        <a:graphic>
          <a:graphicData uri="http://schemas.openxmlformats.org/drawingml/2006/table">
            <a:tbl>
              <a:tblPr firstRow="1" lastRow="1" bandRow="1">
                <a:tableStyleId>{EB9631B5-78F2-41C9-869B-9F39066F8104}</a:tableStyleId>
              </a:tblPr>
              <a:tblGrid>
                <a:gridCol w="1960884">
                  <a:extLst>
                    <a:ext uri="{9D8B030D-6E8A-4147-A177-3AD203B41FA5}">
                      <a16:colId xmlns:a16="http://schemas.microsoft.com/office/drawing/2014/main" val="2185316478"/>
                    </a:ext>
                  </a:extLst>
                </a:gridCol>
                <a:gridCol w="1203526">
                  <a:extLst>
                    <a:ext uri="{9D8B030D-6E8A-4147-A177-3AD203B41FA5}">
                      <a16:colId xmlns:a16="http://schemas.microsoft.com/office/drawing/2014/main" val="1606514593"/>
                    </a:ext>
                  </a:extLst>
                </a:gridCol>
                <a:gridCol w="1495970">
                  <a:extLst>
                    <a:ext uri="{9D8B030D-6E8A-4147-A177-3AD203B41FA5}">
                      <a16:colId xmlns:a16="http://schemas.microsoft.com/office/drawing/2014/main" val="112374333"/>
                    </a:ext>
                  </a:extLst>
                </a:gridCol>
                <a:gridCol w="1338500">
                  <a:extLst>
                    <a:ext uri="{9D8B030D-6E8A-4147-A177-3AD203B41FA5}">
                      <a16:colId xmlns:a16="http://schemas.microsoft.com/office/drawing/2014/main" val="156086488"/>
                    </a:ext>
                  </a:extLst>
                </a:gridCol>
                <a:gridCol w="1259764">
                  <a:extLst>
                    <a:ext uri="{9D8B030D-6E8A-4147-A177-3AD203B41FA5}">
                      <a16:colId xmlns:a16="http://schemas.microsoft.com/office/drawing/2014/main" val="377630943"/>
                    </a:ext>
                  </a:extLst>
                </a:gridCol>
                <a:gridCol w="1540962">
                  <a:extLst>
                    <a:ext uri="{9D8B030D-6E8A-4147-A177-3AD203B41FA5}">
                      <a16:colId xmlns:a16="http://schemas.microsoft.com/office/drawing/2014/main" val="1447416540"/>
                    </a:ext>
                  </a:extLst>
                </a:gridCol>
                <a:gridCol w="1242652">
                  <a:extLst>
                    <a:ext uri="{9D8B030D-6E8A-4147-A177-3AD203B41FA5}">
                      <a16:colId xmlns:a16="http://schemas.microsoft.com/office/drawing/2014/main" val="1806061909"/>
                    </a:ext>
                  </a:extLst>
                </a:gridCol>
                <a:gridCol w="1314719">
                  <a:extLst>
                    <a:ext uri="{9D8B030D-6E8A-4147-A177-3AD203B41FA5}">
                      <a16:colId xmlns:a16="http://schemas.microsoft.com/office/drawing/2014/main" val="105858018"/>
                    </a:ext>
                  </a:extLst>
                </a:gridCol>
              </a:tblGrid>
              <a:tr h="190500">
                <a:tc gridSpan="8">
                  <a:txBody>
                    <a:bodyPr/>
                    <a:lstStyle/>
                    <a:p>
                      <a:pPr algn="ctr" fontAlgn="ctr"/>
                      <a:r>
                        <a:rPr lang="es-ES" sz="1200" b="1" dirty="0">
                          <a:solidFill>
                            <a:schemeClr val="bg1"/>
                          </a:solidFill>
                          <a:effectLst/>
                        </a:rPr>
                        <a:t>Viceministerio de Desarrollo Rural</a:t>
                      </a:r>
                    </a:p>
                  </a:txBody>
                  <a:tcPr marL="9525" marR="9525" marT="9525" anchor="ctr">
                    <a:solidFill>
                      <a:srgbClr val="C49E41"/>
                    </a:solidFill>
                  </a:tcP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3615788977"/>
                  </a:ext>
                </a:extLst>
              </a:tr>
              <a:tr h="571500">
                <a:tc>
                  <a:txBody>
                    <a:bodyPr/>
                    <a:lstStyle/>
                    <a:p>
                      <a:pPr algn="ctr" fontAlgn="ctr"/>
                      <a:r>
                        <a:rPr lang="es-ES" sz="1200" b="1" dirty="0">
                          <a:solidFill>
                            <a:schemeClr val="bg1"/>
                          </a:solidFill>
                          <a:effectLst/>
                        </a:rPr>
                        <a:t>Dependencia</a:t>
                      </a:r>
                    </a:p>
                  </a:txBody>
                  <a:tcPr marL="9525" marR="9525" marT="9525" anchor="ctr">
                    <a:solidFill>
                      <a:srgbClr val="C49E41"/>
                    </a:solidFill>
                  </a:tcPr>
                </a:tc>
                <a:tc>
                  <a:txBody>
                    <a:bodyPr/>
                    <a:lstStyle/>
                    <a:p>
                      <a:pPr algn="ctr" fontAlgn="ctr"/>
                      <a:r>
                        <a:rPr lang="es-ES" sz="1200" b="1">
                          <a:solidFill>
                            <a:schemeClr val="bg1"/>
                          </a:solidFill>
                          <a:effectLst/>
                        </a:rPr>
                        <a:t>Objeto de Gasto</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a:solidFill>
                            <a:schemeClr val="bg1"/>
                          </a:solidFill>
                          <a:effectLst/>
                        </a:rPr>
                        <a:t>Apropiación Vigente</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dirty="0">
                          <a:solidFill>
                            <a:schemeClr val="bg1"/>
                          </a:solidFill>
                          <a:effectLst/>
                        </a:rPr>
                        <a:t>Compromisos</a:t>
                      </a:r>
                    </a:p>
                  </a:txBody>
                  <a:tcPr marL="9525" marR="9525" marT="9525" anchor="ctr">
                    <a:solidFill>
                      <a:srgbClr val="C49E41"/>
                    </a:solidFill>
                  </a:tcPr>
                </a:tc>
                <a:tc>
                  <a:txBody>
                    <a:bodyPr/>
                    <a:lstStyle/>
                    <a:p>
                      <a:pPr algn="ctr" fontAlgn="ctr"/>
                      <a:r>
                        <a:rPr lang="es-ES" sz="1200" b="1">
                          <a:solidFill>
                            <a:schemeClr val="bg1"/>
                          </a:solidFill>
                          <a:effectLst/>
                        </a:rPr>
                        <a:t>% Compromisos</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a:solidFill>
                            <a:schemeClr val="bg1"/>
                          </a:solidFill>
                          <a:effectLst/>
                        </a:rPr>
                        <a:t>Apropiación no Comprometida</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dirty="0">
                          <a:solidFill>
                            <a:schemeClr val="bg1"/>
                          </a:solidFill>
                          <a:effectLst/>
                        </a:rPr>
                        <a:t>Obligaciones</a:t>
                      </a:r>
                    </a:p>
                  </a:txBody>
                  <a:tcPr marL="9525" marR="9525" marT="9525" anchor="ctr">
                    <a:solidFill>
                      <a:srgbClr val="C49E41"/>
                    </a:solidFill>
                  </a:tcPr>
                </a:tc>
                <a:tc>
                  <a:txBody>
                    <a:bodyPr/>
                    <a:lstStyle/>
                    <a:p>
                      <a:pPr algn="ctr" fontAlgn="ctr"/>
                      <a:r>
                        <a:rPr lang="es-ES" sz="1200" b="1">
                          <a:solidFill>
                            <a:schemeClr val="bg1"/>
                          </a:solidFill>
                          <a:effectLst/>
                        </a:rPr>
                        <a:t>% Obligaciones</a:t>
                      </a:r>
                      <a:endParaRPr lang="es-ES" sz="1200" b="1" dirty="0">
                        <a:solidFill>
                          <a:schemeClr val="bg1"/>
                        </a:solidFill>
                        <a:effectLst/>
                      </a:endParaRPr>
                    </a:p>
                  </a:txBody>
                  <a:tcPr marL="9525" marR="9525" marT="9525" anchor="ctr">
                    <a:solidFill>
                      <a:srgbClr val="C49E41"/>
                    </a:solidFill>
                  </a:tcPr>
                </a:tc>
                <a:extLst>
                  <a:ext uri="{0D108BD9-81ED-4DB2-BD59-A6C34878D82A}">
                    <a16:rowId xmlns:a16="http://schemas.microsoft.com/office/drawing/2014/main" val="1505208607"/>
                  </a:ext>
                </a:extLst>
              </a:tr>
              <a:tr h="190500">
                <a:tc rowSpan="3">
                  <a:txBody>
                    <a:bodyPr/>
                    <a:lstStyle/>
                    <a:p>
                      <a:pPr fontAlgn="ctr"/>
                      <a:r>
                        <a:rPr lang="es-ES" sz="1050">
                          <a:effectLst/>
                        </a:rPr>
                        <a:t>Dirección de Capacidades Productivas y Generación de Ingresos</a:t>
                      </a:r>
                      <a:endParaRPr lang="es-ES" sz="1050" dirty="0">
                        <a:effectLst/>
                      </a:endParaRPr>
                    </a:p>
                  </a:txBody>
                  <a:tcPr marL="9525" marR="9525" marT="9525" anchor="ctr"/>
                </a:tc>
                <a:tc>
                  <a:txBody>
                    <a:bodyPr/>
                    <a:lstStyle/>
                    <a:p>
                      <a:pPr fontAlgn="ctr"/>
                      <a:r>
                        <a:rPr lang="es-ES" sz="1050" dirty="0">
                          <a:effectLst/>
                        </a:rPr>
                        <a:t>Transferencias</a:t>
                      </a:r>
                    </a:p>
                  </a:txBody>
                  <a:tcPr marL="9525" marR="9525" marT="9525"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259610985"/>
                  </a:ext>
                </a:extLst>
              </a:tr>
              <a:tr h="190500">
                <a:tc vMerge="1">
                  <a:txBody>
                    <a:bodyPr/>
                    <a:lstStyle/>
                    <a:p>
                      <a:endParaRPr lang="es-ES"/>
                    </a:p>
                  </a:txBody>
                  <a:tcPr marL="0" marR="0" marT="0" marB="0" horzOverflow="overflow"/>
                </a:tc>
                <a:tc>
                  <a:txBody>
                    <a:bodyPr/>
                    <a:lstStyle/>
                    <a:p>
                      <a:pPr fontAlgn="ctr"/>
                      <a:r>
                        <a:rPr lang="es-ES" sz="1050" dirty="0">
                          <a:effectLst/>
                        </a:rPr>
                        <a:t>Inversión</a:t>
                      </a:r>
                    </a:p>
                  </a:txBody>
                  <a:tcPr marL="9525" marR="9525" marT="9525" anchor="ctr"/>
                </a:tc>
                <a:tc>
                  <a:txBody>
                    <a:bodyPr/>
                    <a:lstStyle/>
                    <a:p>
                      <a:pPr algn="ctr" rtl="0" fontAlgn="ctr"/>
                      <a:r>
                        <a:rPr lang="es-CO" sz="1300" b="0" i="0" u="none" strike="noStrike" dirty="0">
                          <a:solidFill>
                            <a:srgbClr val="000000"/>
                          </a:solidFill>
                          <a:effectLst/>
                          <a:latin typeface="+mn-lt"/>
                        </a:rPr>
                        <a:t>171.800 </a:t>
                      </a:r>
                    </a:p>
                  </a:txBody>
                  <a:tcPr marL="9525" marR="9525" marT="9525" marB="0" anchor="ctr"/>
                </a:tc>
                <a:tc>
                  <a:txBody>
                    <a:bodyPr/>
                    <a:lstStyle/>
                    <a:p>
                      <a:pPr algn="ctr" rtl="0" fontAlgn="ctr"/>
                      <a:r>
                        <a:rPr lang="es-CO" sz="1300" b="0" i="0" u="none" strike="noStrike" dirty="0">
                          <a:solidFill>
                            <a:srgbClr val="000000"/>
                          </a:solidFill>
                          <a:effectLst/>
                          <a:latin typeface="+mn-lt"/>
                        </a:rPr>
                        <a:t>75.982 </a:t>
                      </a:r>
                    </a:p>
                  </a:txBody>
                  <a:tcPr marL="9525" marR="9525" marT="9525" marB="0" anchor="ctr"/>
                </a:tc>
                <a:tc>
                  <a:txBody>
                    <a:bodyPr/>
                    <a:lstStyle/>
                    <a:p>
                      <a:pPr algn="ctr" rtl="0" fontAlgn="ctr"/>
                      <a:r>
                        <a:rPr lang="es-CO" sz="1300" b="0" i="0" u="none" strike="noStrike" dirty="0">
                          <a:solidFill>
                            <a:srgbClr val="000000"/>
                          </a:solidFill>
                          <a:effectLst/>
                          <a:latin typeface="+mn-lt"/>
                        </a:rPr>
                        <a:t>44%</a:t>
                      </a:r>
                    </a:p>
                  </a:txBody>
                  <a:tcPr marL="9525" marR="9525" marT="9525" marB="0" anchor="ctr"/>
                </a:tc>
                <a:tc>
                  <a:txBody>
                    <a:bodyPr/>
                    <a:lstStyle/>
                    <a:p>
                      <a:pPr algn="ctr" rtl="0" fontAlgn="ctr"/>
                      <a:r>
                        <a:rPr lang="es-CO" sz="1300" b="0" i="0" u="none" strike="noStrike" dirty="0">
                          <a:solidFill>
                            <a:srgbClr val="000000"/>
                          </a:solidFill>
                          <a:effectLst/>
                          <a:latin typeface="+mn-lt"/>
                        </a:rPr>
                        <a:t>95.818 </a:t>
                      </a:r>
                    </a:p>
                  </a:txBody>
                  <a:tcPr marL="9525" marR="9525" marT="9525" marB="0" anchor="ctr"/>
                </a:tc>
                <a:tc>
                  <a:txBody>
                    <a:bodyPr/>
                    <a:lstStyle/>
                    <a:p>
                      <a:pPr algn="ctr" rtl="0" fontAlgn="ctr"/>
                      <a:r>
                        <a:rPr lang="es-CO" sz="1300" b="0" i="0" u="none" strike="noStrike" dirty="0">
                          <a:solidFill>
                            <a:srgbClr val="000000"/>
                          </a:solidFill>
                          <a:effectLst/>
                          <a:latin typeface="+mn-lt"/>
                        </a:rPr>
                        <a:t>13.273 </a:t>
                      </a:r>
                    </a:p>
                  </a:txBody>
                  <a:tcPr marL="9525" marR="9525" marT="9525" marB="0" anchor="ctr"/>
                </a:tc>
                <a:tc>
                  <a:txBody>
                    <a:bodyPr/>
                    <a:lstStyle/>
                    <a:p>
                      <a:pPr algn="ctr" rtl="0" fontAlgn="ctr"/>
                      <a:r>
                        <a:rPr lang="es-CO" sz="1300" b="0" i="0" u="none" strike="noStrike">
                          <a:solidFill>
                            <a:srgbClr val="000000"/>
                          </a:solidFill>
                          <a:effectLst/>
                          <a:latin typeface="+mn-lt"/>
                        </a:rPr>
                        <a:t>8%</a:t>
                      </a:r>
                    </a:p>
                  </a:txBody>
                  <a:tcPr marL="9525" marR="9525" marT="9525" marB="0" anchor="ctr"/>
                </a:tc>
                <a:extLst>
                  <a:ext uri="{0D108BD9-81ED-4DB2-BD59-A6C34878D82A}">
                    <a16:rowId xmlns:a16="http://schemas.microsoft.com/office/drawing/2014/main" val="934937943"/>
                  </a:ext>
                </a:extLst>
              </a:tr>
              <a:tr h="190500">
                <a:tc vMerge="1">
                  <a:txBody>
                    <a:bodyPr/>
                    <a:lstStyle/>
                    <a:p>
                      <a:endParaRPr lang="es-ES"/>
                    </a:p>
                  </a:txBody>
                  <a:tcPr marL="0" marR="0" marT="0" marB="0" horzOverflow="overflow"/>
                </a:tc>
                <a:tc>
                  <a:txBody>
                    <a:bodyPr/>
                    <a:lstStyle/>
                    <a:p>
                      <a:pPr fontAlgn="ctr"/>
                      <a:r>
                        <a:rPr lang="es-ES" sz="1050" b="1" dirty="0">
                          <a:effectLst/>
                        </a:rPr>
                        <a:t>Subtotal</a:t>
                      </a:r>
                    </a:p>
                  </a:txBody>
                  <a:tcPr marL="9525" marR="9525" marT="9525" anchor="ctr"/>
                </a:tc>
                <a:tc>
                  <a:txBody>
                    <a:bodyPr/>
                    <a:lstStyle/>
                    <a:p>
                      <a:pPr algn="ctr" rtl="0" fontAlgn="ctr"/>
                      <a:r>
                        <a:rPr lang="es-CO" sz="1300" b="1" i="0" u="none" strike="noStrike" dirty="0">
                          <a:solidFill>
                            <a:srgbClr val="000000"/>
                          </a:solidFill>
                          <a:effectLst/>
                          <a:latin typeface="+mn-lt"/>
                        </a:rPr>
                        <a:t>171.800 </a:t>
                      </a:r>
                    </a:p>
                  </a:txBody>
                  <a:tcPr marL="9525" marR="9525" marT="9525" marB="0" anchor="ctr"/>
                </a:tc>
                <a:tc>
                  <a:txBody>
                    <a:bodyPr/>
                    <a:lstStyle/>
                    <a:p>
                      <a:pPr algn="ctr" rtl="0" fontAlgn="ctr"/>
                      <a:r>
                        <a:rPr lang="es-CO" sz="1300" b="1" i="0" u="none" strike="noStrike" dirty="0">
                          <a:solidFill>
                            <a:srgbClr val="000000"/>
                          </a:solidFill>
                          <a:effectLst/>
                          <a:latin typeface="+mn-lt"/>
                        </a:rPr>
                        <a:t>75.982 </a:t>
                      </a:r>
                    </a:p>
                  </a:txBody>
                  <a:tcPr marL="9525" marR="9525" marT="9525" marB="0" anchor="ctr"/>
                </a:tc>
                <a:tc>
                  <a:txBody>
                    <a:bodyPr/>
                    <a:lstStyle/>
                    <a:p>
                      <a:pPr algn="ctr" rtl="0" fontAlgn="ctr"/>
                      <a:r>
                        <a:rPr lang="es-CO" sz="1300" b="1" i="0" u="none" strike="noStrike" dirty="0">
                          <a:solidFill>
                            <a:srgbClr val="000000"/>
                          </a:solidFill>
                          <a:effectLst/>
                          <a:latin typeface="+mn-lt"/>
                        </a:rPr>
                        <a:t>44%</a:t>
                      </a:r>
                    </a:p>
                  </a:txBody>
                  <a:tcPr marL="9525" marR="9525" marT="9525" marB="0" anchor="ctr"/>
                </a:tc>
                <a:tc>
                  <a:txBody>
                    <a:bodyPr/>
                    <a:lstStyle/>
                    <a:p>
                      <a:pPr algn="ctr" rtl="0" fontAlgn="ctr"/>
                      <a:r>
                        <a:rPr lang="es-CO" sz="1300" b="1" i="0" u="none" strike="noStrike" dirty="0">
                          <a:solidFill>
                            <a:srgbClr val="000000"/>
                          </a:solidFill>
                          <a:effectLst/>
                          <a:latin typeface="+mn-lt"/>
                        </a:rPr>
                        <a:t>95.818 </a:t>
                      </a:r>
                    </a:p>
                  </a:txBody>
                  <a:tcPr marL="9525" marR="9525" marT="9525" marB="0" anchor="ctr"/>
                </a:tc>
                <a:tc>
                  <a:txBody>
                    <a:bodyPr/>
                    <a:lstStyle/>
                    <a:p>
                      <a:pPr algn="ctr" rtl="0" fontAlgn="ctr"/>
                      <a:r>
                        <a:rPr lang="es-CO" sz="1300" b="1" i="0" u="none" strike="noStrike" dirty="0">
                          <a:solidFill>
                            <a:srgbClr val="000000"/>
                          </a:solidFill>
                          <a:effectLst/>
                          <a:latin typeface="+mn-lt"/>
                        </a:rPr>
                        <a:t>13.273 </a:t>
                      </a:r>
                    </a:p>
                  </a:txBody>
                  <a:tcPr marL="9525" marR="9525" marT="9525" marB="0" anchor="ctr"/>
                </a:tc>
                <a:tc>
                  <a:txBody>
                    <a:bodyPr/>
                    <a:lstStyle/>
                    <a:p>
                      <a:pPr algn="ctr" rtl="0" fontAlgn="ctr"/>
                      <a:r>
                        <a:rPr lang="es-CO" sz="1300" b="1" i="0" u="none" strike="noStrike">
                          <a:solidFill>
                            <a:srgbClr val="000000"/>
                          </a:solidFill>
                          <a:effectLst/>
                          <a:latin typeface="+mn-lt"/>
                        </a:rPr>
                        <a:t>8%</a:t>
                      </a:r>
                    </a:p>
                  </a:txBody>
                  <a:tcPr marL="9525" marR="9525" marT="9525" marB="0" anchor="ctr"/>
                </a:tc>
                <a:extLst>
                  <a:ext uri="{0D108BD9-81ED-4DB2-BD59-A6C34878D82A}">
                    <a16:rowId xmlns:a16="http://schemas.microsoft.com/office/drawing/2014/main" val="2998289322"/>
                  </a:ext>
                </a:extLst>
              </a:tr>
              <a:tr h="190500">
                <a:tc rowSpan="3">
                  <a:txBody>
                    <a:bodyPr/>
                    <a:lstStyle/>
                    <a:p>
                      <a:pPr fontAlgn="ctr"/>
                      <a:r>
                        <a:rPr lang="es-ES" sz="1050">
                          <a:effectLst/>
                        </a:rPr>
                        <a:t>Dirección de Gestión de Bienes Públicos Rurales</a:t>
                      </a:r>
                      <a:endParaRPr lang="es-ES" sz="1050" dirty="0">
                        <a:effectLst/>
                      </a:endParaRPr>
                    </a:p>
                  </a:txBody>
                  <a:tcPr marL="9525" marR="9525" marT="9525" anchor="ctr"/>
                </a:tc>
                <a:tc>
                  <a:txBody>
                    <a:bodyPr/>
                    <a:lstStyle/>
                    <a:p>
                      <a:pPr fontAlgn="ctr"/>
                      <a:r>
                        <a:rPr lang="es-ES" sz="1050" dirty="0">
                          <a:effectLst/>
                        </a:rPr>
                        <a:t>Transferencias</a:t>
                      </a:r>
                    </a:p>
                  </a:txBody>
                  <a:tcPr marL="9525" marR="9525" marT="9525" anchor="ctr"/>
                </a:tc>
                <a:tc>
                  <a:txBody>
                    <a:bodyPr/>
                    <a:lstStyle/>
                    <a:p>
                      <a:pPr algn="ctr" rtl="0" fontAlgn="ctr"/>
                      <a:r>
                        <a:rPr lang="es-CO" sz="1300" b="0" i="0" u="none" strike="noStrike" dirty="0">
                          <a:solidFill>
                            <a:srgbClr val="000000"/>
                          </a:solidFill>
                          <a:effectLst/>
                          <a:latin typeface="+mn-lt"/>
                        </a:rPr>
                        <a:t>393</a:t>
                      </a:r>
                    </a:p>
                  </a:txBody>
                  <a:tcPr marL="9525" marR="9525" marT="9525" marB="0" anchor="ctr"/>
                </a:tc>
                <a:tc>
                  <a:txBody>
                    <a:bodyPr/>
                    <a:lstStyle/>
                    <a:p>
                      <a:pPr algn="ctr" rtl="0" fontAlgn="ctr"/>
                      <a:r>
                        <a:rPr lang="es-CO" sz="1300" b="0" i="0" u="none" strike="noStrike" dirty="0">
                          <a:solidFill>
                            <a:srgbClr val="000000"/>
                          </a:solidFill>
                          <a:effectLst/>
                          <a:latin typeface="+mn-lt"/>
                        </a:rPr>
                        <a:t>57 </a:t>
                      </a:r>
                    </a:p>
                  </a:txBody>
                  <a:tcPr marL="9525" marR="9525" marT="9525" marB="0" anchor="ctr"/>
                </a:tc>
                <a:tc>
                  <a:txBody>
                    <a:bodyPr/>
                    <a:lstStyle/>
                    <a:p>
                      <a:pPr algn="ctr" rtl="0" fontAlgn="ctr"/>
                      <a:r>
                        <a:rPr lang="es-CO" sz="1300" b="0" i="0" u="none" strike="noStrike" dirty="0">
                          <a:solidFill>
                            <a:srgbClr val="000000"/>
                          </a:solidFill>
                          <a:effectLst/>
                          <a:latin typeface="+mn-lt"/>
                        </a:rPr>
                        <a:t>15%</a:t>
                      </a:r>
                    </a:p>
                  </a:txBody>
                  <a:tcPr marL="9525" marR="9525" marT="9525" marB="0" anchor="ctr"/>
                </a:tc>
                <a:tc>
                  <a:txBody>
                    <a:bodyPr/>
                    <a:lstStyle/>
                    <a:p>
                      <a:pPr algn="ctr" rtl="0" fontAlgn="ctr"/>
                      <a:r>
                        <a:rPr lang="es-CO" sz="1300" b="0" i="0" u="none" strike="noStrike" dirty="0">
                          <a:solidFill>
                            <a:srgbClr val="000000"/>
                          </a:solidFill>
                          <a:effectLst/>
                          <a:latin typeface="+mn-lt"/>
                        </a:rPr>
                        <a:t>336 </a:t>
                      </a:r>
                    </a:p>
                  </a:txBody>
                  <a:tcPr marL="9525" marR="9525" marT="9525" marB="0" anchor="ctr"/>
                </a:tc>
                <a:tc>
                  <a:txBody>
                    <a:bodyPr/>
                    <a:lstStyle/>
                    <a:p>
                      <a:pPr algn="ctr" rtl="0" fontAlgn="ctr"/>
                      <a:r>
                        <a:rPr lang="es-CO" sz="1300" b="0" i="0" u="none" strike="noStrike" dirty="0">
                          <a:solidFill>
                            <a:srgbClr val="000000"/>
                          </a:solidFill>
                          <a:effectLst/>
                          <a:latin typeface="+mn-lt"/>
                        </a:rPr>
                        <a:t>57 </a:t>
                      </a:r>
                    </a:p>
                  </a:txBody>
                  <a:tcPr marL="9525" marR="9525" marT="9525" marB="0" anchor="ctr"/>
                </a:tc>
                <a:tc>
                  <a:txBody>
                    <a:bodyPr/>
                    <a:lstStyle/>
                    <a:p>
                      <a:pPr algn="ctr" rtl="0" fontAlgn="ctr"/>
                      <a:r>
                        <a:rPr lang="es-CO" sz="1300" b="0" i="0" u="none" strike="noStrike">
                          <a:solidFill>
                            <a:srgbClr val="000000"/>
                          </a:solidFill>
                          <a:effectLst/>
                          <a:latin typeface="+mn-lt"/>
                        </a:rPr>
                        <a:t>15%</a:t>
                      </a:r>
                    </a:p>
                  </a:txBody>
                  <a:tcPr marL="9525" marR="9525" marT="9525" marB="0" anchor="ctr"/>
                </a:tc>
                <a:extLst>
                  <a:ext uri="{0D108BD9-81ED-4DB2-BD59-A6C34878D82A}">
                    <a16:rowId xmlns:a16="http://schemas.microsoft.com/office/drawing/2014/main" val="2930379442"/>
                  </a:ext>
                </a:extLst>
              </a:tr>
              <a:tr h="190500">
                <a:tc vMerge="1">
                  <a:txBody>
                    <a:bodyPr/>
                    <a:lstStyle/>
                    <a:p>
                      <a:endParaRPr lang="es-ES"/>
                    </a:p>
                  </a:txBody>
                  <a:tcPr marL="0" marR="0" marT="0" marB="0" horzOverflow="overflow"/>
                </a:tc>
                <a:tc>
                  <a:txBody>
                    <a:bodyPr/>
                    <a:lstStyle/>
                    <a:p>
                      <a:pPr fontAlgn="ctr"/>
                      <a:r>
                        <a:rPr lang="es-ES" sz="1050" dirty="0">
                          <a:effectLst/>
                        </a:rPr>
                        <a:t>Inversión</a:t>
                      </a:r>
                    </a:p>
                  </a:txBody>
                  <a:tcPr marL="9525" marR="9525" marT="9525" anchor="ctr"/>
                </a:tc>
                <a:tc>
                  <a:txBody>
                    <a:bodyPr/>
                    <a:lstStyle/>
                    <a:p>
                      <a:pPr algn="ctr" rtl="0" fontAlgn="ctr"/>
                      <a:r>
                        <a:rPr lang="es-CO" sz="1300" b="0" i="0" u="none" strike="noStrike" dirty="0">
                          <a:solidFill>
                            <a:srgbClr val="000000"/>
                          </a:solidFill>
                          <a:effectLst/>
                          <a:latin typeface="+mn-lt"/>
                        </a:rPr>
                        <a:t>157.432</a:t>
                      </a:r>
                    </a:p>
                  </a:txBody>
                  <a:tcPr marL="9525" marR="9525" marT="9525" marB="0" anchor="ctr"/>
                </a:tc>
                <a:tc>
                  <a:txBody>
                    <a:bodyPr/>
                    <a:lstStyle/>
                    <a:p>
                      <a:pPr algn="ctr" rtl="0" fontAlgn="ctr"/>
                      <a:r>
                        <a:rPr lang="es-CO" sz="1300" b="0" i="0" u="none" strike="noStrike" dirty="0">
                          <a:solidFill>
                            <a:srgbClr val="000000"/>
                          </a:solidFill>
                          <a:effectLst/>
                          <a:latin typeface="+mn-lt"/>
                        </a:rPr>
                        <a:t>34.933 </a:t>
                      </a:r>
                    </a:p>
                  </a:txBody>
                  <a:tcPr marL="9525" marR="9525" marT="9525" marB="0" anchor="ctr"/>
                </a:tc>
                <a:tc>
                  <a:txBody>
                    <a:bodyPr/>
                    <a:lstStyle/>
                    <a:p>
                      <a:pPr algn="ctr" rtl="0" fontAlgn="ctr"/>
                      <a:r>
                        <a:rPr lang="es-CO" sz="1300" b="0" i="0" u="none" strike="noStrike" dirty="0">
                          <a:solidFill>
                            <a:srgbClr val="000000"/>
                          </a:solidFill>
                          <a:effectLst/>
                          <a:latin typeface="+mn-lt"/>
                        </a:rPr>
                        <a:t>22%</a:t>
                      </a:r>
                    </a:p>
                  </a:txBody>
                  <a:tcPr marL="9525" marR="9525" marT="9525" marB="0" anchor="ctr"/>
                </a:tc>
                <a:tc>
                  <a:txBody>
                    <a:bodyPr/>
                    <a:lstStyle/>
                    <a:p>
                      <a:pPr algn="ctr" rtl="0" fontAlgn="ctr"/>
                      <a:r>
                        <a:rPr lang="es-CO" sz="1300" b="0" i="0" u="none" strike="noStrike" dirty="0">
                          <a:solidFill>
                            <a:srgbClr val="000000"/>
                          </a:solidFill>
                          <a:effectLst/>
                          <a:latin typeface="+mn-lt"/>
                        </a:rPr>
                        <a:t>122.499 </a:t>
                      </a:r>
                    </a:p>
                  </a:txBody>
                  <a:tcPr marL="9525" marR="9525" marT="9525" marB="0" anchor="ctr"/>
                </a:tc>
                <a:tc>
                  <a:txBody>
                    <a:bodyPr/>
                    <a:lstStyle/>
                    <a:p>
                      <a:pPr algn="ctr" rtl="0" fontAlgn="ctr"/>
                      <a:r>
                        <a:rPr lang="es-CO" sz="1300" b="0" i="0" u="none" strike="noStrike" dirty="0">
                          <a:solidFill>
                            <a:srgbClr val="000000"/>
                          </a:solidFill>
                          <a:effectLst/>
                          <a:latin typeface="+mn-lt"/>
                        </a:rPr>
                        <a:t>2.013 </a:t>
                      </a:r>
                    </a:p>
                  </a:txBody>
                  <a:tcPr marL="9525" marR="9525" marT="9525" marB="0" anchor="ctr"/>
                </a:tc>
                <a:tc>
                  <a:txBody>
                    <a:bodyPr/>
                    <a:lstStyle/>
                    <a:p>
                      <a:pPr algn="ctr" rtl="0" fontAlgn="ctr"/>
                      <a:r>
                        <a:rPr lang="es-CO" sz="13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69031631"/>
                  </a:ext>
                </a:extLst>
              </a:tr>
              <a:tr h="190500">
                <a:tc vMerge="1">
                  <a:txBody>
                    <a:bodyPr/>
                    <a:lstStyle/>
                    <a:p>
                      <a:endParaRPr lang="es-ES"/>
                    </a:p>
                  </a:txBody>
                  <a:tcPr marL="0" marR="0" marT="0" marB="0" horzOverflow="overflow"/>
                </a:tc>
                <a:tc>
                  <a:txBody>
                    <a:bodyPr/>
                    <a:lstStyle/>
                    <a:p>
                      <a:pPr fontAlgn="ctr"/>
                      <a:r>
                        <a:rPr lang="es-ES" sz="1050" b="1" dirty="0">
                          <a:effectLst/>
                        </a:rPr>
                        <a:t>Subtotal</a:t>
                      </a:r>
                    </a:p>
                  </a:txBody>
                  <a:tcPr marL="9525" marR="9525" marT="9525" anchor="ctr"/>
                </a:tc>
                <a:tc>
                  <a:txBody>
                    <a:bodyPr/>
                    <a:lstStyle/>
                    <a:p>
                      <a:pPr algn="ctr" rtl="0" fontAlgn="ctr"/>
                      <a:r>
                        <a:rPr lang="es-CO" sz="1300" b="1" i="0" u="none" strike="noStrike" dirty="0">
                          <a:solidFill>
                            <a:srgbClr val="000000"/>
                          </a:solidFill>
                          <a:effectLst/>
                          <a:latin typeface="+mn-lt"/>
                        </a:rPr>
                        <a:t>157.825</a:t>
                      </a:r>
                    </a:p>
                  </a:txBody>
                  <a:tcPr marL="9525" marR="9525" marT="9525" marB="0" anchor="ctr"/>
                </a:tc>
                <a:tc>
                  <a:txBody>
                    <a:bodyPr/>
                    <a:lstStyle/>
                    <a:p>
                      <a:pPr algn="ctr" rtl="0" fontAlgn="ctr"/>
                      <a:r>
                        <a:rPr lang="es-CO" sz="1300" b="1" i="0" u="none" strike="noStrike" dirty="0">
                          <a:solidFill>
                            <a:srgbClr val="000000"/>
                          </a:solidFill>
                          <a:effectLst/>
                          <a:latin typeface="+mn-lt"/>
                        </a:rPr>
                        <a:t>34.990 </a:t>
                      </a:r>
                    </a:p>
                  </a:txBody>
                  <a:tcPr marL="9525" marR="9525" marT="9525" marB="0" anchor="ctr"/>
                </a:tc>
                <a:tc>
                  <a:txBody>
                    <a:bodyPr/>
                    <a:lstStyle/>
                    <a:p>
                      <a:pPr algn="ctr" rtl="0" fontAlgn="ctr"/>
                      <a:r>
                        <a:rPr lang="es-CO" sz="1300" b="1" i="0" u="none" strike="noStrike">
                          <a:solidFill>
                            <a:srgbClr val="000000"/>
                          </a:solidFill>
                          <a:effectLst/>
                          <a:latin typeface="+mn-lt"/>
                        </a:rPr>
                        <a:t>22%</a:t>
                      </a:r>
                    </a:p>
                  </a:txBody>
                  <a:tcPr marL="9525" marR="9525" marT="9525" marB="0" anchor="ctr"/>
                </a:tc>
                <a:tc>
                  <a:txBody>
                    <a:bodyPr/>
                    <a:lstStyle/>
                    <a:p>
                      <a:pPr algn="ctr" rtl="0" fontAlgn="ctr"/>
                      <a:r>
                        <a:rPr lang="es-CO" sz="1300" b="1" i="0" u="none" strike="noStrike" dirty="0">
                          <a:solidFill>
                            <a:srgbClr val="000000"/>
                          </a:solidFill>
                          <a:effectLst/>
                          <a:latin typeface="+mn-lt"/>
                        </a:rPr>
                        <a:t>122.835 </a:t>
                      </a:r>
                    </a:p>
                  </a:txBody>
                  <a:tcPr marL="9525" marR="9525" marT="9525" marB="0" anchor="ctr"/>
                </a:tc>
                <a:tc>
                  <a:txBody>
                    <a:bodyPr/>
                    <a:lstStyle/>
                    <a:p>
                      <a:pPr algn="ctr" rtl="0" fontAlgn="ctr"/>
                      <a:r>
                        <a:rPr lang="es-CO" sz="1300" b="1" i="0" u="none" strike="noStrike" dirty="0">
                          <a:solidFill>
                            <a:srgbClr val="000000"/>
                          </a:solidFill>
                          <a:effectLst/>
                          <a:latin typeface="+mn-lt"/>
                        </a:rPr>
                        <a:t>2.070 </a:t>
                      </a:r>
                    </a:p>
                  </a:txBody>
                  <a:tcPr marL="9525" marR="9525" marT="9525" marB="0" anchor="ctr"/>
                </a:tc>
                <a:tc>
                  <a:txBody>
                    <a:bodyPr/>
                    <a:lstStyle/>
                    <a:p>
                      <a:pPr algn="ctr" rtl="0" fontAlgn="ctr"/>
                      <a:r>
                        <a:rPr lang="es-CO" sz="1300" b="1"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524519700"/>
                  </a:ext>
                </a:extLst>
              </a:tr>
              <a:tr h="190500">
                <a:tc rowSpan="3">
                  <a:txBody>
                    <a:bodyPr/>
                    <a:lstStyle/>
                    <a:p>
                      <a:pPr fontAlgn="ctr"/>
                      <a:r>
                        <a:rPr lang="es-ES" sz="1050">
                          <a:effectLst/>
                        </a:rPr>
                        <a:t>Dirección de la Mujer Rural</a:t>
                      </a:r>
                      <a:endParaRPr lang="es-ES" sz="1050" dirty="0">
                        <a:effectLst/>
                      </a:endParaRPr>
                    </a:p>
                  </a:txBody>
                  <a:tcPr marL="9525" marR="9525" marT="9525" anchor="ctr"/>
                </a:tc>
                <a:tc>
                  <a:txBody>
                    <a:bodyPr/>
                    <a:lstStyle/>
                    <a:p>
                      <a:pPr fontAlgn="ctr"/>
                      <a:r>
                        <a:rPr lang="es-ES" sz="1050" dirty="0">
                          <a:effectLst/>
                        </a:rPr>
                        <a:t>Transferencias</a:t>
                      </a:r>
                    </a:p>
                  </a:txBody>
                  <a:tcPr marL="9525" marR="9525" marT="9525" anchor="ctr"/>
                </a:tc>
                <a:tc>
                  <a:txBody>
                    <a:bodyPr/>
                    <a:lstStyle/>
                    <a:p>
                      <a:pPr algn="ctr" rtl="0" fontAlgn="ctr"/>
                      <a:r>
                        <a:rPr lang="es-CO" sz="1300" b="0" i="0" u="none" strike="noStrike" dirty="0">
                          <a:solidFill>
                            <a:srgbClr val="000000"/>
                          </a:solidFill>
                          <a:effectLst/>
                          <a:latin typeface="+mn-lt"/>
                        </a:rPr>
                        <a:t>15.533</a:t>
                      </a:r>
                    </a:p>
                  </a:txBody>
                  <a:tcPr marL="9525" marR="9525" marT="9525" marB="0" anchor="ctr"/>
                </a:tc>
                <a:tc>
                  <a:txBody>
                    <a:bodyPr/>
                    <a:lstStyle/>
                    <a:p>
                      <a:pPr algn="ctr" rtl="0" fontAlgn="ctr"/>
                      <a:r>
                        <a:rPr lang="es-CO" sz="1300" b="0" i="0" u="none" strike="noStrike" dirty="0">
                          <a:solidFill>
                            <a:srgbClr val="000000"/>
                          </a:solidFill>
                          <a:effectLst/>
                          <a:latin typeface="+mn-lt"/>
                        </a:rPr>
                        <a:t>326 </a:t>
                      </a:r>
                    </a:p>
                  </a:txBody>
                  <a:tcPr marL="9525" marR="9525" marT="9525" marB="0" anchor="ctr"/>
                </a:tc>
                <a:tc>
                  <a:txBody>
                    <a:bodyPr/>
                    <a:lstStyle/>
                    <a:p>
                      <a:pPr algn="ctr" rtl="0" fontAlgn="ctr"/>
                      <a:r>
                        <a:rPr lang="es-CO" sz="1300" b="0" i="0" u="none" strike="noStrike" dirty="0">
                          <a:solidFill>
                            <a:srgbClr val="000000"/>
                          </a:solidFill>
                          <a:effectLst/>
                          <a:latin typeface="+mn-lt"/>
                        </a:rPr>
                        <a:t>2%</a:t>
                      </a:r>
                    </a:p>
                  </a:txBody>
                  <a:tcPr marL="9525" marR="9525" marT="9525" marB="0" anchor="ctr"/>
                </a:tc>
                <a:tc>
                  <a:txBody>
                    <a:bodyPr/>
                    <a:lstStyle/>
                    <a:p>
                      <a:pPr algn="ctr" rtl="0" fontAlgn="ctr"/>
                      <a:r>
                        <a:rPr lang="es-CO" sz="1300" b="0" i="0" u="none" strike="noStrike" dirty="0">
                          <a:solidFill>
                            <a:srgbClr val="000000"/>
                          </a:solidFill>
                          <a:effectLst/>
                          <a:latin typeface="+mn-lt"/>
                        </a:rPr>
                        <a:t>15.207 </a:t>
                      </a:r>
                    </a:p>
                  </a:txBody>
                  <a:tcPr marL="9525" marR="9525" marT="9525" marB="0" anchor="ctr"/>
                </a:tc>
                <a:tc>
                  <a:txBody>
                    <a:bodyPr/>
                    <a:lstStyle/>
                    <a:p>
                      <a:pPr algn="ctr" rtl="0" fontAlgn="ctr"/>
                      <a:r>
                        <a:rPr lang="es-CO" sz="1300" b="0" i="0" u="none" strike="noStrike" dirty="0">
                          <a:solidFill>
                            <a:srgbClr val="000000"/>
                          </a:solidFill>
                          <a:effectLst/>
                          <a:latin typeface="+mn-lt"/>
                        </a:rPr>
                        <a:t>175 </a:t>
                      </a:r>
                    </a:p>
                  </a:txBody>
                  <a:tcPr marL="9525" marR="9525" marT="9525" marB="0" anchor="ctr"/>
                </a:tc>
                <a:tc>
                  <a:txBody>
                    <a:bodyPr/>
                    <a:lstStyle/>
                    <a:p>
                      <a:pPr algn="ctr" rtl="0" fontAlgn="ctr"/>
                      <a:r>
                        <a:rPr lang="es-CO" sz="13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883889934"/>
                  </a:ext>
                </a:extLst>
              </a:tr>
              <a:tr h="190500">
                <a:tc vMerge="1">
                  <a:txBody>
                    <a:bodyPr/>
                    <a:lstStyle/>
                    <a:p>
                      <a:endParaRPr lang="es-ES"/>
                    </a:p>
                  </a:txBody>
                  <a:tcPr marL="0" marR="0" marT="0" marB="0" horzOverflow="overflow"/>
                </a:tc>
                <a:tc>
                  <a:txBody>
                    <a:bodyPr/>
                    <a:lstStyle/>
                    <a:p>
                      <a:pPr fontAlgn="ctr"/>
                      <a:r>
                        <a:rPr lang="es-ES" sz="1050" dirty="0">
                          <a:effectLst/>
                        </a:rPr>
                        <a:t>Inversión</a:t>
                      </a:r>
                    </a:p>
                  </a:txBody>
                  <a:tcPr marL="9525" marR="9525" marT="9525" anchor="ctr"/>
                </a:tc>
                <a:tc>
                  <a:txBody>
                    <a:bodyPr/>
                    <a:lstStyle/>
                    <a:p>
                      <a:pPr algn="ctr" rtl="0" fontAlgn="ctr"/>
                      <a:r>
                        <a:rPr lang="es-CO" sz="1300" b="0" i="0" u="none" strike="noStrike" dirty="0">
                          <a:solidFill>
                            <a:srgbClr val="000000"/>
                          </a:solidFill>
                          <a:effectLst/>
                          <a:latin typeface="+mn-lt"/>
                        </a:rPr>
                        <a:t>2.000 </a:t>
                      </a:r>
                    </a:p>
                  </a:txBody>
                  <a:tcPr marL="9525" marR="9525" marT="9525" marB="0" anchor="ctr"/>
                </a:tc>
                <a:tc>
                  <a:txBody>
                    <a:bodyPr/>
                    <a:lstStyle/>
                    <a:p>
                      <a:pPr algn="ctr" rtl="0" fontAlgn="ctr"/>
                      <a:r>
                        <a:rPr lang="es-CO" sz="1300" b="0" i="0" u="none" strike="noStrike" dirty="0">
                          <a:solidFill>
                            <a:srgbClr val="000000"/>
                          </a:solidFill>
                          <a:effectLst/>
                          <a:latin typeface="+mn-lt"/>
                        </a:rPr>
                        <a:t>1.464 </a:t>
                      </a:r>
                    </a:p>
                  </a:txBody>
                  <a:tcPr marL="9525" marR="9525" marT="9525" marB="0" anchor="ctr"/>
                </a:tc>
                <a:tc>
                  <a:txBody>
                    <a:bodyPr/>
                    <a:lstStyle/>
                    <a:p>
                      <a:pPr algn="ctr" rtl="0" fontAlgn="ctr"/>
                      <a:r>
                        <a:rPr lang="es-CO" sz="1300" b="0" i="0" u="none" strike="noStrike" dirty="0">
                          <a:solidFill>
                            <a:srgbClr val="000000"/>
                          </a:solidFill>
                          <a:effectLst/>
                          <a:latin typeface="+mn-lt"/>
                        </a:rPr>
                        <a:t>73%</a:t>
                      </a:r>
                    </a:p>
                  </a:txBody>
                  <a:tcPr marL="9525" marR="9525" marT="9525" marB="0" anchor="ctr"/>
                </a:tc>
                <a:tc>
                  <a:txBody>
                    <a:bodyPr/>
                    <a:lstStyle/>
                    <a:p>
                      <a:pPr algn="ctr" rtl="0" fontAlgn="ctr"/>
                      <a:r>
                        <a:rPr lang="es-CO" sz="1300" b="0" i="0" u="none" strike="noStrike" dirty="0">
                          <a:solidFill>
                            <a:srgbClr val="000000"/>
                          </a:solidFill>
                          <a:effectLst/>
                          <a:latin typeface="+mn-lt"/>
                        </a:rPr>
                        <a:t>536 </a:t>
                      </a:r>
                    </a:p>
                  </a:txBody>
                  <a:tcPr marL="9525" marR="9525" marT="9525" marB="0" anchor="ctr"/>
                </a:tc>
                <a:tc>
                  <a:txBody>
                    <a:bodyPr/>
                    <a:lstStyle/>
                    <a:p>
                      <a:pPr algn="ctr" rtl="0" fontAlgn="ctr"/>
                      <a:r>
                        <a:rPr lang="es-CO" sz="1300" b="0" i="0" u="none" strike="noStrike" dirty="0">
                          <a:solidFill>
                            <a:srgbClr val="000000"/>
                          </a:solidFill>
                          <a:effectLst/>
                          <a:latin typeface="+mn-lt"/>
                        </a:rPr>
                        <a:t>680 </a:t>
                      </a:r>
                    </a:p>
                  </a:txBody>
                  <a:tcPr marL="9525" marR="9525" marT="9525" marB="0" anchor="ctr"/>
                </a:tc>
                <a:tc>
                  <a:txBody>
                    <a:bodyPr/>
                    <a:lstStyle/>
                    <a:p>
                      <a:pPr algn="ctr" rtl="0" fontAlgn="ctr"/>
                      <a:r>
                        <a:rPr lang="es-CO" sz="1300" b="0" i="0" u="none" strike="noStrike">
                          <a:solidFill>
                            <a:srgbClr val="000000"/>
                          </a:solidFill>
                          <a:effectLst/>
                          <a:latin typeface="+mn-lt"/>
                        </a:rPr>
                        <a:t>34%</a:t>
                      </a:r>
                    </a:p>
                  </a:txBody>
                  <a:tcPr marL="9525" marR="9525" marT="9525" marB="0" anchor="ctr"/>
                </a:tc>
                <a:extLst>
                  <a:ext uri="{0D108BD9-81ED-4DB2-BD59-A6C34878D82A}">
                    <a16:rowId xmlns:a16="http://schemas.microsoft.com/office/drawing/2014/main" val="217924652"/>
                  </a:ext>
                </a:extLst>
              </a:tr>
              <a:tr h="190500">
                <a:tc vMerge="1">
                  <a:txBody>
                    <a:bodyPr/>
                    <a:lstStyle/>
                    <a:p>
                      <a:endParaRPr lang="es-ES"/>
                    </a:p>
                  </a:txBody>
                  <a:tcPr marL="0" marR="0" marT="0" marB="0" horzOverflow="overflow"/>
                </a:tc>
                <a:tc>
                  <a:txBody>
                    <a:bodyPr/>
                    <a:lstStyle/>
                    <a:p>
                      <a:pPr fontAlgn="ctr"/>
                      <a:r>
                        <a:rPr lang="es-ES" sz="1050" b="1" dirty="0">
                          <a:effectLst/>
                        </a:rPr>
                        <a:t>Subtotal</a:t>
                      </a:r>
                    </a:p>
                  </a:txBody>
                  <a:tcPr marL="9525" marR="9525" marT="9525" anchor="ctr"/>
                </a:tc>
                <a:tc>
                  <a:txBody>
                    <a:bodyPr/>
                    <a:lstStyle/>
                    <a:p>
                      <a:pPr algn="ctr" rtl="0" fontAlgn="ctr"/>
                      <a:r>
                        <a:rPr lang="es-CO" sz="1300" b="1" i="0" u="none" strike="noStrike" dirty="0">
                          <a:solidFill>
                            <a:srgbClr val="000000"/>
                          </a:solidFill>
                          <a:effectLst/>
                          <a:latin typeface="+mn-lt"/>
                        </a:rPr>
                        <a:t>17.533 </a:t>
                      </a:r>
                    </a:p>
                  </a:txBody>
                  <a:tcPr marL="9525" marR="9525" marT="9525" marB="0" anchor="ctr"/>
                </a:tc>
                <a:tc>
                  <a:txBody>
                    <a:bodyPr/>
                    <a:lstStyle/>
                    <a:p>
                      <a:pPr algn="ctr" rtl="0" fontAlgn="ctr"/>
                      <a:r>
                        <a:rPr lang="es-CO" sz="1300" b="1" i="0" u="none" strike="noStrike" dirty="0">
                          <a:solidFill>
                            <a:srgbClr val="000000"/>
                          </a:solidFill>
                          <a:effectLst/>
                          <a:latin typeface="+mn-lt"/>
                        </a:rPr>
                        <a:t>1.789 </a:t>
                      </a:r>
                    </a:p>
                  </a:txBody>
                  <a:tcPr marL="9525" marR="9525" marT="9525" marB="0" anchor="ctr"/>
                </a:tc>
                <a:tc>
                  <a:txBody>
                    <a:bodyPr/>
                    <a:lstStyle/>
                    <a:p>
                      <a:pPr algn="ctr" rtl="0" fontAlgn="ctr"/>
                      <a:r>
                        <a:rPr lang="es-CO" sz="1300" b="1" i="0" u="none" strike="noStrike" dirty="0">
                          <a:solidFill>
                            <a:srgbClr val="000000"/>
                          </a:solidFill>
                          <a:effectLst/>
                          <a:latin typeface="+mn-lt"/>
                        </a:rPr>
                        <a:t>10%</a:t>
                      </a:r>
                    </a:p>
                  </a:txBody>
                  <a:tcPr marL="9525" marR="9525" marT="9525" marB="0" anchor="ctr"/>
                </a:tc>
                <a:tc>
                  <a:txBody>
                    <a:bodyPr/>
                    <a:lstStyle/>
                    <a:p>
                      <a:pPr algn="ctr" rtl="0" fontAlgn="ctr"/>
                      <a:r>
                        <a:rPr lang="es-CO" sz="1300" b="1" i="0" u="none" strike="noStrike" dirty="0">
                          <a:solidFill>
                            <a:srgbClr val="000000"/>
                          </a:solidFill>
                          <a:effectLst/>
                          <a:latin typeface="+mn-lt"/>
                        </a:rPr>
                        <a:t>15.743 </a:t>
                      </a:r>
                    </a:p>
                  </a:txBody>
                  <a:tcPr marL="9525" marR="9525" marT="9525" marB="0" anchor="ctr"/>
                </a:tc>
                <a:tc>
                  <a:txBody>
                    <a:bodyPr/>
                    <a:lstStyle/>
                    <a:p>
                      <a:pPr algn="ctr" rtl="0" fontAlgn="ctr"/>
                      <a:r>
                        <a:rPr lang="es-CO" sz="1300" b="1" i="0" u="none" strike="noStrike" dirty="0">
                          <a:solidFill>
                            <a:srgbClr val="000000"/>
                          </a:solidFill>
                          <a:effectLst/>
                          <a:latin typeface="+mn-lt"/>
                        </a:rPr>
                        <a:t>855 </a:t>
                      </a:r>
                    </a:p>
                  </a:txBody>
                  <a:tcPr marL="9525" marR="9525" marT="9525" marB="0" anchor="ctr"/>
                </a:tc>
                <a:tc>
                  <a:txBody>
                    <a:bodyPr/>
                    <a:lstStyle/>
                    <a:p>
                      <a:pPr algn="ctr" rtl="0" fontAlgn="ctr"/>
                      <a:r>
                        <a:rPr lang="es-CO" sz="1300" b="1" i="0" u="none" strike="noStrike" dirty="0">
                          <a:solidFill>
                            <a:srgbClr val="000000"/>
                          </a:solidFill>
                          <a:effectLst/>
                          <a:latin typeface="+mn-lt"/>
                        </a:rPr>
                        <a:t>5%</a:t>
                      </a:r>
                    </a:p>
                  </a:txBody>
                  <a:tcPr marL="9525" marR="9525" marT="9525" marB="0" anchor="ctr"/>
                </a:tc>
                <a:extLst>
                  <a:ext uri="{0D108BD9-81ED-4DB2-BD59-A6C34878D82A}">
                    <a16:rowId xmlns:a16="http://schemas.microsoft.com/office/drawing/2014/main" val="2466686949"/>
                  </a:ext>
                </a:extLst>
              </a:tr>
              <a:tr h="190500">
                <a:tc rowSpan="3">
                  <a:txBody>
                    <a:bodyPr/>
                    <a:lstStyle/>
                    <a:p>
                      <a:pPr fontAlgn="ctr"/>
                      <a:r>
                        <a:rPr lang="es-ES" sz="1050">
                          <a:effectLst/>
                        </a:rPr>
                        <a:t>Viceministerio de Desarrollo Rural</a:t>
                      </a:r>
                      <a:endParaRPr lang="es-ES" sz="1050" dirty="0">
                        <a:effectLst/>
                      </a:endParaRPr>
                    </a:p>
                  </a:txBody>
                  <a:tcPr marL="9525" marR="9525" marT="9525" anchor="ctr"/>
                </a:tc>
                <a:tc>
                  <a:txBody>
                    <a:bodyPr/>
                    <a:lstStyle/>
                    <a:p>
                      <a:pPr fontAlgn="ctr"/>
                      <a:r>
                        <a:rPr lang="es-ES" sz="1050" dirty="0">
                          <a:effectLst/>
                        </a:rPr>
                        <a:t>Transferencias</a:t>
                      </a:r>
                    </a:p>
                  </a:txBody>
                  <a:tcPr marL="9525" marR="9525" marT="9525"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dirty="0">
                          <a:solidFill>
                            <a:srgbClr val="000000"/>
                          </a:solidFill>
                          <a:effectLst/>
                          <a:latin typeface="+mn-lt"/>
                        </a:rPr>
                        <a:t>0%</a:t>
                      </a:r>
                    </a:p>
                  </a:txBody>
                  <a:tcPr marL="9525" marR="9525" marT="9525" marB="0"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974158785"/>
                  </a:ext>
                </a:extLst>
              </a:tr>
              <a:tr h="190500">
                <a:tc vMerge="1">
                  <a:txBody>
                    <a:bodyPr/>
                    <a:lstStyle/>
                    <a:p>
                      <a:endParaRPr lang="es-ES"/>
                    </a:p>
                  </a:txBody>
                  <a:tcPr marL="0" marR="0" marT="0" marB="0" horzOverflow="overflow"/>
                </a:tc>
                <a:tc>
                  <a:txBody>
                    <a:bodyPr/>
                    <a:lstStyle/>
                    <a:p>
                      <a:pPr fontAlgn="ctr"/>
                      <a:r>
                        <a:rPr lang="es-ES" sz="1050" dirty="0">
                          <a:effectLst/>
                        </a:rPr>
                        <a:t>Inversión</a:t>
                      </a:r>
                    </a:p>
                  </a:txBody>
                  <a:tcPr marL="9525" marR="9525" marT="9525" anchor="ctr"/>
                </a:tc>
                <a:tc>
                  <a:txBody>
                    <a:bodyPr/>
                    <a:lstStyle/>
                    <a:p>
                      <a:pPr algn="ctr" rtl="0" fontAlgn="ctr"/>
                      <a:r>
                        <a:rPr lang="es-CO" sz="1300" b="0" i="0" u="none" strike="noStrike" dirty="0">
                          <a:solidFill>
                            <a:srgbClr val="000000"/>
                          </a:solidFill>
                          <a:effectLst/>
                          <a:latin typeface="+mn-lt"/>
                        </a:rPr>
                        <a:t>1.600 </a:t>
                      </a:r>
                    </a:p>
                  </a:txBody>
                  <a:tcPr marL="9525" marR="9525" marT="9525" marB="0" anchor="ctr"/>
                </a:tc>
                <a:tc>
                  <a:txBody>
                    <a:bodyPr/>
                    <a:lstStyle/>
                    <a:p>
                      <a:pPr algn="ctr" rtl="0" fontAlgn="ctr"/>
                      <a:r>
                        <a:rPr lang="es-CO" sz="1300" b="0" i="0" u="none" strike="noStrike" dirty="0">
                          <a:solidFill>
                            <a:srgbClr val="000000"/>
                          </a:solidFill>
                          <a:effectLst/>
                          <a:latin typeface="+mn-lt"/>
                        </a:rPr>
                        <a:t>1.229 </a:t>
                      </a:r>
                    </a:p>
                  </a:txBody>
                  <a:tcPr marL="9525" marR="9525" marT="9525" marB="0" anchor="ctr"/>
                </a:tc>
                <a:tc>
                  <a:txBody>
                    <a:bodyPr/>
                    <a:lstStyle/>
                    <a:p>
                      <a:pPr algn="ctr" rtl="0" fontAlgn="ctr"/>
                      <a:r>
                        <a:rPr lang="es-CO" sz="1300" b="0" i="0" u="none" strike="noStrike">
                          <a:solidFill>
                            <a:srgbClr val="000000"/>
                          </a:solidFill>
                          <a:effectLst/>
                          <a:latin typeface="+mn-lt"/>
                        </a:rPr>
                        <a:t>77%</a:t>
                      </a:r>
                    </a:p>
                  </a:txBody>
                  <a:tcPr marL="9525" marR="9525" marT="9525" marB="0" anchor="ctr"/>
                </a:tc>
                <a:tc>
                  <a:txBody>
                    <a:bodyPr/>
                    <a:lstStyle/>
                    <a:p>
                      <a:pPr algn="ctr" rtl="0" fontAlgn="ctr"/>
                      <a:r>
                        <a:rPr lang="es-CO" sz="1300" b="0" i="0" u="none" strike="noStrike" dirty="0">
                          <a:solidFill>
                            <a:srgbClr val="000000"/>
                          </a:solidFill>
                          <a:effectLst/>
                          <a:latin typeface="+mn-lt"/>
                        </a:rPr>
                        <a:t>371 </a:t>
                      </a:r>
                    </a:p>
                  </a:txBody>
                  <a:tcPr marL="9525" marR="9525" marT="9525" marB="0" anchor="ctr"/>
                </a:tc>
                <a:tc>
                  <a:txBody>
                    <a:bodyPr/>
                    <a:lstStyle/>
                    <a:p>
                      <a:pPr algn="ctr" rtl="0" fontAlgn="ctr"/>
                      <a:r>
                        <a:rPr lang="es-CO" sz="1300" b="0" i="0" u="none" strike="noStrike" dirty="0">
                          <a:solidFill>
                            <a:srgbClr val="000000"/>
                          </a:solidFill>
                          <a:effectLst/>
                          <a:latin typeface="+mn-lt"/>
                        </a:rPr>
                        <a:t>490 </a:t>
                      </a:r>
                    </a:p>
                  </a:txBody>
                  <a:tcPr marL="9525" marR="9525" marT="9525" marB="0" anchor="ctr"/>
                </a:tc>
                <a:tc>
                  <a:txBody>
                    <a:bodyPr/>
                    <a:lstStyle/>
                    <a:p>
                      <a:pPr algn="ctr" rtl="0" fontAlgn="ctr"/>
                      <a:r>
                        <a:rPr lang="es-CO" sz="1300" b="0" i="0" u="none" strike="noStrike" dirty="0">
                          <a:solidFill>
                            <a:srgbClr val="000000"/>
                          </a:solidFill>
                          <a:effectLst/>
                          <a:latin typeface="+mn-lt"/>
                        </a:rPr>
                        <a:t>31%</a:t>
                      </a:r>
                    </a:p>
                  </a:txBody>
                  <a:tcPr marL="9525" marR="9525" marT="9525" marB="0" anchor="ctr"/>
                </a:tc>
                <a:extLst>
                  <a:ext uri="{0D108BD9-81ED-4DB2-BD59-A6C34878D82A}">
                    <a16:rowId xmlns:a16="http://schemas.microsoft.com/office/drawing/2014/main" val="1704854864"/>
                  </a:ext>
                </a:extLst>
              </a:tr>
              <a:tr h="190500">
                <a:tc vMerge="1">
                  <a:txBody>
                    <a:bodyPr/>
                    <a:lstStyle/>
                    <a:p>
                      <a:endParaRPr lang="es-ES"/>
                    </a:p>
                  </a:txBody>
                  <a:tcPr marL="0" marR="0" marT="0" marB="0" horzOverflow="overflow"/>
                </a:tc>
                <a:tc>
                  <a:txBody>
                    <a:bodyPr/>
                    <a:lstStyle/>
                    <a:p>
                      <a:pPr fontAlgn="ctr"/>
                      <a:r>
                        <a:rPr lang="es-ES" sz="1050" b="1" dirty="0">
                          <a:effectLst/>
                        </a:rPr>
                        <a:t>Subtotal</a:t>
                      </a:r>
                    </a:p>
                  </a:txBody>
                  <a:tcPr marL="9525" marR="9525" marT="9525" anchor="ctr"/>
                </a:tc>
                <a:tc>
                  <a:txBody>
                    <a:bodyPr/>
                    <a:lstStyle/>
                    <a:p>
                      <a:pPr algn="ctr" rtl="0" fontAlgn="ctr"/>
                      <a:r>
                        <a:rPr lang="es-CO" sz="1300" b="1" i="0" u="none" strike="noStrike" dirty="0">
                          <a:solidFill>
                            <a:srgbClr val="000000"/>
                          </a:solidFill>
                          <a:effectLst/>
                          <a:latin typeface="+mn-lt"/>
                        </a:rPr>
                        <a:t>1.600 </a:t>
                      </a:r>
                    </a:p>
                  </a:txBody>
                  <a:tcPr marL="9525" marR="9525" marT="9525" marB="0" anchor="ctr"/>
                </a:tc>
                <a:tc>
                  <a:txBody>
                    <a:bodyPr/>
                    <a:lstStyle/>
                    <a:p>
                      <a:pPr algn="ctr" rtl="0" fontAlgn="ctr"/>
                      <a:r>
                        <a:rPr lang="es-CO" sz="1300" b="1" i="0" u="none" strike="noStrike" dirty="0">
                          <a:solidFill>
                            <a:srgbClr val="000000"/>
                          </a:solidFill>
                          <a:effectLst/>
                          <a:latin typeface="+mn-lt"/>
                        </a:rPr>
                        <a:t>1.229 </a:t>
                      </a:r>
                    </a:p>
                  </a:txBody>
                  <a:tcPr marL="9525" marR="9525" marT="9525" marB="0" anchor="ctr"/>
                </a:tc>
                <a:tc>
                  <a:txBody>
                    <a:bodyPr/>
                    <a:lstStyle/>
                    <a:p>
                      <a:pPr algn="ctr" rtl="0" fontAlgn="ctr"/>
                      <a:r>
                        <a:rPr lang="es-CO" sz="1300" b="1" i="0" u="none" strike="noStrike">
                          <a:solidFill>
                            <a:srgbClr val="000000"/>
                          </a:solidFill>
                          <a:effectLst/>
                          <a:latin typeface="+mn-lt"/>
                        </a:rPr>
                        <a:t>77%</a:t>
                      </a:r>
                    </a:p>
                  </a:txBody>
                  <a:tcPr marL="9525" marR="9525" marT="9525" marB="0" anchor="ctr"/>
                </a:tc>
                <a:tc>
                  <a:txBody>
                    <a:bodyPr/>
                    <a:lstStyle/>
                    <a:p>
                      <a:pPr algn="ctr" rtl="0" fontAlgn="ctr"/>
                      <a:r>
                        <a:rPr lang="es-CO" sz="1300" b="1" i="0" u="none" strike="noStrike" dirty="0">
                          <a:solidFill>
                            <a:srgbClr val="000000"/>
                          </a:solidFill>
                          <a:effectLst/>
                          <a:latin typeface="+mn-lt"/>
                        </a:rPr>
                        <a:t>371 </a:t>
                      </a:r>
                    </a:p>
                  </a:txBody>
                  <a:tcPr marL="9525" marR="9525" marT="9525" marB="0" anchor="ctr"/>
                </a:tc>
                <a:tc>
                  <a:txBody>
                    <a:bodyPr/>
                    <a:lstStyle/>
                    <a:p>
                      <a:pPr algn="ctr" rtl="0" fontAlgn="ctr"/>
                      <a:r>
                        <a:rPr lang="es-CO" sz="1300" b="1" i="0" u="none" strike="noStrike" dirty="0">
                          <a:solidFill>
                            <a:srgbClr val="000000"/>
                          </a:solidFill>
                          <a:effectLst/>
                          <a:latin typeface="+mn-lt"/>
                        </a:rPr>
                        <a:t>490 </a:t>
                      </a:r>
                    </a:p>
                  </a:txBody>
                  <a:tcPr marL="9525" marR="9525" marT="9525" marB="0" anchor="ctr"/>
                </a:tc>
                <a:tc>
                  <a:txBody>
                    <a:bodyPr/>
                    <a:lstStyle/>
                    <a:p>
                      <a:pPr algn="ctr" rtl="0" fontAlgn="ctr"/>
                      <a:r>
                        <a:rPr lang="es-CO" sz="1300" b="1" i="0" u="none" strike="noStrike" dirty="0">
                          <a:solidFill>
                            <a:srgbClr val="000000"/>
                          </a:solidFill>
                          <a:effectLst/>
                          <a:latin typeface="+mn-lt"/>
                        </a:rPr>
                        <a:t>31%</a:t>
                      </a:r>
                    </a:p>
                  </a:txBody>
                  <a:tcPr marL="9525" marR="9525" marT="9525" marB="0" anchor="ctr"/>
                </a:tc>
                <a:extLst>
                  <a:ext uri="{0D108BD9-81ED-4DB2-BD59-A6C34878D82A}">
                    <a16:rowId xmlns:a16="http://schemas.microsoft.com/office/drawing/2014/main" val="1088157632"/>
                  </a:ext>
                </a:extLst>
              </a:tr>
              <a:tr h="190500">
                <a:tc rowSpan="3">
                  <a:txBody>
                    <a:bodyPr/>
                    <a:lstStyle/>
                    <a:p>
                      <a:pPr fontAlgn="ctr"/>
                      <a:r>
                        <a:rPr lang="es-ES" sz="1050">
                          <a:effectLst/>
                        </a:rPr>
                        <a:t>Dirección de Ordenamiento Social de la Propiedad Rural y Uso Productivo del Suelo</a:t>
                      </a:r>
                      <a:endParaRPr lang="es-ES" sz="1050" dirty="0">
                        <a:effectLst/>
                      </a:endParaRPr>
                    </a:p>
                  </a:txBody>
                  <a:tcPr marL="9525" marR="9525" marT="9525" anchor="ctr"/>
                </a:tc>
                <a:tc>
                  <a:txBody>
                    <a:bodyPr/>
                    <a:lstStyle/>
                    <a:p>
                      <a:pPr fontAlgn="ctr"/>
                      <a:r>
                        <a:rPr lang="es-ES" sz="1050" dirty="0">
                          <a:effectLst/>
                        </a:rPr>
                        <a:t>Transferencias</a:t>
                      </a:r>
                    </a:p>
                  </a:txBody>
                  <a:tcPr marL="9525" marR="9525" marT="9525"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dirty="0">
                          <a:solidFill>
                            <a:srgbClr val="000000"/>
                          </a:solidFill>
                          <a:effectLst/>
                          <a:latin typeface="+mn-lt"/>
                        </a:rPr>
                        <a:t>- </a:t>
                      </a:r>
                    </a:p>
                  </a:txBody>
                  <a:tcPr marL="9525" marR="9525" marT="9525" marB="0" anchor="ctr"/>
                </a:tc>
                <a:tc>
                  <a:txBody>
                    <a:bodyPr/>
                    <a:lstStyle/>
                    <a:p>
                      <a:pPr algn="ctr" rtl="0" fontAlgn="ctr"/>
                      <a:r>
                        <a:rPr lang="es-CO" sz="13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573010701"/>
                  </a:ext>
                </a:extLst>
              </a:tr>
              <a:tr h="273218">
                <a:tc vMerge="1">
                  <a:txBody>
                    <a:bodyPr/>
                    <a:lstStyle/>
                    <a:p>
                      <a:endParaRPr lang="es-ES"/>
                    </a:p>
                  </a:txBody>
                  <a:tcPr marL="0" marR="0" marT="0" marB="0" horzOverflow="overflow"/>
                </a:tc>
                <a:tc>
                  <a:txBody>
                    <a:bodyPr/>
                    <a:lstStyle/>
                    <a:p>
                      <a:pPr fontAlgn="ctr"/>
                      <a:r>
                        <a:rPr lang="es-ES" sz="1050" dirty="0">
                          <a:effectLst/>
                        </a:rPr>
                        <a:t>Inversión</a:t>
                      </a:r>
                    </a:p>
                  </a:txBody>
                  <a:tcPr marL="9525" marR="9525" marT="9525" anchor="ctr"/>
                </a:tc>
                <a:tc>
                  <a:txBody>
                    <a:bodyPr/>
                    <a:lstStyle/>
                    <a:p>
                      <a:pPr algn="ctr" rtl="0" fontAlgn="ctr"/>
                      <a:r>
                        <a:rPr lang="es-CO" sz="1300" b="0" i="0" u="none" strike="noStrike" dirty="0">
                          <a:solidFill>
                            <a:srgbClr val="000000"/>
                          </a:solidFill>
                          <a:effectLst/>
                          <a:latin typeface="+mn-lt"/>
                        </a:rPr>
                        <a:t>3.900 </a:t>
                      </a:r>
                    </a:p>
                  </a:txBody>
                  <a:tcPr marL="9525" marR="9525" marT="9525" marB="0" anchor="ctr"/>
                </a:tc>
                <a:tc>
                  <a:txBody>
                    <a:bodyPr/>
                    <a:lstStyle/>
                    <a:p>
                      <a:pPr algn="ctr" rtl="0" fontAlgn="ctr"/>
                      <a:r>
                        <a:rPr lang="es-CO" sz="1300" b="0" i="0" u="none" strike="noStrike" dirty="0">
                          <a:solidFill>
                            <a:srgbClr val="000000"/>
                          </a:solidFill>
                          <a:effectLst/>
                          <a:latin typeface="+mn-lt"/>
                        </a:rPr>
                        <a:t>1.313 </a:t>
                      </a:r>
                    </a:p>
                  </a:txBody>
                  <a:tcPr marL="9525" marR="9525" marT="9525" marB="0" anchor="ctr"/>
                </a:tc>
                <a:tc>
                  <a:txBody>
                    <a:bodyPr/>
                    <a:lstStyle/>
                    <a:p>
                      <a:pPr algn="ctr" rtl="0" fontAlgn="ctr"/>
                      <a:r>
                        <a:rPr lang="es-CO" sz="1300" b="0" i="0" u="none" strike="noStrike">
                          <a:solidFill>
                            <a:srgbClr val="000000"/>
                          </a:solidFill>
                          <a:effectLst/>
                          <a:latin typeface="+mn-lt"/>
                        </a:rPr>
                        <a:t>34%</a:t>
                      </a:r>
                    </a:p>
                  </a:txBody>
                  <a:tcPr marL="9525" marR="9525" marT="9525" marB="0" anchor="ctr"/>
                </a:tc>
                <a:tc>
                  <a:txBody>
                    <a:bodyPr/>
                    <a:lstStyle/>
                    <a:p>
                      <a:pPr algn="ctr" rtl="0" fontAlgn="ctr"/>
                      <a:r>
                        <a:rPr lang="es-CO" sz="1300" b="0" i="0" u="none" strike="noStrike" dirty="0">
                          <a:solidFill>
                            <a:srgbClr val="000000"/>
                          </a:solidFill>
                          <a:effectLst/>
                          <a:latin typeface="+mn-lt"/>
                        </a:rPr>
                        <a:t>2.587 </a:t>
                      </a:r>
                    </a:p>
                  </a:txBody>
                  <a:tcPr marL="9525" marR="9525" marT="9525" marB="0" anchor="ctr"/>
                </a:tc>
                <a:tc>
                  <a:txBody>
                    <a:bodyPr/>
                    <a:lstStyle/>
                    <a:p>
                      <a:pPr algn="ctr" rtl="0" fontAlgn="ctr"/>
                      <a:r>
                        <a:rPr lang="es-CO" sz="1300" b="0" i="0" u="none" strike="noStrike" dirty="0">
                          <a:solidFill>
                            <a:srgbClr val="000000"/>
                          </a:solidFill>
                          <a:effectLst/>
                          <a:latin typeface="+mn-lt"/>
                        </a:rPr>
                        <a:t>730 </a:t>
                      </a:r>
                    </a:p>
                  </a:txBody>
                  <a:tcPr marL="9525" marR="9525" marT="9525" marB="0" anchor="ctr"/>
                </a:tc>
                <a:tc>
                  <a:txBody>
                    <a:bodyPr/>
                    <a:lstStyle/>
                    <a:p>
                      <a:pPr algn="ctr" rtl="0" fontAlgn="ctr"/>
                      <a:r>
                        <a:rPr lang="es-CO" sz="1300" b="0" i="0" u="none" strike="noStrike" dirty="0">
                          <a:solidFill>
                            <a:srgbClr val="000000"/>
                          </a:solidFill>
                          <a:effectLst/>
                          <a:latin typeface="+mn-lt"/>
                        </a:rPr>
                        <a:t>19%</a:t>
                      </a:r>
                    </a:p>
                  </a:txBody>
                  <a:tcPr marL="9525" marR="9525" marT="9525" marB="0" anchor="ctr"/>
                </a:tc>
                <a:extLst>
                  <a:ext uri="{0D108BD9-81ED-4DB2-BD59-A6C34878D82A}">
                    <a16:rowId xmlns:a16="http://schemas.microsoft.com/office/drawing/2014/main" val="3477199284"/>
                  </a:ext>
                </a:extLst>
              </a:tr>
              <a:tr h="190500">
                <a:tc vMerge="1">
                  <a:txBody>
                    <a:bodyPr/>
                    <a:lstStyle/>
                    <a:p>
                      <a:endParaRPr lang="es-ES"/>
                    </a:p>
                  </a:txBody>
                  <a:tcPr marL="0" marR="0" marT="0" marB="0" horzOverflow="overflow"/>
                </a:tc>
                <a:tc>
                  <a:txBody>
                    <a:bodyPr/>
                    <a:lstStyle/>
                    <a:p>
                      <a:pPr fontAlgn="ctr"/>
                      <a:r>
                        <a:rPr lang="es-ES" sz="1050" b="1" dirty="0">
                          <a:effectLst/>
                        </a:rPr>
                        <a:t>Subtotal</a:t>
                      </a:r>
                    </a:p>
                  </a:txBody>
                  <a:tcPr marL="9525" marR="9525" marT="9525" anchor="ctr"/>
                </a:tc>
                <a:tc>
                  <a:txBody>
                    <a:bodyPr/>
                    <a:lstStyle/>
                    <a:p>
                      <a:pPr algn="ctr" rtl="0" fontAlgn="ctr"/>
                      <a:r>
                        <a:rPr lang="es-CO" sz="1300" b="0" i="0" u="none" strike="noStrike" dirty="0">
                          <a:solidFill>
                            <a:srgbClr val="000000"/>
                          </a:solidFill>
                          <a:effectLst/>
                          <a:latin typeface="+mn-lt"/>
                        </a:rPr>
                        <a:t>3.900 </a:t>
                      </a:r>
                    </a:p>
                  </a:txBody>
                  <a:tcPr marL="9525" marR="9525" marT="9525" marB="0" anchor="ctr"/>
                </a:tc>
                <a:tc>
                  <a:txBody>
                    <a:bodyPr/>
                    <a:lstStyle/>
                    <a:p>
                      <a:pPr algn="ctr" rtl="0" fontAlgn="ctr"/>
                      <a:r>
                        <a:rPr lang="es-CO" sz="1300" b="0" i="0" u="none" strike="noStrike" dirty="0">
                          <a:solidFill>
                            <a:srgbClr val="000000"/>
                          </a:solidFill>
                          <a:effectLst/>
                          <a:latin typeface="+mn-lt"/>
                        </a:rPr>
                        <a:t>1.313 </a:t>
                      </a:r>
                    </a:p>
                  </a:txBody>
                  <a:tcPr marL="9525" marR="9525" marT="9525" marB="0" anchor="ctr"/>
                </a:tc>
                <a:tc>
                  <a:txBody>
                    <a:bodyPr/>
                    <a:lstStyle/>
                    <a:p>
                      <a:pPr algn="ctr" rtl="0" fontAlgn="ctr"/>
                      <a:r>
                        <a:rPr lang="es-CO" sz="1300" b="0" i="0" u="none" strike="noStrike">
                          <a:solidFill>
                            <a:srgbClr val="000000"/>
                          </a:solidFill>
                          <a:effectLst/>
                          <a:latin typeface="+mn-lt"/>
                        </a:rPr>
                        <a:t>34%</a:t>
                      </a:r>
                    </a:p>
                  </a:txBody>
                  <a:tcPr marL="9525" marR="9525" marT="9525" marB="0" anchor="ctr"/>
                </a:tc>
                <a:tc>
                  <a:txBody>
                    <a:bodyPr/>
                    <a:lstStyle/>
                    <a:p>
                      <a:pPr algn="ctr" rtl="0" fontAlgn="ctr"/>
                      <a:r>
                        <a:rPr lang="es-CO" sz="1300" b="0" i="0" u="none" strike="noStrike" dirty="0">
                          <a:solidFill>
                            <a:srgbClr val="000000"/>
                          </a:solidFill>
                          <a:effectLst/>
                          <a:latin typeface="+mn-lt"/>
                        </a:rPr>
                        <a:t>2.587 </a:t>
                      </a:r>
                    </a:p>
                  </a:txBody>
                  <a:tcPr marL="9525" marR="9525" marT="9525" marB="0" anchor="ctr"/>
                </a:tc>
                <a:tc>
                  <a:txBody>
                    <a:bodyPr/>
                    <a:lstStyle/>
                    <a:p>
                      <a:pPr algn="ctr" rtl="0" fontAlgn="ctr"/>
                      <a:r>
                        <a:rPr lang="es-CO" sz="1300" b="0" i="0" u="none" strike="noStrike" dirty="0">
                          <a:solidFill>
                            <a:srgbClr val="000000"/>
                          </a:solidFill>
                          <a:effectLst/>
                          <a:latin typeface="+mn-lt"/>
                        </a:rPr>
                        <a:t>730 </a:t>
                      </a:r>
                    </a:p>
                  </a:txBody>
                  <a:tcPr marL="9525" marR="9525" marT="9525" marB="0" anchor="ctr"/>
                </a:tc>
                <a:tc>
                  <a:txBody>
                    <a:bodyPr/>
                    <a:lstStyle/>
                    <a:p>
                      <a:pPr algn="ctr" rtl="0" fontAlgn="ctr"/>
                      <a:r>
                        <a:rPr lang="es-CO" sz="1300" b="0" i="0" u="none" strike="noStrike" dirty="0">
                          <a:solidFill>
                            <a:srgbClr val="000000"/>
                          </a:solidFill>
                          <a:effectLst/>
                          <a:latin typeface="+mn-lt"/>
                        </a:rPr>
                        <a:t>19%</a:t>
                      </a:r>
                    </a:p>
                  </a:txBody>
                  <a:tcPr marL="9525" marR="9525" marT="9525" marB="0" anchor="ctr"/>
                </a:tc>
                <a:extLst>
                  <a:ext uri="{0D108BD9-81ED-4DB2-BD59-A6C34878D82A}">
                    <a16:rowId xmlns:a16="http://schemas.microsoft.com/office/drawing/2014/main" val="3868354779"/>
                  </a:ext>
                </a:extLst>
              </a:tr>
              <a:tr h="190500">
                <a:tc gridSpan="2">
                  <a:txBody>
                    <a:bodyPr/>
                    <a:lstStyle/>
                    <a:p>
                      <a:pPr algn="ctr" fontAlgn="ctr"/>
                      <a:r>
                        <a:rPr lang="es-ES" sz="1200" dirty="0">
                          <a:solidFill>
                            <a:schemeClr val="bg1"/>
                          </a:solidFill>
                          <a:effectLst/>
                        </a:rPr>
                        <a:t>Total</a:t>
                      </a:r>
                    </a:p>
                  </a:txBody>
                  <a:tcPr marL="9525" marR="9525" marT="9525" anchor="ctr">
                    <a:solidFill>
                      <a:srgbClr val="C49E41"/>
                    </a:solidFill>
                  </a:tcPr>
                </a:tc>
                <a:tc hMerge="1">
                  <a:txBody>
                    <a:bodyPr/>
                    <a:lstStyle/>
                    <a:p>
                      <a:endParaRPr lang="es-ES"/>
                    </a:p>
                  </a:txBody>
                  <a:tcPr marL="0" marR="0" marT="0" marB="0" horzOverflow="overflow"/>
                </a:tc>
                <a:tc>
                  <a:txBody>
                    <a:bodyPr/>
                    <a:lstStyle/>
                    <a:p>
                      <a:pPr algn="ctr" rtl="0" fontAlgn="ctr"/>
                      <a:r>
                        <a:rPr lang="es-CO" sz="1400" b="1" i="0" u="none" strike="noStrike" dirty="0">
                          <a:solidFill>
                            <a:schemeClr val="bg1"/>
                          </a:solidFill>
                          <a:effectLst/>
                          <a:latin typeface="+mn-lt"/>
                        </a:rPr>
                        <a:t>352.658 </a:t>
                      </a:r>
                    </a:p>
                  </a:txBody>
                  <a:tcPr marL="9525" marR="9525" marT="9525" marB="0" anchor="ctr">
                    <a:solidFill>
                      <a:srgbClr val="C49E41"/>
                    </a:solidFill>
                  </a:tcPr>
                </a:tc>
                <a:tc>
                  <a:txBody>
                    <a:bodyPr/>
                    <a:lstStyle/>
                    <a:p>
                      <a:pPr algn="ctr" rtl="0" fontAlgn="ctr"/>
                      <a:r>
                        <a:rPr lang="es-CO" sz="1400" b="1" i="0" u="none" strike="noStrike" dirty="0">
                          <a:solidFill>
                            <a:schemeClr val="bg1"/>
                          </a:solidFill>
                          <a:effectLst/>
                          <a:latin typeface="+mn-lt"/>
                        </a:rPr>
                        <a:t>115.304 </a:t>
                      </a:r>
                    </a:p>
                  </a:txBody>
                  <a:tcPr marL="9525" marR="9525" marT="9525" marB="0" anchor="ctr">
                    <a:solidFill>
                      <a:srgbClr val="C49E41"/>
                    </a:solidFill>
                  </a:tcPr>
                </a:tc>
                <a:tc>
                  <a:txBody>
                    <a:bodyPr/>
                    <a:lstStyle/>
                    <a:p>
                      <a:pPr algn="ctr" rtl="0" fontAlgn="ctr"/>
                      <a:r>
                        <a:rPr lang="es-CO" sz="1400" b="1" i="0" u="none" strike="noStrike" dirty="0">
                          <a:solidFill>
                            <a:schemeClr val="bg1"/>
                          </a:solidFill>
                          <a:effectLst/>
                          <a:latin typeface="+mn-lt"/>
                        </a:rPr>
                        <a:t>33%</a:t>
                      </a:r>
                    </a:p>
                  </a:txBody>
                  <a:tcPr marL="9525" marR="9525" marT="9525" marB="0" anchor="ctr">
                    <a:solidFill>
                      <a:srgbClr val="C49E41"/>
                    </a:solidFill>
                  </a:tcPr>
                </a:tc>
                <a:tc>
                  <a:txBody>
                    <a:bodyPr/>
                    <a:lstStyle/>
                    <a:p>
                      <a:pPr algn="ctr" rtl="0" fontAlgn="ctr"/>
                      <a:r>
                        <a:rPr lang="es-CO" sz="1400" b="1" i="0" u="none" strike="noStrike" dirty="0">
                          <a:solidFill>
                            <a:schemeClr val="bg1"/>
                          </a:solidFill>
                          <a:effectLst/>
                          <a:latin typeface="+mn-lt"/>
                        </a:rPr>
                        <a:t>237.354 </a:t>
                      </a:r>
                    </a:p>
                  </a:txBody>
                  <a:tcPr marL="9525" marR="9525" marT="9525" marB="0" anchor="ctr">
                    <a:solidFill>
                      <a:srgbClr val="C49E41"/>
                    </a:solidFill>
                  </a:tcPr>
                </a:tc>
                <a:tc>
                  <a:txBody>
                    <a:bodyPr/>
                    <a:lstStyle/>
                    <a:p>
                      <a:pPr algn="ctr" rtl="0" fontAlgn="ctr"/>
                      <a:r>
                        <a:rPr lang="es-CO" sz="1400" b="1" i="0" u="none" strike="noStrike" dirty="0">
                          <a:solidFill>
                            <a:schemeClr val="bg1"/>
                          </a:solidFill>
                          <a:effectLst/>
                          <a:latin typeface="+mn-lt"/>
                        </a:rPr>
                        <a:t>17.418 </a:t>
                      </a:r>
                    </a:p>
                  </a:txBody>
                  <a:tcPr marL="9525" marR="9525" marT="9525" marB="0" anchor="ctr">
                    <a:solidFill>
                      <a:srgbClr val="C49E41"/>
                    </a:solidFill>
                  </a:tcPr>
                </a:tc>
                <a:tc>
                  <a:txBody>
                    <a:bodyPr/>
                    <a:lstStyle/>
                    <a:p>
                      <a:pPr algn="ctr" rtl="0" fontAlgn="ctr"/>
                      <a:r>
                        <a:rPr lang="es-CO" sz="1400" b="1" i="0" u="none" strike="noStrike" dirty="0">
                          <a:solidFill>
                            <a:schemeClr val="bg1"/>
                          </a:solidFill>
                          <a:effectLst/>
                          <a:latin typeface="+mn-lt"/>
                        </a:rPr>
                        <a:t>5%</a:t>
                      </a:r>
                    </a:p>
                  </a:txBody>
                  <a:tcPr marL="9525" marR="9525" marT="9525" marB="0" anchor="ctr">
                    <a:solidFill>
                      <a:srgbClr val="C49E41"/>
                    </a:solidFill>
                  </a:tcPr>
                </a:tc>
                <a:extLst>
                  <a:ext uri="{0D108BD9-81ED-4DB2-BD59-A6C34878D82A}">
                    <a16:rowId xmlns:a16="http://schemas.microsoft.com/office/drawing/2014/main" val="1919503820"/>
                  </a:ext>
                </a:extLst>
              </a:tr>
            </a:tbl>
          </a:graphicData>
        </a:graphic>
      </p:graphicFrame>
    </p:spTree>
    <p:extLst>
      <p:ext uri="{BB962C8B-B14F-4D97-AF65-F5344CB8AC3E}">
        <p14:creationId xmlns:p14="http://schemas.microsoft.com/office/powerpoint/2010/main" val="34284117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0" y="1809419"/>
            <a:ext cx="8560904" cy="1706779"/>
          </a:xfrm>
        </p:spPr>
        <p:txBody>
          <a:bodyPr>
            <a:normAutofit/>
          </a:bodyPr>
          <a:lstStyle/>
          <a:p>
            <a:r>
              <a:rPr lang="es-ES" sz="3600" b="1" dirty="0">
                <a:solidFill>
                  <a:schemeClr val="bg1"/>
                </a:solidFill>
              </a:rPr>
              <a:t>10. Proposiciones y varios</a:t>
            </a:r>
            <a:endParaRPr lang="es-CO" sz="2800" b="1" dirty="0">
              <a:solidFill>
                <a:schemeClr val="bg1"/>
              </a:solidFill>
            </a:endParaRPr>
          </a:p>
        </p:txBody>
      </p:sp>
    </p:spTree>
    <p:extLst>
      <p:ext uri="{BB962C8B-B14F-4D97-AF65-F5344CB8AC3E}">
        <p14:creationId xmlns:p14="http://schemas.microsoft.com/office/powerpoint/2010/main" val="45586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3443120" y="230569"/>
            <a:ext cx="6797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49E41"/>
                </a:solidFill>
                <a:effectLst/>
                <a:uLnTx/>
                <a:uFillTx/>
                <a:latin typeface="Helvetica"/>
                <a:ea typeface="+mj-ea"/>
                <a:cs typeface="Helvetica"/>
              </a:rPr>
              <a:t>Ejecución presupuestal Vigencia fiscal 2023</a:t>
            </a:r>
            <a:endParaRPr kumimoji="0" lang="es-ES" sz="2400" b="0" i="0" u="none" strike="noStrike" kern="1200" cap="none" spc="0" normalizeH="0" baseline="0" noProof="0" dirty="0">
              <a:ln>
                <a:noFill/>
              </a:ln>
              <a:solidFill>
                <a:srgbClr val="C49E41"/>
              </a:solidFill>
              <a:effectLst/>
              <a:uLnTx/>
              <a:uFillTx/>
              <a:latin typeface="Helvetica"/>
              <a:ea typeface="+mj-ea"/>
              <a:cs typeface="Helvetica"/>
            </a:endParaRPr>
          </a:p>
        </p:txBody>
      </p:sp>
      <p:sp>
        <p:nvSpPr>
          <p:cNvPr id="8" name="CuadroTexto 1">
            <a:extLst>
              <a:ext uri="{FF2B5EF4-FFF2-40B4-BE49-F238E27FC236}">
                <a16:creationId xmlns:a16="http://schemas.microsoft.com/office/drawing/2014/main" id="{58DEFD03-61B6-C93D-4EB3-D3521392C330}"/>
              </a:ext>
            </a:extLst>
          </p:cNvPr>
          <p:cNvSpPr txBox="1"/>
          <p:nvPr/>
        </p:nvSpPr>
        <p:spPr>
          <a:xfrm>
            <a:off x="9586158" y="646382"/>
            <a:ext cx="239591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Helvetica"/>
                <a:ea typeface="+mn-ea"/>
                <a:cs typeface="Calibri"/>
              </a:rPr>
              <a:t>Cifras en millones de pesos</a:t>
            </a:r>
            <a:endParaRPr kumimoji="0" lang="es-ES" sz="14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5" name="Tabla 4">
            <a:extLst>
              <a:ext uri="{FF2B5EF4-FFF2-40B4-BE49-F238E27FC236}">
                <a16:creationId xmlns:a16="http://schemas.microsoft.com/office/drawing/2014/main" id="{00B767CF-D8E4-2C08-1005-CB7BBDD64119}"/>
              </a:ext>
            </a:extLst>
          </p:cNvPr>
          <p:cNvGraphicFramePr>
            <a:graphicFrameLocks noGrp="1"/>
          </p:cNvGraphicFramePr>
          <p:nvPr/>
        </p:nvGraphicFramePr>
        <p:xfrm>
          <a:off x="141111" y="1241777"/>
          <a:ext cx="11507963" cy="4635668"/>
        </p:xfrm>
        <a:graphic>
          <a:graphicData uri="http://schemas.openxmlformats.org/drawingml/2006/table">
            <a:tbl>
              <a:tblPr firstRow="1" lastRow="1" bandRow="1">
                <a:tableStyleId>{EB9631B5-78F2-41C9-869B-9F39066F8104}</a:tableStyleId>
              </a:tblPr>
              <a:tblGrid>
                <a:gridCol w="2006057">
                  <a:extLst>
                    <a:ext uri="{9D8B030D-6E8A-4147-A177-3AD203B41FA5}">
                      <a16:colId xmlns:a16="http://schemas.microsoft.com/office/drawing/2014/main" val="170009421"/>
                    </a:ext>
                  </a:extLst>
                </a:gridCol>
                <a:gridCol w="1301638">
                  <a:extLst>
                    <a:ext uri="{9D8B030D-6E8A-4147-A177-3AD203B41FA5}">
                      <a16:colId xmlns:a16="http://schemas.microsoft.com/office/drawing/2014/main" val="3196122575"/>
                    </a:ext>
                  </a:extLst>
                </a:gridCol>
                <a:gridCol w="1148507">
                  <a:extLst>
                    <a:ext uri="{9D8B030D-6E8A-4147-A177-3AD203B41FA5}">
                      <a16:colId xmlns:a16="http://schemas.microsoft.com/office/drawing/2014/main" val="3486890888"/>
                    </a:ext>
                  </a:extLst>
                </a:gridCol>
                <a:gridCol w="1209758">
                  <a:extLst>
                    <a:ext uri="{9D8B030D-6E8A-4147-A177-3AD203B41FA5}">
                      <a16:colId xmlns:a16="http://schemas.microsoft.com/office/drawing/2014/main" val="99471341"/>
                    </a:ext>
                  </a:extLst>
                </a:gridCol>
                <a:gridCol w="1225072">
                  <a:extLst>
                    <a:ext uri="{9D8B030D-6E8A-4147-A177-3AD203B41FA5}">
                      <a16:colId xmlns:a16="http://schemas.microsoft.com/office/drawing/2014/main" val="3070462828"/>
                    </a:ext>
                  </a:extLst>
                </a:gridCol>
                <a:gridCol w="1240388">
                  <a:extLst>
                    <a:ext uri="{9D8B030D-6E8A-4147-A177-3AD203B41FA5}">
                      <a16:colId xmlns:a16="http://schemas.microsoft.com/office/drawing/2014/main" val="3429937680"/>
                    </a:ext>
                  </a:extLst>
                </a:gridCol>
                <a:gridCol w="1261994">
                  <a:extLst>
                    <a:ext uri="{9D8B030D-6E8A-4147-A177-3AD203B41FA5}">
                      <a16:colId xmlns:a16="http://schemas.microsoft.com/office/drawing/2014/main" val="612362628"/>
                    </a:ext>
                  </a:extLst>
                </a:gridCol>
                <a:gridCol w="1035846">
                  <a:extLst>
                    <a:ext uri="{9D8B030D-6E8A-4147-A177-3AD203B41FA5}">
                      <a16:colId xmlns:a16="http://schemas.microsoft.com/office/drawing/2014/main" val="4108827981"/>
                    </a:ext>
                  </a:extLst>
                </a:gridCol>
                <a:gridCol w="1078703">
                  <a:extLst>
                    <a:ext uri="{9D8B030D-6E8A-4147-A177-3AD203B41FA5}">
                      <a16:colId xmlns:a16="http://schemas.microsoft.com/office/drawing/2014/main" val="394797974"/>
                    </a:ext>
                  </a:extLst>
                </a:gridCol>
              </a:tblGrid>
              <a:tr h="190500">
                <a:tc gridSpan="9">
                  <a:txBody>
                    <a:bodyPr/>
                    <a:lstStyle/>
                    <a:p>
                      <a:pPr algn="ctr" fontAlgn="ctr"/>
                      <a:r>
                        <a:rPr lang="es-ES" sz="1200" b="1" dirty="0">
                          <a:solidFill>
                            <a:schemeClr val="bg1"/>
                          </a:solidFill>
                          <a:effectLst/>
                        </a:rPr>
                        <a:t>Despacho del Ministro</a:t>
                      </a:r>
                    </a:p>
                  </a:txBody>
                  <a:tcPr marL="9525" marR="9525" marT="9525" anchor="ctr">
                    <a:solidFill>
                      <a:srgbClr val="C49E41"/>
                    </a:solidFill>
                  </a:tcP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3692370303"/>
                  </a:ext>
                </a:extLst>
              </a:tr>
              <a:tr h="571500">
                <a:tc>
                  <a:txBody>
                    <a:bodyPr/>
                    <a:lstStyle/>
                    <a:p>
                      <a:pPr algn="ctr" fontAlgn="ctr"/>
                      <a:r>
                        <a:rPr lang="es-ES" sz="1200" b="1" dirty="0">
                          <a:solidFill>
                            <a:schemeClr val="bg1"/>
                          </a:solidFill>
                          <a:effectLst/>
                        </a:rPr>
                        <a:t>Dependencia</a:t>
                      </a:r>
                    </a:p>
                  </a:txBody>
                  <a:tcPr marL="9525" marR="9525" marT="9525" anchor="ctr">
                    <a:solidFill>
                      <a:srgbClr val="C49E41"/>
                    </a:solidFill>
                  </a:tcPr>
                </a:tc>
                <a:tc>
                  <a:txBody>
                    <a:bodyPr/>
                    <a:lstStyle/>
                    <a:p>
                      <a:pPr algn="ctr" fontAlgn="ctr"/>
                      <a:r>
                        <a:rPr lang="es-ES" sz="1200" b="1">
                          <a:solidFill>
                            <a:schemeClr val="bg1"/>
                          </a:solidFill>
                          <a:effectLst/>
                        </a:rPr>
                        <a:t>Objeto de Gasto</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a:solidFill>
                            <a:schemeClr val="bg1"/>
                          </a:solidFill>
                          <a:effectLst/>
                        </a:rPr>
                        <a:t>Apropiación Vigente</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a:solidFill>
                            <a:schemeClr val="bg1"/>
                          </a:solidFill>
                          <a:effectLst/>
                        </a:rPr>
                        <a:t>Apropiación Bloqueada</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dirty="0">
                          <a:solidFill>
                            <a:schemeClr val="bg1"/>
                          </a:solidFill>
                          <a:effectLst/>
                        </a:rPr>
                        <a:t>Compromisos</a:t>
                      </a:r>
                    </a:p>
                  </a:txBody>
                  <a:tcPr marL="9525" marR="9525" marT="9525" anchor="ctr">
                    <a:solidFill>
                      <a:srgbClr val="C49E41"/>
                    </a:solidFill>
                  </a:tcPr>
                </a:tc>
                <a:tc>
                  <a:txBody>
                    <a:bodyPr/>
                    <a:lstStyle/>
                    <a:p>
                      <a:pPr algn="ctr" fontAlgn="ctr"/>
                      <a:r>
                        <a:rPr lang="es-ES" sz="1200" b="1">
                          <a:solidFill>
                            <a:schemeClr val="bg1"/>
                          </a:solidFill>
                          <a:effectLst/>
                        </a:rPr>
                        <a:t>% Compromisos</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a:solidFill>
                            <a:schemeClr val="bg1"/>
                          </a:solidFill>
                          <a:effectLst/>
                        </a:rPr>
                        <a:t>Apropiación no Comprometida</a:t>
                      </a:r>
                      <a:endParaRPr lang="es-ES" sz="1200" b="1" dirty="0">
                        <a:solidFill>
                          <a:schemeClr val="bg1"/>
                        </a:solidFill>
                        <a:effectLst/>
                      </a:endParaRPr>
                    </a:p>
                  </a:txBody>
                  <a:tcPr marL="9525" marR="9525" marT="9525" anchor="ctr">
                    <a:solidFill>
                      <a:srgbClr val="C49E41"/>
                    </a:solidFill>
                  </a:tcPr>
                </a:tc>
                <a:tc>
                  <a:txBody>
                    <a:bodyPr/>
                    <a:lstStyle/>
                    <a:p>
                      <a:pPr algn="ctr" fontAlgn="ctr"/>
                      <a:r>
                        <a:rPr lang="es-ES" sz="1200" b="1" dirty="0">
                          <a:solidFill>
                            <a:schemeClr val="bg1"/>
                          </a:solidFill>
                          <a:effectLst/>
                        </a:rPr>
                        <a:t>Obligaciones</a:t>
                      </a:r>
                    </a:p>
                  </a:txBody>
                  <a:tcPr marL="9525" marR="9525" marT="9525" anchor="ctr">
                    <a:solidFill>
                      <a:srgbClr val="C49E41"/>
                    </a:solidFill>
                  </a:tcPr>
                </a:tc>
                <a:tc>
                  <a:txBody>
                    <a:bodyPr/>
                    <a:lstStyle/>
                    <a:p>
                      <a:pPr algn="ctr" fontAlgn="ctr"/>
                      <a:r>
                        <a:rPr lang="es-ES" sz="1200" b="1">
                          <a:solidFill>
                            <a:schemeClr val="bg1"/>
                          </a:solidFill>
                          <a:effectLst/>
                        </a:rPr>
                        <a:t>% Obligaciones</a:t>
                      </a:r>
                      <a:endParaRPr lang="es-ES" sz="1200" b="1" dirty="0">
                        <a:solidFill>
                          <a:schemeClr val="bg1"/>
                        </a:solidFill>
                        <a:effectLst/>
                      </a:endParaRPr>
                    </a:p>
                  </a:txBody>
                  <a:tcPr marL="9525" marR="9525" marT="9525" anchor="ctr">
                    <a:solidFill>
                      <a:srgbClr val="C49E41"/>
                    </a:solidFill>
                  </a:tcPr>
                </a:tc>
                <a:extLst>
                  <a:ext uri="{0D108BD9-81ED-4DB2-BD59-A6C34878D82A}">
                    <a16:rowId xmlns:a16="http://schemas.microsoft.com/office/drawing/2014/main" val="426368472"/>
                  </a:ext>
                </a:extLst>
              </a:tr>
              <a:tr h="190500">
                <a:tc rowSpan="3">
                  <a:txBody>
                    <a:bodyPr/>
                    <a:lstStyle/>
                    <a:p>
                      <a:pPr algn="l" fontAlgn="ctr"/>
                      <a:r>
                        <a:rPr lang="es-ES" sz="1050">
                          <a:effectLst/>
                        </a:rPr>
                        <a:t>Oficina de Tecnologías de la Información y las Comunicaciones</a:t>
                      </a:r>
                      <a:endParaRPr lang="es-ES" sz="1050" dirty="0">
                        <a:effectLst/>
                      </a:endParaRPr>
                    </a:p>
                  </a:txBody>
                  <a:tcPr marL="9525" marR="9525" marT="9525" anchor="ctr"/>
                </a:tc>
                <a:tc>
                  <a:txBody>
                    <a:bodyPr/>
                    <a:lstStyle/>
                    <a:p>
                      <a:pPr fontAlgn="ctr"/>
                      <a:r>
                        <a:rPr lang="es-ES" sz="1050" dirty="0">
                          <a:effectLst/>
                        </a:rPr>
                        <a:t>Transferencias</a:t>
                      </a:r>
                    </a:p>
                  </a:txBody>
                  <a:tcPr marL="9525" marR="9525" marT="9525" anchor="ctr"/>
                </a:tc>
                <a:tc>
                  <a:txBody>
                    <a:bodyPr/>
                    <a:lstStyle/>
                    <a:p>
                      <a:pPr algn="ctr" rtl="0" fontAlgn="ctr"/>
                      <a:r>
                        <a:rPr lang="es-CO" sz="1300" b="0" i="0" u="none" strike="noStrike" dirty="0">
                          <a:solidFill>
                            <a:srgbClr val="000000"/>
                          </a:solidFill>
                          <a:effectLst/>
                          <a:latin typeface="+mn-lt"/>
                        </a:rPr>
                        <a:t>0</a:t>
                      </a:r>
                    </a:p>
                  </a:txBody>
                  <a:tcPr marL="9525" marR="9525" marT="9525" marB="0" anchor="ctr"/>
                </a:tc>
                <a:tc>
                  <a:txBody>
                    <a:bodyPr/>
                    <a:lstStyle/>
                    <a:p>
                      <a:pPr algn="ctr" fontAlgn="ctr"/>
                      <a:r>
                        <a:rPr lang="es-ES" sz="1200">
                          <a:effectLst/>
                          <a:latin typeface="+mn-lt"/>
                        </a:rPr>
                        <a:t> - </a:t>
                      </a:r>
                      <a:endParaRPr lang="es-ES" sz="1200" dirty="0">
                        <a:effectLst/>
                        <a:latin typeface="+mn-lt"/>
                      </a:endParaRPr>
                    </a:p>
                  </a:txBody>
                  <a:tcPr marL="9525" marR="9525" marT="9525"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3586445227"/>
                  </a:ext>
                </a:extLst>
              </a:tr>
              <a:tr h="190500">
                <a:tc vMerge="1">
                  <a:txBody>
                    <a:bodyPr/>
                    <a:lstStyle/>
                    <a:p>
                      <a:endParaRPr lang="es-ES"/>
                    </a:p>
                  </a:txBody>
                  <a:tcPr marL="0" marR="0" marT="0" marB="0" horzOverflow="overflow"/>
                </a:tc>
                <a:tc>
                  <a:txBody>
                    <a:bodyPr/>
                    <a:lstStyle/>
                    <a:p>
                      <a:pPr fontAlgn="ctr"/>
                      <a:r>
                        <a:rPr lang="es-ES" sz="1050" dirty="0">
                          <a:effectLst/>
                        </a:rPr>
                        <a:t>Inversión</a:t>
                      </a:r>
                    </a:p>
                  </a:txBody>
                  <a:tcPr marL="9525" marR="9525" marT="9525" anchor="ctr"/>
                </a:tc>
                <a:tc>
                  <a:txBody>
                    <a:bodyPr/>
                    <a:lstStyle/>
                    <a:p>
                      <a:pPr algn="ctr" rtl="0" fontAlgn="ctr"/>
                      <a:r>
                        <a:rPr lang="es-CO" sz="1300" b="0" i="0" u="none" strike="noStrike" dirty="0">
                          <a:solidFill>
                            <a:srgbClr val="000000"/>
                          </a:solidFill>
                          <a:effectLst/>
                          <a:latin typeface="+mn-lt"/>
                        </a:rPr>
                        <a:t>11.500</a:t>
                      </a:r>
                    </a:p>
                  </a:txBody>
                  <a:tcPr marL="9525" marR="9525" marT="9525" marB="0" anchor="ctr"/>
                </a:tc>
                <a:tc>
                  <a:txBody>
                    <a:bodyPr/>
                    <a:lstStyle/>
                    <a:p>
                      <a:pPr algn="ctr" fontAlgn="ctr"/>
                      <a:r>
                        <a:rPr lang="es-ES" sz="1200" dirty="0">
                          <a:effectLst/>
                          <a:latin typeface="+mn-lt"/>
                        </a:rPr>
                        <a:t> - </a:t>
                      </a:r>
                    </a:p>
                  </a:txBody>
                  <a:tcPr marL="9525" marR="9525" marT="9525" anchor="ctr"/>
                </a:tc>
                <a:tc>
                  <a:txBody>
                    <a:bodyPr/>
                    <a:lstStyle/>
                    <a:p>
                      <a:pPr algn="ctr" rtl="0" fontAlgn="ctr"/>
                      <a:r>
                        <a:rPr lang="es-CO" sz="1300" b="0" i="0" u="none" strike="noStrike">
                          <a:solidFill>
                            <a:srgbClr val="000000"/>
                          </a:solidFill>
                          <a:effectLst/>
                          <a:latin typeface="+mn-lt"/>
                        </a:rPr>
                        <a:t>7.595</a:t>
                      </a:r>
                    </a:p>
                  </a:txBody>
                  <a:tcPr marL="9525" marR="9525" marT="9525" marB="0" anchor="ctr"/>
                </a:tc>
                <a:tc>
                  <a:txBody>
                    <a:bodyPr/>
                    <a:lstStyle/>
                    <a:p>
                      <a:pPr algn="ctr" rtl="0" fontAlgn="ctr"/>
                      <a:r>
                        <a:rPr lang="es-CO" sz="1200" b="0" i="0" u="none" strike="noStrike">
                          <a:solidFill>
                            <a:srgbClr val="000000"/>
                          </a:solidFill>
                          <a:effectLst/>
                          <a:latin typeface="+mn-lt"/>
                        </a:rPr>
                        <a:t>66%</a:t>
                      </a:r>
                    </a:p>
                  </a:txBody>
                  <a:tcPr marL="9525" marR="9525" marT="9525" marB="0" anchor="ctr"/>
                </a:tc>
                <a:tc>
                  <a:txBody>
                    <a:bodyPr/>
                    <a:lstStyle/>
                    <a:p>
                      <a:pPr algn="ctr" rtl="0" fontAlgn="ctr"/>
                      <a:r>
                        <a:rPr lang="es-CO" sz="1300" b="0" i="0" u="none" strike="noStrike">
                          <a:solidFill>
                            <a:srgbClr val="000000"/>
                          </a:solidFill>
                          <a:effectLst/>
                          <a:latin typeface="+mn-lt"/>
                        </a:rPr>
                        <a:t>3.905</a:t>
                      </a:r>
                    </a:p>
                  </a:txBody>
                  <a:tcPr marL="9525" marR="9525" marT="9525" marB="0" anchor="ctr"/>
                </a:tc>
                <a:tc>
                  <a:txBody>
                    <a:bodyPr/>
                    <a:lstStyle/>
                    <a:p>
                      <a:pPr algn="ctr" rtl="0" fontAlgn="ctr"/>
                      <a:r>
                        <a:rPr lang="es-CO" sz="1300" b="0" i="0" u="none" strike="noStrike">
                          <a:solidFill>
                            <a:srgbClr val="000000"/>
                          </a:solidFill>
                          <a:effectLst/>
                          <a:latin typeface="+mn-lt"/>
                        </a:rPr>
                        <a:t>4.345</a:t>
                      </a:r>
                    </a:p>
                  </a:txBody>
                  <a:tcPr marL="9525" marR="9525" marT="9525" marB="0" anchor="ctr"/>
                </a:tc>
                <a:tc>
                  <a:txBody>
                    <a:bodyPr/>
                    <a:lstStyle/>
                    <a:p>
                      <a:pPr algn="ctr" rtl="0" fontAlgn="ctr"/>
                      <a:r>
                        <a:rPr lang="es-CO" sz="1200" b="0" i="0" u="none" strike="noStrike">
                          <a:solidFill>
                            <a:srgbClr val="000000"/>
                          </a:solidFill>
                          <a:effectLst/>
                          <a:latin typeface="+mn-lt"/>
                        </a:rPr>
                        <a:t>38%</a:t>
                      </a:r>
                    </a:p>
                  </a:txBody>
                  <a:tcPr marL="9525" marR="9525" marT="9525" marB="0" anchor="ctr"/>
                </a:tc>
                <a:extLst>
                  <a:ext uri="{0D108BD9-81ED-4DB2-BD59-A6C34878D82A}">
                    <a16:rowId xmlns:a16="http://schemas.microsoft.com/office/drawing/2014/main" val="497224700"/>
                  </a:ext>
                </a:extLst>
              </a:tr>
              <a:tr h="190500">
                <a:tc vMerge="1">
                  <a:txBody>
                    <a:bodyPr/>
                    <a:lstStyle/>
                    <a:p>
                      <a:endParaRPr lang="es-ES"/>
                    </a:p>
                  </a:txBody>
                  <a:tcPr marL="0" marR="0" marT="0" marB="0" horzOverflow="overflow"/>
                </a:tc>
                <a:tc>
                  <a:txBody>
                    <a:bodyPr/>
                    <a:lstStyle/>
                    <a:p>
                      <a:pPr fontAlgn="ctr"/>
                      <a:r>
                        <a:rPr lang="es-ES" sz="1050" b="1" dirty="0">
                          <a:effectLst/>
                        </a:rPr>
                        <a:t>Subtotal</a:t>
                      </a:r>
                    </a:p>
                  </a:txBody>
                  <a:tcPr marL="9525" marR="9525" marT="9525" anchor="ctr"/>
                </a:tc>
                <a:tc>
                  <a:txBody>
                    <a:bodyPr/>
                    <a:lstStyle/>
                    <a:p>
                      <a:pPr algn="ctr" rtl="0" fontAlgn="ctr"/>
                      <a:r>
                        <a:rPr lang="es-CO" sz="1300" b="1" i="0" u="none" strike="noStrike">
                          <a:solidFill>
                            <a:srgbClr val="000000"/>
                          </a:solidFill>
                          <a:effectLst/>
                          <a:latin typeface="+mn-lt"/>
                        </a:rPr>
                        <a:t>11.500</a:t>
                      </a:r>
                    </a:p>
                  </a:txBody>
                  <a:tcPr marL="9525" marR="9525" marT="9525" marB="0" anchor="ctr"/>
                </a:tc>
                <a:tc>
                  <a:txBody>
                    <a:bodyPr/>
                    <a:lstStyle/>
                    <a:p>
                      <a:pPr algn="ctr" fontAlgn="ctr"/>
                      <a:r>
                        <a:rPr lang="es-ES" sz="1200" b="1" dirty="0">
                          <a:effectLst/>
                          <a:latin typeface="+mn-lt"/>
                        </a:rPr>
                        <a:t> - </a:t>
                      </a:r>
                    </a:p>
                  </a:txBody>
                  <a:tcPr marL="9525" marR="9525" marT="9525" anchor="ctr"/>
                </a:tc>
                <a:tc>
                  <a:txBody>
                    <a:bodyPr/>
                    <a:lstStyle/>
                    <a:p>
                      <a:pPr algn="ctr" rtl="0" fontAlgn="ctr"/>
                      <a:r>
                        <a:rPr lang="es-CO" sz="1300" b="1" i="0" u="none" strike="noStrike">
                          <a:solidFill>
                            <a:srgbClr val="000000"/>
                          </a:solidFill>
                          <a:effectLst/>
                          <a:latin typeface="+mn-lt"/>
                        </a:rPr>
                        <a:t>7.595</a:t>
                      </a:r>
                    </a:p>
                  </a:txBody>
                  <a:tcPr marL="9525" marR="9525" marT="9525" marB="0" anchor="ctr"/>
                </a:tc>
                <a:tc>
                  <a:txBody>
                    <a:bodyPr/>
                    <a:lstStyle/>
                    <a:p>
                      <a:pPr algn="ctr" rtl="0" fontAlgn="ctr"/>
                      <a:r>
                        <a:rPr lang="es-CO" sz="1200" b="1" i="0" u="none" strike="noStrike">
                          <a:solidFill>
                            <a:srgbClr val="000000"/>
                          </a:solidFill>
                          <a:effectLst/>
                          <a:latin typeface="+mn-lt"/>
                        </a:rPr>
                        <a:t>66%</a:t>
                      </a:r>
                    </a:p>
                  </a:txBody>
                  <a:tcPr marL="9525" marR="9525" marT="9525" marB="0" anchor="ctr"/>
                </a:tc>
                <a:tc>
                  <a:txBody>
                    <a:bodyPr/>
                    <a:lstStyle/>
                    <a:p>
                      <a:pPr algn="ctr" rtl="0" fontAlgn="ctr"/>
                      <a:r>
                        <a:rPr lang="es-CO" sz="1300" b="1" i="0" u="none" strike="noStrike">
                          <a:solidFill>
                            <a:srgbClr val="000000"/>
                          </a:solidFill>
                          <a:effectLst/>
                          <a:latin typeface="+mn-lt"/>
                        </a:rPr>
                        <a:t>3.905</a:t>
                      </a:r>
                    </a:p>
                  </a:txBody>
                  <a:tcPr marL="9525" marR="9525" marT="9525" marB="0" anchor="ctr"/>
                </a:tc>
                <a:tc>
                  <a:txBody>
                    <a:bodyPr/>
                    <a:lstStyle/>
                    <a:p>
                      <a:pPr algn="ctr" rtl="0" fontAlgn="ctr"/>
                      <a:r>
                        <a:rPr lang="es-CO" sz="1300" b="1" i="0" u="none" strike="noStrike">
                          <a:solidFill>
                            <a:srgbClr val="000000"/>
                          </a:solidFill>
                          <a:effectLst/>
                          <a:latin typeface="+mn-lt"/>
                        </a:rPr>
                        <a:t>4.345</a:t>
                      </a:r>
                    </a:p>
                  </a:txBody>
                  <a:tcPr marL="9525" marR="9525" marT="9525" marB="0" anchor="ctr"/>
                </a:tc>
                <a:tc>
                  <a:txBody>
                    <a:bodyPr/>
                    <a:lstStyle/>
                    <a:p>
                      <a:pPr algn="ctr" rtl="0" fontAlgn="ctr"/>
                      <a:r>
                        <a:rPr lang="es-CO" sz="1200" b="1" i="0" u="none" strike="noStrike">
                          <a:solidFill>
                            <a:srgbClr val="000000"/>
                          </a:solidFill>
                          <a:effectLst/>
                          <a:latin typeface="+mn-lt"/>
                        </a:rPr>
                        <a:t>38%</a:t>
                      </a:r>
                    </a:p>
                  </a:txBody>
                  <a:tcPr marL="9525" marR="9525" marT="9525" marB="0" anchor="ctr"/>
                </a:tc>
                <a:extLst>
                  <a:ext uri="{0D108BD9-81ED-4DB2-BD59-A6C34878D82A}">
                    <a16:rowId xmlns:a16="http://schemas.microsoft.com/office/drawing/2014/main" val="3751271114"/>
                  </a:ext>
                </a:extLst>
              </a:tr>
              <a:tr h="190500">
                <a:tc rowSpan="3">
                  <a:txBody>
                    <a:bodyPr/>
                    <a:lstStyle/>
                    <a:p>
                      <a:pPr algn="l" fontAlgn="ctr"/>
                      <a:r>
                        <a:rPr lang="es-ES" sz="1050">
                          <a:effectLst/>
                        </a:rPr>
                        <a:t>Oficina Asesora de Planeación y Prospectiva</a:t>
                      </a:r>
                      <a:endParaRPr lang="es-ES" sz="1050" dirty="0">
                        <a:effectLst/>
                      </a:endParaRPr>
                    </a:p>
                  </a:txBody>
                  <a:tcPr marL="9525" marR="9525" marT="9525" anchor="ctr"/>
                </a:tc>
                <a:tc>
                  <a:txBody>
                    <a:bodyPr/>
                    <a:lstStyle/>
                    <a:p>
                      <a:pPr fontAlgn="ctr"/>
                      <a:r>
                        <a:rPr lang="es-ES" sz="1050" dirty="0">
                          <a:effectLst/>
                        </a:rPr>
                        <a:t>Transferencias</a:t>
                      </a:r>
                    </a:p>
                  </a:txBody>
                  <a:tcPr marL="9525" marR="9525" marT="9525"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fontAlgn="ctr"/>
                      <a:r>
                        <a:rPr lang="es-ES" sz="1200" dirty="0">
                          <a:effectLst/>
                          <a:latin typeface="+mn-lt"/>
                        </a:rPr>
                        <a:t> - </a:t>
                      </a:r>
                    </a:p>
                  </a:txBody>
                  <a:tcPr marL="9525" marR="9525" marT="9525"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2972966929"/>
                  </a:ext>
                </a:extLst>
              </a:tr>
              <a:tr h="190500">
                <a:tc vMerge="1">
                  <a:txBody>
                    <a:bodyPr/>
                    <a:lstStyle/>
                    <a:p>
                      <a:endParaRPr lang="es-ES"/>
                    </a:p>
                  </a:txBody>
                  <a:tcPr marL="0" marR="0" marT="0" marB="0" horzOverflow="overflow"/>
                </a:tc>
                <a:tc>
                  <a:txBody>
                    <a:bodyPr/>
                    <a:lstStyle/>
                    <a:p>
                      <a:pPr fontAlgn="ctr"/>
                      <a:r>
                        <a:rPr lang="es-ES" sz="1050" dirty="0">
                          <a:effectLst/>
                        </a:rPr>
                        <a:t>Inversión</a:t>
                      </a:r>
                    </a:p>
                  </a:txBody>
                  <a:tcPr marL="9525" marR="9525" marT="9525" anchor="ctr"/>
                </a:tc>
                <a:tc>
                  <a:txBody>
                    <a:bodyPr/>
                    <a:lstStyle/>
                    <a:p>
                      <a:pPr algn="ctr" rtl="0" fontAlgn="ctr"/>
                      <a:r>
                        <a:rPr lang="es-CO" sz="1300" b="0" i="0" u="none" strike="noStrike">
                          <a:solidFill>
                            <a:srgbClr val="000000"/>
                          </a:solidFill>
                          <a:effectLst/>
                          <a:latin typeface="+mn-lt"/>
                        </a:rPr>
                        <a:t>4.000</a:t>
                      </a:r>
                    </a:p>
                  </a:txBody>
                  <a:tcPr marL="9525" marR="9525" marT="9525" marB="0" anchor="ctr"/>
                </a:tc>
                <a:tc>
                  <a:txBody>
                    <a:bodyPr/>
                    <a:lstStyle/>
                    <a:p>
                      <a:pPr algn="ctr" fontAlgn="ctr"/>
                      <a:r>
                        <a:rPr lang="es-ES" sz="1200">
                          <a:effectLst/>
                          <a:latin typeface="+mn-lt"/>
                        </a:rPr>
                        <a:t> - </a:t>
                      </a:r>
                      <a:endParaRPr lang="es-ES" sz="1200" dirty="0">
                        <a:effectLst/>
                        <a:latin typeface="+mn-lt"/>
                      </a:endParaRPr>
                    </a:p>
                  </a:txBody>
                  <a:tcPr marL="9525" marR="9525" marT="9525" anchor="ctr"/>
                </a:tc>
                <a:tc>
                  <a:txBody>
                    <a:bodyPr/>
                    <a:lstStyle/>
                    <a:p>
                      <a:pPr algn="ctr" rtl="0" fontAlgn="ctr"/>
                      <a:r>
                        <a:rPr lang="es-CO" sz="1300" b="0" i="0" u="none" strike="noStrike" dirty="0">
                          <a:solidFill>
                            <a:srgbClr val="000000"/>
                          </a:solidFill>
                          <a:effectLst/>
                          <a:latin typeface="+mn-lt"/>
                        </a:rPr>
                        <a:t>3.024</a:t>
                      </a:r>
                    </a:p>
                  </a:txBody>
                  <a:tcPr marL="9525" marR="9525" marT="9525" marB="0" anchor="ctr"/>
                </a:tc>
                <a:tc>
                  <a:txBody>
                    <a:bodyPr/>
                    <a:lstStyle/>
                    <a:p>
                      <a:pPr algn="ctr" rtl="0" fontAlgn="ctr"/>
                      <a:r>
                        <a:rPr lang="es-CO" sz="1200" b="0" i="0" u="none" strike="noStrike">
                          <a:solidFill>
                            <a:srgbClr val="000000"/>
                          </a:solidFill>
                          <a:effectLst/>
                          <a:latin typeface="+mn-lt"/>
                        </a:rPr>
                        <a:t>76%</a:t>
                      </a:r>
                    </a:p>
                  </a:txBody>
                  <a:tcPr marL="9525" marR="9525" marT="9525" marB="0" anchor="ctr"/>
                </a:tc>
                <a:tc>
                  <a:txBody>
                    <a:bodyPr/>
                    <a:lstStyle/>
                    <a:p>
                      <a:pPr algn="ctr" rtl="0" fontAlgn="ctr"/>
                      <a:r>
                        <a:rPr lang="es-CO" sz="1300" b="0" i="0" u="none" strike="noStrike">
                          <a:solidFill>
                            <a:srgbClr val="000000"/>
                          </a:solidFill>
                          <a:effectLst/>
                          <a:latin typeface="+mn-lt"/>
                        </a:rPr>
                        <a:t>976</a:t>
                      </a:r>
                    </a:p>
                  </a:txBody>
                  <a:tcPr marL="9525" marR="9525" marT="9525" marB="0" anchor="ctr"/>
                </a:tc>
                <a:tc>
                  <a:txBody>
                    <a:bodyPr/>
                    <a:lstStyle/>
                    <a:p>
                      <a:pPr algn="ctr" rtl="0" fontAlgn="ctr"/>
                      <a:r>
                        <a:rPr lang="es-CO" sz="1300" b="0" i="0" u="none" strike="noStrike">
                          <a:solidFill>
                            <a:srgbClr val="000000"/>
                          </a:solidFill>
                          <a:effectLst/>
                          <a:latin typeface="+mn-lt"/>
                        </a:rPr>
                        <a:t>1.525</a:t>
                      </a:r>
                    </a:p>
                  </a:txBody>
                  <a:tcPr marL="9525" marR="9525" marT="9525" marB="0" anchor="ctr"/>
                </a:tc>
                <a:tc>
                  <a:txBody>
                    <a:bodyPr/>
                    <a:lstStyle/>
                    <a:p>
                      <a:pPr algn="ctr" rtl="0" fontAlgn="ctr"/>
                      <a:r>
                        <a:rPr lang="es-CO" sz="1200" b="0" i="0" u="none" strike="noStrike">
                          <a:solidFill>
                            <a:srgbClr val="000000"/>
                          </a:solidFill>
                          <a:effectLst/>
                          <a:latin typeface="+mn-lt"/>
                        </a:rPr>
                        <a:t>38%</a:t>
                      </a:r>
                    </a:p>
                  </a:txBody>
                  <a:tcPr marL="9525" marR="9525" marT="9525" marB="0" anchor="ctr"/>
                </a:tc>
                <a:extLst>
                  <a:ext uri="{0D108BD9-81ED-4DB2-BD59-A6C34878D82A}">
                    <a16:rowId xmlns:a16="http://schemas.microsoft.com/office/drawing/2014/main" val="1200421990"/>
                  </a:ext>
                </a:extLst>
              </a:tr>
              <a:tr h="190500">
                <a:tc vMerge="1">
                  <a:txBody>
                    <a:bodyPr/>
                    <a:lstStyle/>
                    <a:p>
                      <a:endParaRPr lang="es-ES"/>
                    </a:p>
                  </a:txBody>
                  <a:tcPr marL="0" marR="0" marT="0" marB="0" horzOverflow="overflow"/>
                </a:tc>
                <a:tc>
                  <a:txBody>
                    <a:bodyPr/>
                    <a:lstStyle/>
                    <a:p>
                      <a:pPr fontAlgn="ctr"/>
                      <a:r>
                        <a:rPr lang="es-ES" sz="1050" b="1" dirty="0">
                          <a:effectLst/>
                        </a:rPr>
                        <a:t>Subtotal</a:t>
                      </a:r>
                    </a:p>
                  </a:txBody>
                  <a:tcPr marL="9525" marR="9525" marT="9525" anchor="ctr"/>
                </a:tc>
                <a:tc>
                  <a:txBody>
                    <a:bodyPr/>
                    <a:lstStyle/>
                    <a:p>
                      <a:pPr algn="ctr" rtl="0" fontAlgn="ctr"/>
                      <a:r>
                        <a:rPr lang="es-CO" sz="1300" b="1" i="0" u="none" strike="noStrike">
                          <a:solidFill>
                            <a:srgbClr val="000000"/>
                          </a:solidFill>
                          <a:effectLst/>
                          <a:latin typeface="+mn-lt"/>
                        </a:rPr>
                        <a:t>4.000</a:t>
                      </a:r>
                    </a:p>
                  </a:txBody>
                  <a:tcPr marL="9525" marR="9525" marT="9525" marB="0" anchor="ctr"/>
                </a:tc>
                <a:tc>
                  <a:txBody>
                    <a:bodyPr/>
                    <a:lstStyle/>
                    <a:p>
                      <a:pPr algn="ctr" fontAlgn="ctr"/>
                      <a:r>
                        <a:rPr lang="es-ES" sz="1200" b="1">
                          <a:effectLst/>
                          <a:latin typeface="+mn-lt"/>
                        </a:rPr>
                        <a:t> - </a:t>
                      </a:r>
                      <a:endParaRPr lang="es-ES" sz="1200" b="1" dirty="0">
                        <a:effectLst/>
                        <a:latin typeface="+mn-lt"/>
                      </a:endParaRPr>
                    </a:p>
                  </a:txBody>
                  <a:tcPr marL="9525" marR="9525" marT="9525" anchor="ctr"/>
                </a:tc>
                <a:tc>
                  <a:txBody>
                    <a:bodyPr/>
                    <a:lstStyle/>
                    <a:p>
                      <a:pPr algn="ctr" rtl="0" fontAlgn="ctr"/>
                      <a:r>
                        <a:rPr lang="es-CO" sz="1300" b="1" i="0" u="none" strike="noStrike">
                          <a:solidFill>
                            <a:srgbClr val="000000"/>
                          </a:solidFill>
                          <a:effectLst/>
                          <a:latin typeface="+mn-lt"/>
                        </a:rPr>
                        <a:t>3.024</a:t>
                      </a:r>
                    </a:p>
                  </a:txBody>
                  <a:tcPr marL="9525" marR="9525" marT="9525" marB="0" anchor="ctr"/>
                </a:tc>
                <a:tc>
                  <a:txBody>
                    <a:bodyPr/>
                    <a:lstStyle/>
                    <a:p>
                      <a:pPr algn="ctr" rtl="0" fontAlgn="ctr"/>
                      <a:r>
                        <a:rPr lang="es-CO" sz="1200" b="1" i="0" u="none" strike="noStrike">
                          <a:solidFill>
                            <a:srgbClr val="000000"/>
                          </a:solidFill>
                          <a:effectLst/>
                          <a:latin typeface="+mn-lt"/>
                        </a:rPr>
                        <a:t>76%</a:t>
                      </a:r>
                    </a:p>
                  </a:txBody>
                  <a:tcPr marL="9525" marR="9525" marT="9525" marB="0" anchor="ctr"/>
                </a:tc>
                <a:tc>
                  <a:txBody>
                    <a:bodyPr/>
                    <a:lstStyle/>
                    <a:p>
                      <a:pPr algn="ctr" rtl="0" fontAlgn="ctr"/>
                      <a:r>
                        <a:rPr lang="es-CO" sz="1300" b="1" i="0" u="none" strike="noStrike">
                          <a:solidFill>
                            <a:srgbClr val="000000"/>
                          </a:solidFill>
                          <a:effectLst/>
                          <a:latin typeface="+mn-lt"/>
                        </a:rPr>
                        <a:t>976</a:t>
                      </a:r>
                    </a:p>
                  </a:txBody>
                  <a:tcPr marL="9525" marR="9525" marT="9525" marB="0" anchor="ctr"/>
                </a:tc>
                <a:tc>
                  <a:txBody>
                    <a:bodyPr/>
                    <a:lstStyle/>
                    <a:p>
                      <a:pPr algn="ctr" rtl="0" fontAlgn="ctr"/>
                      <a:r>
                        <a:rPr lang="es-CO" sz="1300" b="1" i="0" u="none" strike="noStrike">
                          <a:solidFill>
                            <a:srgbClr val="000000"/>
                          </a:solidFill>
                          <a:effectLst/>
                          <a:latin typeface="+mn-lt"/>
                        </a:rPr>
                        <a:t>1.525</a:t>
                      </a:r>
                    </a:p>
                  </a:txBody>
                  <a:tcPr marL="9525" marR="9525" marT="9525" marB="0" anchor="ctr"/>
                </a:tc>
                <a:tc>
                  <a:txBody>
                    <a:bodyPr/>
                    <a:lstStyle/>
                    <a:p>
                      <a:pPr algn="ctr" rtl="0" fontAlgn="ctr"/>
                      <a:r>
                        <a:rPr lang="es-CO" sz="1200" b="1" i="0" u="none" strike="noStrike">
                          <a:solidFill>
                            <a:srgbClr val="000000"/>
                          </a:solidFill>
                          <a:effectLst/>
                          <a:latin typeface="+mn-lt"/>
                        </a:rPr>
                        <a:t>38%</a:t>
                      </a:r>
                    </a:p>
                  </a:txBody>
                  <a:tcPr marL="9525" marR="9525" marT="9525" marB="0" anchor="ctr"/>
                </a:tc>
                <a:extLst>
                  <a:ext uri="{0D108BD9-81ED-4DB2-BD59-A6C34878D82A}">
                    <a16:rowId xmlns:a16="http://schemas.microsoft.com/office/drawing/2014/main" val="3575848699"/>
                  </a:ext>
                </a:extLst>
              </a:tr>
              <a:tr h="254168">
                <a:tc rowSpan="3">
                  <a:txBody>
                    <a:bodyPr/>
                    <a:lstStyle/>
                    <a:p>
                      <a:pPr algn="l" fontAlgn="ctr"/>
                      <a:r>
                        <a:rPr lang="es-ES" sz="1050">
                          <a:effectLst/>
                        </a:rPr>
                        <a:t>Oficina Asesora Jurídica</a:t>
                      </a:r>
                      <a:endParaRPr lang="es-ES" sz="1050" dirty="0">
                        <a:effectLst/>
                      </a:endParaRPr>
                    </a:p>
                  </a:txBody>
                  <a:tcPr marL="9525" marR="9525" marT="9525" anchor="ctr"/>
                </a:tc>
                <a:tc>
                  <a:txBody>
                    <a:bodyPr/>
                    <a:lstStyle/>
                    <a:p>
                      <a:pPr fontAlgn="ctr"/>
                      <a:r>
                        <a:rPr lang="es-ES" sz="1050" dirty="0">
                          <a:effectLst/>
                        </a:rPr>
                        <a:t>Transferencias</a:t>
                      </a:r>
                    </a:p>
                  </a:txBody>
                  <a:tcPr marL="9525" marR="9525" marT="9525" anchor="ctr"/>
                </a:tc>
                <a:tc>
                  <a:txBody>
                    <a:bodyPr/>
                    <a:lstStyle/>
                    <a:p>
                      <a:pPr algn="ctr" rtl="0" fontAlgn="ctr"/>
                      <a:r>
                        <a:rPr lang="es-CO" sz="1300" b="0" i="0" u="none" strike="noStrike">
                          <a:solidFill>
                            <a:srgbClr val="000000"/>
                          </a:solidFill>
                          <a:effectLst/>
                          <a:latin typeface="+mn-lt"/>
                        </a:rPr>
                        <a:t>7.700</a:t>
                      </a:r>
                    </a:p>
                  </a:txBody>
                  <a:tcPr marL="9525" marR="9525" marT="9525" marB="0" anchor="ctr"/>
                </a:tc>
                <a:tc>
                  <a:txBody>
                    <a:bodyPr/>
                    <a:lstStyle/>
                    <a:p>
                      <a:pPr algn="ctr" fontAlgn="ctr"/>
                      <a:r>
                        <a:rPr lang="es-ES" sz="1200">
                          <a:effectLst/>
                          <a:latin typeface="+mn-lt"/>
                        </a:rPr>
                        <a:t> - </a:t>
                      </a:r>
                      <a:endParaRPr lang="es-ES" sz="1200" dirty="0">
                        <a:effectLst/>
                        <a:latin typeface="+mn-lt"/>
                      </a:endParaRPr>
                    </a:p>
                  </a:txBody>
                  <a:tcPr marL="9525" marR="9525" marT="9525" anchor="ctr"/>
                </a:tc>
                <a:tc>
                  <a:txBody>
                    <a:bodyPr/>
                    <a:lstStyle/>
                    <a:p>
                      <a:pPr algn="ctr" rtl="0" fontAlgn="ctr"/>
                      <a:r>
                        <a:rPr lang="es-CO" sz="1300" b="0" i="0" u="none" strike="noStrike" dirty="0">
                          <a:solidFill>
                            <a:srgbClr val="000000"/>
                          </a:solidFill>
                          <a:effectLst/>
                          <a:latin typeface="+mn-lt"/>
                        </a:rPr>
                        <a:t>837</a:t>
                      </a:r>
                    </a:p>
                  </a:txBody>
                  <a:tcPr marL="9525" marR="9525" marT="9525" marB="0" anchor="ctr"/>
                </a:tc>
                <a:tc>
                  <a:txBody>
                    <a:bodyPr/>
                    <a:lstStyle/>
                    <a:p>
                      <a:pPr algn="ctr" rtl="0" fontAlgn="ctr"/>
                      <a:r>
                        <a:rPr lang="es-CO" sz="1200" b="0" i="0" u="none" strike="noStrike">
                          <a:solidFill>
                            <a:srgbClr val="000000"/>
                          </a:solidFill>
                          <a:effectLst/>
                          <a:latin typeface="+mn-lt"/>
                        </a:rPr>
                        <a:t>11%</a:t>
                      </a:r>
                    </a:p>
                  </a:txBody>
                  <a:tcPr marL="9525" marR="9525" marT="9525" marB="0" anchor="ctr"/>
                </a:tc>
                <a:tc>
                  <a:txBody>
                    <a:bodyPr/>
                    <a:lstStyle/>
                    <a:p>
                      <a:pPr algn="ctr" rtl="0" fontAlgn="ctr"/>
                      <a:r>
                        <a:rPr lang="es-CO" sz="1300" b="0" i="0" u="none" strike="noStrike">
                          <a:solidFill>
                            <a:srgbClr val="000000"/>
                          </a:solidFill>
                          <a:effectLst/>
                          <a:latin typeface="+mn-lt"/>
                        </a:rPr>
                        <a:t>6.863</a:t>
                      </a:r>
                    </a:p>
                  </a:txBody>
                  <a:tcPr marL="9525" marR="9525" marT="9525" marB="0" anchor="ctr"/>
                </a:tc>
                <a:tc>
                  <a:txBody>
                    <a:bodyPr/>
                    <a:lstStyle/>
                    <a:p>
                      <a:pPr algn="ctr" rtl="0" fontAlgn="ctr"/>
                      <a:r>
                        <a:rPr lang="es-CO" sz="1300" b="0" i="0" u="none" strike="noStrike">
                          <a:solidFill>
                            <a:srgbClr val="000000"/>
                          </a:solidFill>
                          <a:effectLst/>
                          <a:latin typeface="+mn-lt"/>
                        </a:rPr>
                        <a:t>393</a:t>
                      </a:r>
                    </a:p>
                  </a:txBody>
                  <a:tcPr marL="9525" marR="9525" marT="9525" marB="0" anchor="ctr"/>
                </a:tc>
                <a:tc>
                  <a:txBody>
                    <a:bodyPr/>
                    <a:lstStyle/>
                    <a:p>
                      <a:pPr algn="ctr" rtl="0" fontAlgn="ctr"/>
                      <a:r>
                        <a:rPr lang="es-CO" sz="1200" b="0" i="0" u="none" strike="noStrike">
                          <a:solidFill>
                            <a:srgbClr val="000000"/>
                          </a:solidFill>
                          <a:effectLst/>
                          <a:latin typeface="+mn-lt"/>
                        </a:rPr>
                        <a:t>5%</a:t>
                      </a:r>
                    </a:p>
                  </a:txBody>
                  <a:tcPr marL="9525" marR="9525" marT="9525" marB="0" anchor="ctr"/>
                </a:tc>
                <a:extLst>
                  <a:ext uri="{0D108BD9-81ED-4DB2-BD59-A6C34878D82A}">
                    <a16:rowId xmlns:a16="http://schemas.microsoft.com/office/drawing/2014/main" val="3629964187"/>
                  </a:ext>
                </a:extLst>
              </a:tr>
              <a:tr h="190500">
                <a:tc vMerge="1">
                  <a:txBody>
                    <a:bodyPr/>
                    <a:lstStyle/>
                    <a:p>
                      <a:endParaRPr lang="es-ES"/>
                    </a:p>
                  </a:txBody>
                  <a:tcPr marL="0" marR="0" marT="0" marB="0" horzOverflow="overflow"/>
                </a:tc>
                <a:tc>
                  <a:txBody>
                    <a:bodyPr/>
                    <a:lstStyle/>
                    <a:p>
                      <a:pPr fontAlgn="ctr"/>
                      <a:r>
                        <a:rPr lang="es-ES" sz="1050">
                          <a:effectLst/>
                        </a:rPr>
                        <a:t>Deuda Pública</a:t>
                      </a:r>
                      <a:endParaRPr lang="es-ES" sz="1050" dirty="0">
                        <a:effectLst/>
                      </a:endParaRPr>
                    </a:p>
                  </a:txBody>
                  <a:tcPr marL="9525" marR="9525" marT="9525" anchor="ctr"/>
                </a:tc>
                <a:tc>
                  <a:txBody>
                    <a:bodyPr/>
                    <a:lstStyle/>
                    <a:p>
                      <a:pPr algn="ctr" rtl="0" fontAlgn="ctr"/>
                      <a:r>
                        <a:rPr lang="es-CO" sz="1300" b="0" i="0" u="none" strike="noStrike">
                          <a:solidFill>
                            <a:srgbClr val="000000"/>
                          </a:solidFill>
                          <a:effectLst/>
                          <a:latin typeface="+mn-lt"/>
                        </a:rPr>
                        <a:t>1.776</a:t>
                      </a:r>
                    </a:p>
                  </a:txBody>
                  <a:tcPr marL="9525" marR="9525" marT="9525" marB="0" anchor="ctr"/>
                </a:tc>
                <a:tc>
                  <a:txBody>
                    <a:bodyPr/>
                    <a:lstStyle/>
                    <a:p>
                      <a:pPr algn="ctr" fontAlgn="ctr"/>
                      <a:r>
                        <a:rPr lang="es-ES" sz="1200" b="1">
                          <a:effectLst/>
                          <a:latin typeface="+mn-lt"/>
                        </a:rPr>
                        <a:t> - </a:t>
                      </a:r>
                      <a:endParaRPr lang="es-ES" sz="1200" b="1" dirty="0">
                        <a:effectLst/>
                        <a:latin typeface="+mn-lt"/>
                      </a:endParaRPr>
                    </a:p>
                  </a:txBody>
                  <a:tcPr marL="9525" marR="9525" marT="9525" anchor="ctr"/>
                </a:tc>
                <a:tc>
                  <a:txBody>
                    <a:bodyPr/>
                    <a:lstStyle/>
                    <a:p>
                      <a:pPr algn="ctr" rtl="0" fontAlgn="ctr"/>
                      <a:r>
                        <a:rPr lang="es-CO" sz="13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1.776</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1689124809"/>
                  </a:ext>
                </a:extLst>
              </a:tr>
              <a:tr h="190500">
                <a:tc vMerge="1">
                  <a:txBody>
                    <a:bodyPr/>
                    <a:lstStyle/>
                    <a:p>
                      <a:endParaRPr lang="es-ES"/>
                    </a:p>
                  </a:txBody>
                  <a:tcPr marL="0" marR="0" marT="0" marB="0" horzOverflow="overflow"/>
                </a:tc>
                <a:tc>
                  <a:txBody>
                    <a:bodyPr/>
                    <a:lstStyle/>
                    <a:p>
                      <a:pPr fontAlgn="ctr"/>
                      <a:r>
                        <a:rPr lang="es-ES" sz="1050" b="1" dirty="0">
                          <a:effectLst/>
                        </a:rPr>
                        <a:t>Subtotal</a:t>
                      </a:r>
                    </a:p>
                  </a:txBody>
                  <a:tcPr marL="9525" marR="9525" marT="9525" anchor="ctr"/>
                </a:tc>
                <a:tc>
                  <a:txBody>
                    <a:bodyPr/>
                    <a:lstStyle/>
                    <a:p>
                      <a:pPr algn="ctr" rtl="0" fontAlgn="ctr"/>
                      <a:r>
                        <a:rPr lang="es-CO" sz="1300" b="1" i="0" u="none" strike="noStrike">
                          <a:solidFill>
                            <a:srgbClr val="000000"/>
                          </a:solidFill>
                          <a:effectLst/>
                          <a:latin typeface="+mn-lt"/>
                        </a:rPr>
                        <a:t>9.476</a:t>
                      </a:r>
                    </a:p>
                  </a:txBody>
                  <a:tcPr marL="9525" marR="9525" marT="9525" marB="0" anchor="ctr"/>
                </a:tc>
                <a:tc>
                  <a:txBody>
                    <a:bodyPr/>
                    <a:lstStyle/>
                    <a:p>
                      <a:pPr algn="ctr" fontAlgn="ctr"/>
                      <a:r>
                        <a:rPr lang="es-ES" sz="1200">
                          <a:effectLst/>
                          <a:latin typeface="+mn-lt"/>
                        </a:rPr>
                        <a:t> - </a:t>
                      </a:r>
                      <a:endParaRPr lang="es-ES" sz="1200" dirty="0">
                        <a:effectLst/>
                        <a:latin typeface="+mn-lt"/>
                      </a:endParaRPr>
                    </a:p>
                  </a:txBody>
                  <a:tcPr marL="9525" marR="9525" marT="9525" anchor="ctr"/>
                </a:tc>
                <a:tc>
                  <a:txBody>
                    <a:bodyPr/>
                    <a:lstStyle/>
                    <a:p>
                      <a:pPr algn="ctr" rtl="0" fontAlgn="ctr"/>
                      <a:r>
                        <a:rPr lang="es-CO" sz="1300" b="1" i="0" u="none" strike="noStrike" dirty="0">
                          <a:solidFill>
                            <a:srgbClr val="000000"/>
                          </a:solidFill>
                          <a:effectLst/>
                          <a:latin typeface="+mn-lt"/>
                        </a:rPr>
                        <a:t>837</a:t>
                      </a:r>
                    </a:p>
                  </a:txBody>
                  <a:tcPr marL="9525" marR="9525" marT="9525" marB="0" anchor="ctr"/>
                </a:tc>
                <a:tc>
                  <a:txBody>
                    <a:bodyPr/>
                    <a:lstStyle/>
                    <a:p>
                      <a:pPr algn="ctr" rtl="0" fontAlgn="ctr"/>
                      <a:r>
                        <a:rPr lang="es-CO" sz="1200" b="1" i="0" u="none" strike="noStrike">
                          <a:solidFill>
                            <a:srgbClr val="000000"/>
                          </a:solidFill>
                          <a:effectLst/>
                          <a:latin typeface="+mn-lt"/>
                        </a:rPr>
                        <a:t>9%</a:t>
                      </a:r>
                    </a:p>
                  </a:txBody>
                  <a:tcPr marL="9525" marR="9525" marT="9525" marB="0" anchor="ctr"/>
                </a:tc>
                <a:tc>
                  <a:txBody>
                    <a:bodyPr/>
                    <a:lstStyle/>
                    <a:p>
                      <a:pPr algn="ctr" rtl="0" fontAlgn="ctr"/>
                      <a:r>
                        <a:rPr lang="es-CO" sz="1300" b="1" i="0" u="none" strike="noStrike">
                          <a:solidFill>
                            <a:srgbClr val="000000"/>
                          </a:solidFill>
                          <a:effectLst/>
                          <a:latin typeface="+mn-lt"/>
                        </a:rPr>
                        <a:t>8.638</a:t>
                      </a:r>
                    </a:p>
                  </a:txBody>
                  <a:tcPr marL="9525" marR="9525" marT="9525" marB="0" anchor="ctr"/>
                </a:tc>
                <a:tc>
                  <a:txBody>
                    <a:bodyPr/>
                    <a:lstStyle/>
                    <a:p>
                      <a:pPr algn="ctr" rtl="0" fontAlgn="ctr"/>
                      <a:r>
                        <a:rPr lang="es-CO" sz="1300" b="1" i="0" u="none" strike="noStrike">
                          <a:solidFill>
                            <a:srgbClr val="000000"/>
                          </a:solidFill>
                          <a:effectLst/>
                          <a:latin typeface="+mn-lt"/>
                        </a:rPr>
                        <a:t>393</a:t>
                      </a:r>
                    </a:p>
                  </a:txBody>
                  <a:tcPr marL="9525" marR="9525" marT="9525" marB="0" anchor="ctr"/>
                </a:tc>
                <a:tc>
                  <a:txBody>
                    <a:bodyPr/>
                    <a:lstStyle/>
                    <a:p>
                      <a:pPr algn="ctr" rtl="0" fontAlgn="ctr"/>
                      <a:r>
                        <a:rPr lang="es-CO" sz="1200" b="1" i="0" u="none" strike="noStrike">
                          <a:solidFill>
                            <a:srgbClr val="000000"/>
                          </a:solidFill>
                          <a:effectLst/>
                          <a:latin typeface="+mn-lt"/>
                        </a:rPr>
                        <a:t>4%</a:t>
                      </a:r>
                    </a:p>
                  </a:txBody>
                  <a:tcPr marL="9525" marR="9525" marT="9525" marB="0" anchor="ctr"/>
                </a:tc>
                <a:extLst>
                  <a:ext uri="{0D108BD9-81ED-4DB2-BD59-A6C34878D82A}">
                    <a16:rowId xmlns:a16="http://schemas.microsoft.com/office/drawing/2014/main" val="1881918361"/>
                  </a:ext>
                </a:extLst>
              </a:tr>
              <a:tr h="190500">
                <a:tc rowSpan="3">
                  <a:txBody>
                    <a:bodyPr/>
                    <a:lstStyle/>
                    <a:p>
                      <a:pPr algn="l" fontAlgn="ctr"/>
                      <a:r>
                        <a:rPr lang="es-ES" sz="1050">
                          <a:effectLst/>
                        </a:rPr>
                        <a:t>Oficina de Asuntos Internacionales</a:t>
                      </a:r>
                      <a:endParaRPr lang="es-ES" sz="1050" dirty="0">
                        <a:effectLst/>
                      </a:endParaRPr>
                    </a:p>
                  </a:txBody>
                  <a:tcPr marL="9525" marR="9525" marT="9525" anchor="ctr"/>
                </a:tc>
                <a:tc>
                  <a:txBody>
                    <a:bodyPr/>
                    <a:lstStyle/>
                    <a:p>
                      <a:pPr fontAlgn="ctr"/>
                      <a:r>
                        <a:rPr lang="es-ES" sz="1050" dirty="0">
                          <a:effectLst/>
                        </a:rPr>
                        <a:t>Transferencias</a:t>
                      </a:r>
                    </a:p>
                  </a:txBody>
                  <a:tcPr marL="9525" marR="9525" marT="9525" anchor="ctr"/>
                </a:tc>
                <a:tc>
                  <a:txBody>
                    <a:bodyPr/>
                    <a:lstStyle/>
                    <a:p>
                      <a:pPr algn="ctr" rtl="0" fontAlgn="ctr"/>
                      <a:r>
                        <a:rPr lang="es-CO" sz="1300" b="0" i="0" u="none" strike="noStrike">
                          <a:solidFill>
                            <a:srgbClr val="000000"/>
                          </a:solidFill>
                          <a:effectLst/>
                          <a:latin typeface="+mn-lt"/>
                        </a:rPr>
                        <a:t>1.341</a:t>
                      </a:r>
                    </a:p>
                  </a:txBody>
                  <a:tcPr marL="9525" marR="9525" marT="9525" marB="0" anchor="ctr"/>
                </a:tc>
                <a:tc>
                  <a:txBody>
                    <a:bodyPr/>
                    <a:lstStyle/>
                    <a:p>
                      <a:pPr algn="ctr" fontAlgn="ctr"/>
                      <a:r>
                        <a:rPr lang="es-ES" sz="1200">
                          <a:effectLst/>
                          <a:latin typeface="+mn-lt"/>
                        </a:rPr>
                        <a:t> - </a:t>
                      </a:r>
                      <a:endParaRPr lang="es-ES" sz="1200" dirty="0">
                        <a:effectLst/>
                        <a:latin typeface="+mn-lt"/>
                      </a:endParaRPr>
                    </a:p>
                  </a:txBody>
                  <a:tcPr marL="9525" marR="9525" marT="9525" anchor="ctr"/>
                </a:tc>
                <a:tc>
                  <a:txBody>
                    <a:bodyPr/>
                    <a:lstStyle/>
                    <a:p>
                      <a:pPr algn="ctr" rtl="0" fontAlgn="ctr"/>
                      <a:r>
                        <a:rPr lang="es-CO" sz="1300" b="0" i="0" u="none" strike="noStrike">
                          <a:solidFill>
                            <a:srgbClr val="000000"/>
                          </a:solidFill>
                          <a:effectLst/>
                          <a:latin typeface="+mn-lt"/>
                        </a:rPr>
                        <a:t>90</a:t>
                      </a:r>
                    </a:p>
                  </a:txBody>
                  <a:tcPr marL="9525" marR="9525" marT="9525" marB="0" anchor="ctr"/>
                </a:tc>
                <a:tc>
                  <a:txBody>
                    <a:bodyPr/>
                    <a:lstStyle/>
                    <a:p>
                      <a:pPr algn="ctr" rtl="0" fontAlgn="ctr"/>
                      <a:r>
                        <a:rPr lang="es-CO" sz="1200" b="0" i="0" u="none" strike="noStrike" dirty="0">
                          <a:solidFill>
                            <a:srgbClr val="000000"/>
                          </a:solidFill>
                          <a:effectLst/>
                          <a:latin typeface="+mn-lt"/>
                        </a:rPr>
                        <a:t>7%</a:t>
                      </a:r>
                    </a:p>
                  </a:txBody>
                  <a:tcPr marL="9525" marR="9525" marT="9525" marB="0" anchor="ctr"/>
                </a:tc>
                <a:tc>
                  <a:txBody>
                    <a:bodyPr/>
                    <a:lstStyle/>
                    <a:p>
                      <a:pPr algn="ctr" rtl="0" fontAlgn="ctr"/>
                      <a:r>
                        <a:rPr lang="es-CO" sz="1300" b="0" i="0" u="none" strike="noStrike">
                          <a:solidFill>
                            <a:srgbClr val="000000"/>
                          </a:solidFill>
                          <a:effectLst/>
                          <a:latin typeface="+mn-lt"/>
                        </a:rPr>
                        <a:t>1.251</a:t>
                      </a:r>
                    </a:p>
                  </a:txBody>
                  <a:tcPr marL="9525" marR="9525" marT="9525" marB="0" anchor="ctr"/>
                </a:tc>
                <a:tc>
                  <a:txBody>
                    <a:bodyPr/>
                    <a:lstStyle/>
                    <a:p>
                      <a:pPr algn="ctr" rtl="0" fontAlgn="ctr"/>
                      <a:r>
                        <a:rPr lang="es-CO" sz="1300" b="0" i="0" u="none" strike="noStrike">
                          <a:solidFill>
                            <a:srgbClr val="000000"/>
                          </a:solidFill>
                          <a:effectLst/>
                          <a:latin typeface="+mn-lt"/>
                        </a:rPr>
                        <a:t>40</a:t>
                      </a:r>
                    </a:p>
                  </a:txBody>
                  <a:tcPr marL="9525" marR="9525" marT="9525" marB="0" anchor="ctr"/>
                </a:tc>
                <a:tc>
                  <a:txBody>
                    <a:bodyPr/>
                    <a:lstStyle/>
                    <a:p>
                      <a:pPr algn="ctr" rtl="0" fontAlgn="ctr"/>
                      <a:r>
                        <a:rPr lang="es-CO" sz="12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3268663395"/>
                  </a:ext>
                </a:extLst>
              </a:tr>
              <a:tr h="190500">
                <a:tc vMerge="1">
                  <a:txBody>
                    <a:bodyPr/>
                    <a:lstStyle/>
                    <a:p>
                      <a:endParaRPr lang="es-ES"/>
                    </a:p>
                  </a:txBody>
                  <a:tcPr marL="0" marR="0" marT="0" marB="0" horzOverflow="overflow"/>
                </a:tc>
                <a:tc>
                  <a:txBody>
                    <a:bodyPr/>
                    <a:lstStyle/>
                    <a:p>
                      <a:pPr fontAlgn="ctr"/>
                      <a:r>
                        <a:rPr lang="es-ES" sz="1050" dirty="0">
                          <a:effectLst/>
                        </a:rPr>
                        <a:t>Inversión</a:t>
                      </a:r>
                    </a:p>
                  </a:txBody>
                  <a:tcPr marL="9525" marR="9525" marT="9525" anchor="ctr"/>
                </a:tc>
                <a:tc>
                  <a:txBody>
                    <a:bodyPr/>
                    <a:lstStyle/>
                    <a:p>
                      <a:pPr algn="ctr" rtl="0" fontAlgn="ctr"/>
                      <a:r>
                        <a:rPr lang="es-CO" sz="1300" b="0" i="0" u="none" strike="noStrike">
                          <a:solidFill>
                            <a:srgbClr val="000000"/>
                          </a:solidFill>
                          <a:effectLst/>
                          <a:latin typeface="+mn-lt"/>
                        </a:rPr>
                        <a:t>1.200</a:t>
                      </a:r>
                    </a:p>
                  </a:txBody>
                  <a:tcPr marL="9525" marR="9525" marT="9525" marB="0" anchor="ctr"/>
                </a:tc>
                <a:tc>
                  <a:txBody>
                    <a:bodyPr/>
                    <a:lstStyle/>
                    <a:p>
                      <a:pPr algn="ctr" fontAlgn="ctr"/>
                      <a:r>
                        <a:rPr lang="es-ES" sz="1200">
                          <a:effectLst/>
                          <a:latin typeface="+mn-lt"/>
                        </a:rPr>
                        <a:t> - </a:t>
                      </a:r>
                      <a:endParaRPr lang="es-ES" sz="1200" dirty="0">
                        <a:effectLst/>
                        <a:latin typeface="+mn-lt"/>
                      </a:endParaRPr>
                    </a:p>
                  </a:txBody>
                  <a:tcPr marL="9525" marR="9525" marT="9525" anchor="ctr"/>
                </a:tc>
                <a:tc>
                  <a:txBody>
                    <a:bodyPr/>
                    <a:lstStyle/>
                    <a:p>
                      <a:pPr algn="ctr" rtl="0" fontAlgn="ctr"/>
                      <a:r>
                        <a:rPr lang="es-CO" sz="1300" b="0" i="0" u="none" strike="noStrike">
                          <a:solidFill>
                            <a:srgbClr val="000000"/>
                          </a:solidFill>
                          <a:effectLst/>
                          <a:latin typeface="+mn-lt"/>
                        </a:rPr>
                        <a:t>612</a:t>
                      </a:r>
                    </a:p>
                  </a:txBody>
                  <a:tcPr marL="9525" marR="9525" marT="9525" marB="0" anchor="ctr"/>
                </a:tc>
                <a:tc>
                  <a:txBody>
                    <a:bodyPr/>
                    <a:lstStyle/>
                    <a:p>
                      <a:pPr algn="ctr" rtl="0" fontAlgn="ctr"/>
                      <a:r>
                        <a:rPr lang="es-CO" sz="1200" b="0" i="0" u="none" strike="noStrike" dirty="0">
                          <a:solidFill>
                            <a:srgbClr val="000000"/>
                          </a:solidFill>
                          <a:effectLst/>
                          <a:latin typeface="+mn-lt"/>
                        </a:rPr>
                        <a:t>51%</a:t>
                      </a:r>
                    </a:p>
                  </a:txBody>
                  <a:tcPr marL="9525" marR="9525" marT="9525" marB="0" anchor="ctr"/>
                </a:tc>
                <a:tc>
                  <a:txBody>
                    <a:bodyPr/>
                    <a:lstStyle/>
                    <a:p>
                      <a:pPr algn="ctr" rtl="0" fontAlgn="ctr"/>
                      <a:r>
                        <a:rPr lang="es-CO" sz="1300" b="0" i="0" u="none" strike="noStrike">
                          <a:solidFill>
                            <a:srgbClr val="000000"/>
                          </a:solidFill>
                          <a:effectLst/>
                          <a:latin typeface="+mn-lt"/>
                        </a:rPr>
                        <a:t>588</a:t>
                      </a:r>
                    </a:p>
                  </a:txBody>
                  <a:tcPr marL="9525" marR="9525" marT="9525" marB="0" anchor="ctr"/>
                </a:tc>
                <a:tc>
                  <a:txBody>
                    <a:bodyPr/>
                    <a:lstStyle/>
                    <a:p>
                      <a:pPr algn="ctr" rtl="0" fontAlgn="ctr"/>
                      <a:r>
                        <a:rPr lang="es-CO" sz="1300" b="0" i="0" u="none" strike="noStrike">
                          <a:solidFill>
                            <a:srgbClr val="000000"/>
                          </a:solidFill>
                          <a:effectLst/>
                          <a:latin typeface="+mn-lt"/>
                        </a:rPr>
                        <a:t>223</a:t>
                      </a:r>
                    </a:p>
                  </a:txBody>
                  <a:tcPr marL="9525" marR="9525" marT="9525" marB="0" anchor="ctr"/>
                </a:tc>
                <a:tc>
                  <a:txBody>
                    <a:bodyPr/>
                    <a:lstStyle/>
                    <a:p>
                      <a:pPr algn="ctr" rtl="0" fontAlgn="ctr"/>
                      <a:r>
                        <a:rPr lang="es-CO" sz="1200" b="0" i="0" u="none" strike="noStrike">
                          <a:solidFill>
                            <a:srgbClr val="000000"/>
                          </a:solidFill>
                          <a:effectLst/>
                          <a:latin typeface="+mn-lt"/>
                        </a:rPr>
                        <a:t>19%</a:t>
                      </a:r>
                    </a:p>
                  </a:txBody>
                  <a:tcPr marL="9525" marR="9525" marT="9525" marB="0" anchor="ctr"/>
                </a:tc>
                <a:extLst>
                  <a:ext uri="{0D108BD9-81ED-4DB2-BD59-A6C34878D82A}">
                    <a16:rowId xmlns:a16="http://schemas.microsoft.com/office/drawing/2014/main" val="501826156"/>
                  </a:ext>
                </a:extLst>
              </a:tr>
              <a:tr h="190500">
                <a:tc vMerge="1">
                  <a:txBody>
                    <a:bodyPr/>
                    <a:lstStyle/>
                    <a:p>
                      <a:endParaRPr lang="es-ES"/>
                    </a:p>
                  </a:txBody>
                  <a:tcPr marL="0" marR="0" marT="0" marB="0" horzOverflow="overflow"/>
                </a:tc>
                <a:tc>
                  <a:txBody>
                    <a:bodyPr/>
                    <a:lstStyle/>
                    <a:p>
                      <a:pPr fontAlgn="ctr"/>
                      <a:r>
                        <a:rPr lang="es-ES" sz="1050" b="1" dirty="0">
                          <a:effectLst/>
                        </a:rPr>
                        <a:t>Subtotal</a:t>
                      </a:r>
                    </a:p>
                  </a:txBody>
                  <a:tcPr marL="9525" marR="9525" marT="9525" anchor="ctr"/>
                </a:tc>
                <a:tc>
                  <a:txBody>
                    <a:bodyPr/>
                    <a:lstStyle/>
                    <a:p>
                      <a:pPr algn="ctr" rtl="0" fontAlgn="ctr"/>
                      <a:r>
                        <a:rPr lang="es-CO" sz="1300" b="1" i="0" u="none" strike="noStrike">
                          <a:solidFill>
                            <a:srgbClr val="000000"/>
                          </a:solidFill>
                          <a:effectLst/>
                          <a:latin typeface="+mn-lt"/>
                        </a:rPr>
                        <a:t>2.541</a:t>
                      </a:r>
                    </a:p>
                  </a:txBody>
                  <a:tcPr marL="9525" marR="9525" marT="9525" marB="0" anchor="ctr"/>
                </a:tc>
                <a:tc>
                  <a:txBody>
                    <a:bodyPr/>
                    <a:lstStyle/>
                    <a:p>
                      <a:pPr algn="ctr" fontAlgn="ctr"/>
                      <a:r>
                        <a:rPr lang="es-ES" sz="1200" b="1">
                          <a:effectLst/>
                          <a:latin typeface="+mn-lt"/>
                        </a:rPr>
                        <a:t> - </a:t>
                      </a:r>
                      <a:endParaRPr lang="es-ES" sz="1200" b="1" dirty="0">
                        <a:effectLst/>
                        <a:latin typeface="+mn-lt"/>
                      </a:endParaRPr>
                    </a:p>
                  </a:txBody>
                  <a:tcPr marL="9525" marR="9525" marT="9525" anchor="ctr"/>
                </a:tc>
                <a:tc>
                  <a:txBody>
                    <a:bodyPr/>
                    <a:lstStyle/>
                    <a:p>
                      <a:pPr algn="ctr" rtl="0" fontAlgn="ctr"/>
                      <a:r>
                        <a:rPr lang="es-CO" sz="1300" b="1" i="0" u="none" strike="noStrike">
                          <a:solidFill>
                            <a:srgbClr val="000000"/>
                          </a:solidFill>
                          <a:effectLst/>
                          <a:latin typeface="+mn-lt"/>
                        </a:rPr>
                        <a:t>702</a:t>
                      </a:r>
                    </a:p>
                  </a:txBody>
                  <a:tcPr marL="9525" marR="9525" marT="9525" marB="0" anchor="ctr"/>
                </a:tc>
                <a:tc>
                  <a:txBody>
                    <a:bodyPr/>
                    <a:lstStyle/>
                    <a:p>
                      <a:pPr algn="ctr" rtl="0" fontAlgn="ctr"/>
                      <a:r>
                        <a:rPr lang="es-CO" sz="1200" b="1" i="0" u="none" strike="noStrike" dirty="0">
                          <a:solidFill>
                            <a:srgbClr val="000000"/>
                          </a:solidFill>
                          <a:effectLst/>
                          <a:latin typeface="+mn-lt"/>
                        </a:rPr>
                        <a:t>28%</a:t>
                      </a:r>
                    </a:p>
                  </a:txBody>
                  <a:tcPr marL="9525" marR="9525" marT="9525" marB="0" anchor="ctr"/>
                </a:tc>
                <a:tc>
                  <a:txBody>
                    <a:bodyPr/>
                    <a:lstStyle/>
                    <a:p>
                      <a:pPr algn="ctr" rtl="0" fontAlgn="ctr"/>
                      <a:r>
                        <a:rPr lang="es-CO" sz="1300" b="1" i="0" u="none" strike="noStrike">
                          <a:solidFill>
                            <a:srgbClr val="000000"/>
                          </a:solidFill>
                          <a:effectLst/>
                          <a:latin typeface="+mn-lt"/>
                        </a:rPr>
                        <a:t>1.840</a:t>
                      </a:r>
                    </a:p>
                  </a:txBody>
                  <a:tcPr marL="9525" marR="9525" marT="9525" marB="0" anchor="ctr"/>
                </a:tc>
                <a:tc>
                  <a:txBody>
                    <a:bodyPr/>
                    <a:lstStyle/>
                    <a:p>
                      <a:pPr algn="ctr" rtl="0" fontAlgn="ctr"/>
                      <a:r>
                        <a:rPr lang="es-CO" sz="1300" b="1" i="0" u="none" strike="noStrike">
                          <a:solidFill>
                            <a:srgbClr val="000000"/>
                          </a:solidFill>
                          <a:effectLst/>
                          <a:latin typeface="+mn-lt"/>
                        </a:rPr>
                        <a:t>263</a:t>
                      </a:r>
                    </a:p>
                  </a:txBody>
                  <a:tcPr marL="9525" marR="9525" marT="9525" marB="0" anchor="ctr"/>
                </a:tc>
                <a:tc>
                  <a:txBody>
                    <a:bodyPr/>
                    <a:lstStyle/>
                    <a:p>
                      <a:pPr algn="ctr" rtl="0" fontAlgn="ctr"/>
                      <a:r>
                        <a:rPr lang="es-CO" sz="1200" b="1" i="0" u="none" strike="noStrike">
                          <a:solidFill>
                            <a:srgbClr val="000000"/>
                          </a:solidFill>
                          <a:effectLst/>
                          <a:latin typeface="+mn-lt"/>
                        </a:rPr>
                        <a:t>10%</a:t>
                      </a:r>
                    </a:p>
                  </a:txBody>
                  <a:tcPr marL="9525" marR="9525" marT="9525" marB="0" anchor="ctr"/>
                </a:tc>
                <a:extLst>
                  <a:ext uri="{0D108BD9-81ED-4DB2-BD59-A6C34878D82A}">
                    <a16:rowId xmlns:a16="http://schemas.microsoft.com/office/drawing/2014/main" val="3286526957"/>
                  </a:ext>
                </a:extLst>
              </a:tr>
              <a:tr h="190500">
                <a:tc rowSpan="3">
                  <a:txBody>
                    <a:bodyPr/>
                    <a:lstStyle/>
                    <a:p>
                      <a:pPr algn="l" fontAlgn="ctr"/>
                      <a:r>
                        <a:rPr lang="es-ES" sz="1050">
                          <a:effectLst/>
                        </a:rPr>
                        <a:t>Grupo de Comunicaciones y Prensa / Oficina de Tecnologías de la Información y las Comunicaciones</a:t>
                      </a:r>
                      <a:endParaRPr lang="es-ES" sz="1050" dirty="0">
                        <a:effectLst/>
                      </a:endParaRPr>
                    </a:p>
                  </a:txBody>
                  <a:tcPr marL="9525" marR="9525" marT="9525" anchor="ctr"/>
                </a:tc>
                <a:tc>
                  <a:txBody>
                    <a:bodyPr/>
                    <a:lstStyle/>
                    <a:p>
                      <a:pPr fontAlgn="ctr"/>
                      <a:r>
                        <a:rPr lang="es-ES" sz="1050" dirty="0">
                          <a:effectLst/>
                        </a:rPr>
                        <a:t>Transferencias</a:t>
                      </a:r>
                    </a:p>
                  </a:txBody>
                  <a:tcPr marL="9525" marR="9525" marT="9525" anchor="ctr"/>
                </a:tc>
                <a:tc>
                  <a:txBody>
                    <a:bodyPr/>
                    <a:lstStyle/>
                    <a:p>
                      <a:pPr algn="ctr" rtl="0" fontAlgn="ctr"/>
                      <a:r>
                        <a:rPr lang="es-CO" sz="1300" b="0" i="0" u="none" strike="noStrike">
                          <a:solidFill>
                            <a:srgbClr val="000000"/>
                          </a:solidFill>
                          <a:effectLst/>
                          <a:latin typeface="+mn-lt"/>
                        </a:rPr>
                        <a:t>776</a:t>
                      </a:r>
                    </a:p>
                  </a:txBody>
                  <a:tcPr marL="9525" marR="9525" marT="9525" marB="0" anchor="ctr"/>
                </a:tc>
                <a:tc>
                  <a:txBody>
                    <a:bodyPr/>
                    <a:lstStyle/>
                    <a:p>
                      <a:pPr algn="ctr" fontAlgn="ctr"/>
                      <a:r>
                        <a:rPr lang="es-ES" sz="1200">
                          <a:effectLst/>
                          <a:latin typeface="+mn-lt"/>
                        </a:rPr>
                        <a:t> - </a:t>
                      </a:r>
                      <a:endParaRPr lang="es-ES" sz="1200" dirty="0">
                        <a:effectLst/>
                        <a:latin typeface="+mn-lt"/>
                      </a:endParaRPr>
                    </a:p>
                  </a:txBody>
                  <a:tcPr marL="9525" marR="9525" marT="9525" anchor="ctr"/>
                </a:tc>
                <a:tc>
                  <a:txBody>
                    <a:bodyPr/>
                    <a:lstStyle/>
                    <a:p>
                      <a:pPr algn="ctr" rtl="0" fontAlgn="ctr"/>
                      <a:r>
                        <a:rPr lang="es-CO" sz="1300" b="0" i="0" u="none" strike="noStrike">
                          <a:solidFill>
                            <a:srgbClr val="000000"/>
                          </a:solidFill>
                          <a:effectLst/>
                          <a:latin typeface="+mn-lt"/>
                        </a:rPr>
                        <a:t>776</a:t>
                      </a:r>
                    </a:p>
                  </a:txBody>
                  <a:tcPr marL="9525" marR="9525" marT="9525" marB="0" anchor="ctr"/>
                </a:tc>
                <a:tc>
                  <a:txBody>
                    <a:bodyPr/>
                    <a:lstStyle/>
                    <a:p>
                      <a:pPr algn="ctr" rtl="0" fontAlgn="ctr"/>
                      <a:r>
                        <a:rPr lang="es-CO" sz="1200" b="0" i="0" u="none" strike="noStrike">
                          <a:solidFill>
                            <a:srgbClr val="000000"/>
                          </a:solidFill>
                          <a:effectLst/>
                          <a:latin typeface="+mn-lt"/>
                        </a:rPr>
                        <a:t>100%</a:t>
                      </a:r>
                    </a:p>
                  </a:txBody>
                  <a:tcPr marL="9525" marR="9525" marT="9525" marB="0" anchor="ctr"/>
                </a:tc>
                <a:tc>
                  <a:txBody>
                    <a:bodyPr/>
                    <a:lstStyle/>
                    <a:p>
                      <a:pPr algn="ctr" rtl="0" fontAlgn="ctr"/>
                      <a:r>
                        <a:rPr lang="es-CO" sz="1300" b="0" i="0" u="none" strike="noStrike" dirty="0">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3424507603"/>
                  </a:ext>
                </a:extLst>
              </a:tr>
              <a:tr h="190500">
                <a:tc vMerge="1">
                  <a:txBody>
                    <a:bodyPr/>
                    <a:lstStyle/>
                    <a:p>
                      <a:endParaRPr lang="es-ES"/>
                    </a:p>
                  </a:txBody>
                  <a:tcPr marL="0" marR="0" marT="0" marB="0" horzOverflow="overflow"/>
                </a:tc>
                <a:tc>
                  <a:txBody>
                    <a:bodyPr/>
                    <a:lstStyle/>
                    <a:p>
                      <a:pPr fontAlgn="ctr"/>
                      <a:r>
                        <a:rPr lang="es-ES" sz="1050" dirty="0">
                          <a:effectLst/>
                        </a:rPr>
                        <a:t>Inversión</a:t>
                      </a:r>
                    </a:p>
                  </a:txBody>
                  <a:tcPr marL="9525" marR="9525" marT="9525"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fontAlgn="ctr"/>
                      <a:r>
                        <a:rPr lang="es-ES" sz="1200">
                          <a:effectLst/>
                          <a:latin typeface="+mn-lt"/>
                        </a:rPr>
                        <a:t> - </a:t>
                      </a:r>
                      <a:endParaRPr lang="es-ES" sz="1200" dirty="0">
                        <a:effectLst/>
                        <a:latin typeface="+mn-lt"/>
                      </a:endParaRPr>
                    </a:p>
                  </a:txBody>
                  <a:tcPr marL="9525" marR="9525" marT="9525"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tc>
                  <a:txBody>
                    <a:bodyPr/>
                    <a:lstStyle/>
                    <a:p>
                      <a:pPr algn="ctr" rtl="0" fontAlgn="ctr"/>
                      <a:r>
                        <a:rPr lang="es-CO" sz="1300" b="0" i="0" u="none" strike="noStrike" dirty="0">
                          <a:solidFill>
                            <a:srgbClr val="000000"/>
                          </a:solidFill>
                          <a:effectLst/>
                          <a:latin typeface="+mn-lt"/>
                        </a:rPr>
                        <a:t>0</a:t>
                      </a:r>
                    </a:p>
                  </a:txBody>
                  <a:tcPr marL="9525" marR="9525" marT="9525" marB="0" anchor="ctr"/>
                </a:tc>
                <a:tc>
                  <a:txBody>
                    <a:bodyPr/>
                    <a:lstStyle/>
                    <a:p>
                      <a:pPr algn="ctr" rtl="0" fontAlgn="ctr"/>
                      <a:r>
                        <a:rPr lang="es-CO" sz="13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3528127120"/>
                  </a:ext>
                </a:extLst>
              </a:tr>
              <a:tr h="190500">
                <a:tc vMerge="1">
                  <a:txBody>
                    <a:bodyPr/>
                    <a:lstStyle/>
                    <a:p>
                      <a:endParaRPr lang="es-ES"/>
                    </a:p>
                  </a:txBody>
                  <a:tcPr marL="0" marR="0" marT="0" marB="0" horzOverflow="overflow"/>
                </a:tc>
                <a:tc>
                  <a:txBody>
                    <a:bodyPr/>
                    <a:lstStyle/>
                    <a:p>
                      <a:pPr fontAlgn="ctr"/>
                      <a:r>
                        <a:rPr lang="es-ES" sz="1050" b="1" dirty="0">
                          <a:effectLst/>
                        </a:rPr>
                        <a:t>Subtotal</a:t>
                      </a:r>
                    </a:p>
                  </a:txBody>
                  <a:tcPr marL="9525" marR="9525" marT="9525" anchor="ctr"/>
                </a:tc>
                <a:tc>
                  <a:txBody>
                    <a:bodyPr/>
                    <a:lstStyle/>
                    <a:p>
                      <a:pPr algn="ctr" rtl="0" fontAlgn="ctr"/>
                      <a:r>
                        <a:rPr lang="es-CO" sz="1300" b="1" i="0" u="none" strike="noStrike">
                          <a:solidFill>
                            <a:srgbClr val="000000"/>
                          </a:solidFill>
                          <a:effectLst/>
                          <a:latin typeface="+mn-lt"/>
                        </a:rPr>
                        <a:t>776</a:t>
                      </a:r>
                    </a:p>
                  </a:txBody>
                  <a:tcPr marL="9525" marR="9525" marT="9525" marB="0" anchor="ctr"/>
                </a:tc>
                <a:tc>
                  <a:txBody>
                    <a:bodyPr/>
                    <a:lstStyle/>
                    <a:p>
                      <a:pPr algn="ctr" fontAlgn="ctr"/>
                      <a:r>
                        <a:rPr lang="es-ES" sz="1200">
                          <a:effectLst/>
                          <a:latin typeface="+mn-lt"/>
                        </a:rPr>
                        <a:t> - </a:t>
                      </a:r>
                      <a:endParaRPr lang="es-ES" sz="1200" dirty="0">
                        <a:effectLst/>
                        <a:latin typeface="+mn-lt"/>
                      </a:endParaRPr>
                    </a:p>
                  </a:txBody>
                  <a:tcPr marL="9525" marR="9525" marT="9525" anchor="ctr"/>
                </a:tc>
                <a:tc>
                  <a:txBody>
                    <a:bodyPr/>
                    <a:lstStyle/>
                    <a:p>
                      <a:pPr algn="ctr" rtl="0" fontAlgn="ctr"/>
                      <a:r>
                        <a:rPr lang="es-CO" sz="1300" b="1" i="0" u="none" strike="noStrike">
                          <a:solidFill>
                            <a:srgbClr val="000000"/>
                          </a:solidFill>
                          <a:effectLst/>
                          <a:latin typeface="+mn-lt"/>
                        </a:rPr>
                        <a:t>776</a:t>
                      </a:r>
                    </a:p>
                  </a:txBody>
                  <a:tcPr marL="9525" marR="9525" marT="9525" marB="0" anchor="ctr"/>
                </a:tc>
                <a:tc>
                  <a:txBody>
                    <a:bodyPr/>
                    <a:lstStyle/>
                    <a:p>
                      <a:pPr algn="ctr" rtl="0" fontAlgn="ctr"/>
                      <a:r>
                        <a:rPr lang="es-CO" sz="1200" b="1" i="0" u="none" strike="noStrike">
                          <a:solidFill>
                            <a:srgbClr val="000000"/>
                          </a:solidFill>
                          <a:effectLst/>
                          <a:latin typeface="+mn-lt"/>
                        </a:rPr>
                        <a:t>100%</a:t>
                      </a:r>
                    </a:p>
                  </a:txBody>
                  <a:tcPr marL="9525" marR="9525" marT="9525" marB="0" anchor="ctr"/>
                </a:tc>
                <a:tc>
                  <a:txBody>
                    <a:bodyPr/>
                    <a:lstStyle/>
                    <a:p>
                      <a:pPr algn="ctr" rtl="0" fontAlgn="ctr"/>
                      <a:r>
                        <a:rPr lang="es-CO" sz="1300" b="1" i="0" u="none" strike="noStrike" dirty="0">
                          <a:solidFill>
                            <a:srgbClr val="000000"/>
                          </a:solidFill>
                          <a:effectLst/>
                          <a:latin typeface="+mn-lt"/>
                        </a:rPr>
                        <a:t>0</a:t>
                      </a:r>
                    </a:p>
                  </a:txBody>
                  <a:tcPr marL="9525" marR="9525" marT="9525" marB="0" anchor="ctr"/>
                </a:tc>
                <a:tc>
                  <a:txBody>
                    <a:bodyPr/>
                    <a:lstStyle/>
                    <a:p>
                      <a:pPr algn="ctr" rtl="0" fontAlgn="ctr"/>
                      <a:r>
                        <a:rPr lang="es-CO" sz="1300" b="1" i="0" u="none" strike="noStrike" dirty="0">
                          <a:solidFill>
                            <a:srgbClr val="000000"/>
                          </a:solidFill>
                          <a:effectLst/>
                          <a:latin typeface="+mn-lt"/>
                        </a:rPr>
                        <a:t>0</a:t>
                      </a:r>
                    </a:p>
                  </a:txBody>
                  <a:tcPr marL="9525" marR="9525" marT="9525" marB="0" anchor="ctr"/>
                </a:tc>
                <a:tc>
                  <a:txBody>
                    <a:bodyPr/>
                    <a:lstStyle/>
                    <a:p>
                      <a:pPr algn="ctr" rtl="0" fontAlgn="ctr"/>
                      <a:r>
                        <a:rPr lang="es-CO" sz="1200" b="1"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2937771506"/>
                  </a:ext>
                </a:extLst>
              </a:tr>
              <a:tr h="190500">
                <a:tc gridSpan="2">
                  <a:txBody>
                    <a:bodyPr/>
                    <a:lstStyle/>
                    <a:p>
                      <a:pPr algn="ctr" fontAlgn="ctr"/>
                      <a:r>
                        <a:rPr lang="es-ES" sz="1200" dirty="0">
                          <a:solidFill>
                            <a:schemeClr val="bg1"/>
                          </a:solidFill>
                          <a:effectLst/>
                        </a:rPr>
                        <a:t>Total</a:t>
                      </a:r>
                    </a:p>
                  </a:txBody>
                  <a:tcPr marL="9525" marR="9525" marT="9525" anchor="ctr">
                    <a:solidFill>
                      <a:srgbClr val="C49E41"/>
                    </a:solidFill>
                  </a:tcPr>
                </a:tc>
                <a:tc hMerge="1">
                  <a:txBody>
                    <a:bodyPr/>
                    <a:lstStyle/>
                    <a:p>
                      <a:endParaRPr lang="es-ES"/>
                    </a:p>
                  </a:txBody>
                  <a:tcPr marL="0" marR="0" marT="0" marB="0" horzOverflow="overflow"/>
                </a:tc>
                <a:tc>
                  <a:txBody>
                    <a:bodyPr/>
                    <a:lstStyle/>
                    <a:p>
                      <a:pPr algn="ctr" rtl="0" fontAlgn="ctr"/>
                      <a:r>
                        <a:rPr lang="es-CO" sz="1300" b="1" i="0" u="none" strike="noStrike" dirty="0">
                          <a:solidFill>
                            <a:schemeClr val="bg1"/>
                          </a:solidFill>
                          <a:effectLst/>
                          <a:latin typeface="+mn-lt"/>
                        </a:rPr>
                        <a:t>28.292</a:t>
                      </a:r>
                    </a:p>
                  </a:txBody>
                  <a:tcPr marL="9525" marR="9525" marT="9525" marB="0" anchor="ctr">
                    <a:solidFill>
                      <a:srgbClr val="C49E41"/>
                    </a:solidFill>
                  </a:tcPr>
                </a:tc>
                <a:tc>
                  <a:txBody>
                    <a:bodyPr/>
                    <a:lstStyle/>
                    <a:p>
                      <a:pPr algn="ctr" fontAlgn="ctr"/>
                      <a:r>
                        <a:rPr lang="es-ES" sz="1200" dirty="0">
                          <a:solidFill>
                            <a:schemeClr val="bg1"/>
                          </a:solidFill>
                          <a:effectLst/>
                          <a:latin typeface="+mn-lt"/>
                        </a:rPr>
                        <a:t> - </a:t>
                      </a:r>
                    </a:p>
                  </a:txBody>
                  <a:tcPr marL="9525" marR="9525" marT="9525" anchor="ctr">
                    <a:solidFill>
                      <a:srgbClr val="C49E41"/>
                    </a:solidFill>
                  </a:tcPr>
                </a:tc>
                <a:tc>
                  <a:txBody>
                    <a:bodyPr/>
                    <a:lstStyle/>
                    <a:p>
                      <a:pPr algn="ctr" rtl="0" fontAlgn="ctr"/>
                      <a:r>
                        <a:rPr lang="es-CO" sz="1300" b="1" i="0" u="none" strike="noStrike" dirty="0">
                          <a:solidFill>
                            <a:schemeClr val="bg1"/>
                          </a:solidFill>
                          <a:effectLst/>
                          <a:latin typeface="+mn-lt"/>
                        </a:rPr>
                        <a:t>12.932</a:t>
                      </a:r>
                    </a:p>
                  </a:txBody>
                  <a:tcPr marL="9525" marR="9525" marT="9525" marB="0" anchor="ctr">
                    <a:solidFill>
                      <a:srgbClr val="C49E41"/>
                    </a:solidFill>
                  </a:tcPr>
                </a:tc>
                <a:tc>
                  <a:txBody>
                    <a:bodyPr/>
                    <a:lstStyle/>
                    <a:p>
                      <a:pPr algn="ctr" rtl="0" fontAlgn="ctr"/>
                      <a:r>
                        <a:rPr lang="es-CO" sz="1400" b="1" i="0" u="none" strike="noStrike" dirty="0">
                          <a:solidFill>
                            <a:schemeClr val="bg1"/>
                          </a:solidFill>
                          <a:effectLst/>
                          <a:latin typeface="+mn-lt"/>
                        </a:rPr>
                        <a:t>46%</a:t>
                      </a:r>
                    </a:p>
                  </a:txBody>
                  <a:tcPr marL="9525" marR="9525" marT="9525" marB="0" anchor="ctr">
                    <a:solidFill>
                      <a:srgbClr val="C49E41"/>
                    </a:solidFill>
                  </a:tcPr>
                </a:tc>
                <a:tc>
                  <a:txBody>
                    <a:bodyPr/>
                    <a:lstStyle/>
                    <a:p>
                      <a:pPr algn="ctr" rtl="0" fontAlgn="ctr"/>
                      <a:r>
                        <a:rPr lang="es-CO" sz="1300" b="1" i="0" u="none" strike="noStrike" dirty="0">
                          <a:solidFill>
                            <a:schemeClr val="bg1"/>
                          </a:solidFill>
                          <a:effectLst/>
                          <a:latin typeface="+mn-lt"/>
                        </a:rPr>
                        <a:t>15.360</a:t>
                      </a:r>
                    </a:p>
                  </a:txBody>
                  <a:tcPr marL="9525" marR="9525" marT="9525" marB="0" anchor="ctr">
                    <a:solidFill>
                      <a:srgbClr val="C49E41"/>
                    </a:solidFill>
                  </a:tcPr>
                </a:tc>
                <a:tc>
                  <a:txBody>
                    <a:bodyPr/>
                    <a:lstStyle/>
                    <a:p>
                      <a:pPr algn="ctr" rtl="0" fontAlgn="ctr"/>
                      <a:r>
                        <a:rPr lang="es-CO" sz="1300" b="1" i="0" u="none" strike="noStrike" dirty="0">
                          <a:solidFill>
                            <a:schemeClr val="bg1"/>
                          </a:solidFill>
                          <a:effectLst/>
                          <a:latin typeface="+mn-lt"/>
                        </a:rPr>
                        <a:t>6.527</a:t>
                      </a:r>
                    </a:p>
                  </a:txBody>
                  <a:tcPr marL="9525" marR="9525" marT="9525" marB="0" anchor="ctr">
                    <a:solidFill>
                      <a:srgbClr val="C49E41"/>
                    </a:solidFill>
                  </a:tcPr>
                </a:tc>
                <a:tc>
                  <a:txBody>
                    <a:bodyPr/>
                    <a:lstStyle/>
                    <a:p>
                      <a:pPr algn="ctr" rtl="0" fontAlgn="ctr"/>
                      <a:r>
                        <a:rPr lang="es-CO" sz="1400" b="1" i="0" u="none" strike="noStrike" dirty="0">
                          <a:solidFill>
                            <a:schemeClr val="bg1"/>
                          </a:solidFill>
                          <a:effectLst/>
                          <a:latin typeface="+mn-lt"/>
                        </a:rPr>
                        <a:t>23%</a:t>
                      </a:r>
                    </a:p>
                  </a:txBody>
                  <a:tcPr marL="9525" marR="9525" marT="9525" marB="0" anchor="ctr">
                    <a:solidFill>
                      <a:srgbClr val="C49E41"/>
                    </a:solidFill>
                  </a:tcPr>
                </a:tc>
                <a:extLst>
                  <a:ext uri="{0D108BD9-81ED-4DB2-BD59-A6C34878D82A}">
                    <a16:rowId xmlns:a16="http://schemas.microsoft.com/office/drawing/2014/main" val="1890133300"/>
                  </a:ext>
                </a:extLst>
              </a:tr>
            </a:tbl>
          </a:graphicData>
        </a:graphic>
      </p:graphicFrame>
    </p:spTree>
    <p:extLst>
      <p:ext uri="{BB962C8B-B14F-4D97-AF65-F5344CB8AC3E}">
        <p14:creationId xmlns:p14="http://schemas.microsoft.com/office/powerpoint/2010/main" val="4760029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182591e6-0f8c-49be-857d-34c2e2210ef9">C6HDPSSWJME2-1135991245-13</_dlc_DocId>
    <_dlc_DocIdUrl xmlns="182591e6-0f8c-49be-857d-34c2e2210ef9">
      <Url>https://www.minagricultura.gov.co/FURAG/_layouts/15/DocIdRedir.aspx?ID=C6HDPSSWJME2-1135991245-13</Url>
      <Description>C6HDPSSWJME2-1135991245-13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0A271B74B680474D88AFB8E7016A171B" ma:contentTypeVersion="0" ma:contentTypeDescription="Crear nuevo documento." ma:contentTypeScope="" ma:versionID="df705ab18e8b23c4ef3a4c4313a0db53">
  <xsd:schema xmlns:xsd="http://www.w3.org/2001/XMLSchema" xmlns:xs="http://www.w3.org/2001/XMLSchema" xmlns:p="http://schemas.microsoft.com/office/2006/metadata/properties" xmlns:ns2="182591e6-0f8c-49be-857d-34c2e2210ef9" targetNamespace="http://schemas.microsoft.com/office/2006/metadata/properties" ma:root="true" ma:fieldsID="ba1ddfa8042ae0c4f4748fd6ac01585f" ns2:_="">
    <xsd:import namespace="182591e6-0f8c-49be-857d-34c2e2210ef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591e6-0f8c-49be-857d-34c2e2210ef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8C017A-E524-4EF8-93AD-75B7145E6114}">
  <ds:schemaRefs>
    <ds:schemaRef ds:uri="http://schemas.microsoft.com/sharepoint/events"/>
  </ds:schemaRefs>
</ds:datastoreItem>
</file>

<file path=customXml/itemProps2.xml><?xml version="1.0" encoding="utf-8"?>
<ds:datastoreItem xmlns:ds="http://schemas.openxmlformats.org/officeDocument/2006/customXml" ds:itemID="{F1ABA2D8-009A-4D80-A330-10EE38023599}">
  <ds:schemaRefs>
    <ds:schemaRef ds:uri="http://schemas.microsoft.com/office/2006/metadata/properties"/>
    <ds:schemaRef ds:uri="http://schemas.microsoft.com/office/infopath/2007/PartnerControls"/>
    <ds:schemaRef ds:uri="63180f78-b3d6-4d32-a10f-3efd1bd35fb7"/>
    <ds:schemaRef ds:uri="377e50c5-3f46-412f-8e76-e5bc4312155c"/>
    <ds:schemaRef ds:uri="680276ee-2552-4165-9adf-a17735bd9bc3"/>
    <ds:schemaRef ds:uri="182591e6-0f8c-49be-857d-34c2e2210ef9"/>
  </ds:schemaRefs>
</ds:datastoreItem>
</file>

<file path=customXml/itemProps3.xml><?xml version="1.0" encoding="utf-8"?>
<ds:datastoreItem xmlns:ds="http://schemas.openxmlformats.org/officeDocument/2006/customXml" ds:itemID="{225A3092-86D0-43AC-A034-E238FF027A19}">
  <ds:schemaRefs>
    <ds:schemaRef ds:uri="http://schemas.microsoft.com/sharepoint/v3/contenttype/forms"/>
  </ds:schemaRefs>
</ds:datastoreItem>
</file>

<file path=customXml/itemProps4.xml><?xml version="1.0" encoding="utf-8"?>
<ds:datastoreItem xmlns:ds="http://schemas.openxmlformats.org/officeDocument/2006/customXml" ds:itemID="{F25EE2A7-B104-4E0E-81AB-461EEA46D25E}"/>
</file>

<file path=docProps/app.xml><?xml version="1.0" encoding="utf-8"?>
<Properties xmlns="http://schemas.openxmlformats.org/officeDocument/2006/extended-properties" xmlns:vt="http://schemas.openxmlformats.org/officeDocument/2006/docPropsVTypes">
  <TotalTime>883</TotalTime>
  <Words>6130</Words>
  <Application>Microsoft Office PowerPoint</Application>
  <PresentationFormat>Panorámica</PresentationFormat>
  <Paragraphs>1557</Paragraphs>
  <Slides>80</Slides>
  <Notes>0</Notes>
  <HiddenSlides>0</HiddenSlides>
  <MMClips>0</MMClips>
  <ScaleCrop>false</ScaleCrop>
  <HeadingPairs>
    <vt:vector size="6" baseType="variant">
      <vt:variant>
        <vt:lpstr>Fuentes usadas</vt:lpstr>
      </vt:variant>
      <vt:variant>
        <vt:i4>12</vt:i4>
      </vt:variant>
      <vt:variant>
        <vt:lpstr>Tema</vt:lpstr>
      </vt:variant>
      <vt:variant>
        <vt:i4>3</vt:i4>
      </vt:variant>
      <vt:variant>
        <vt:lpstr>Títulos de diapositiva</vt:lpstr>
      </vt:variant>
      <vt:variant>
        <vt:i4>80</vt:i4>
      </vt:variant>
    </vt:vector>
  </HeadingPairs>
  <TitlesOfParts>
    <vt:vector size="95" baseType="lpstr">
      <vt:lpstr>Microsoft YaHei UI</vt:lpstr>
      <vt:lpstr>Aptos ExtraBold</vt:lpstr>
      <vt:lpstr>Arial</vt:lpstr>
      <vt:lpstr>Arial MT</vt:lpstr>
      <vt:lpstr>Calibri</vt:lpstr>
      <vt:lpstr>Calibri Light</vt:lpstr>
      <vt:lpstr>Helvetica</vt:lpstr>
      <vt:lpstr>Monserrat</vt:lpstr>
      <vt:lpstr>Symbol</vt:lpstr>
      <vt:lpstr>Times New Roman</vt:lpstr>
      <vt:lpstr>Wingdings</vt:lpstr>
      <vt:lpstr>Work Sans</vt:lpstr>
      <vt:lpstr>Tema de Office</vt:lpstr>
      <vt:lpstr>1_Tema de Office</vt:lpstr>
      <vt:lpstr>Office Theme</vt:lpstr>
      <vt:lpstr>Presentación de PowerPoint</vt:lpstr>
      <vt:lpstr>Comité Institucional de  Gestión y Desempeño   Octubre 2 de 2023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Algunas recomendaciones a las dependencias para mejorar la ejecución.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ESTADO DE LAS PETICIONES, QUEJAS, RECLAMOS, SOLICITUDES DE INFORMACIÓN Y DENUNCIAS –PQRDS  Secretaría General – Grupo Atención al Ciudadano</vt:lpstr>
      <vt:lpstr>Reporte estadístico PQRDS – SOADOC 1 de enero al 27 de septiembre 2023</vt:lpstr>
      <vt:lpstr>Estado PQRDS en el Ministerio de Agricultura y Desarrollo Rural</vt:lpstr>
      <vt:lpstr>Estado PQRDS – Dependencias Despacho Ministra</vt:lpstr>
      <vt:lpstr>Estado PQRDS – Dependencias Despacho Viceministra Asuntos Agropecuarios</vt:lpstr>
      <vt:lpstr>Estado PQRDS – Dependencias Despacho Viceministra Desarrollo Rural</vt:lpstr>
      <vt:lpstr>Estado PQRDS – Dependencias Secretaría General</vt:lpstr>
      <vt:lpstr>AVANCES DE LA POLÍTICA DE DEFENSA JURÍDICA  OFICINA ASESORA JURÍDICA ES</vt:lpstr>
      <vt:lpstr>Presentación de PowerPoint</vt:lpstr>
      <vt:lpstr>Presentación de PowerPoint</vt:lpstr>
      <vt:lpstr>Presentación de PowerPoint</vt:lpstr>
      <vt:lpstr>Presentación de PowerPoint</vt:lpstr>
      <vt:lpstr>CONFORMACIÓN Y GESTIÓN DEL GRUPO DE CONTRATACIÓN III TRIMESTRE 2023 </vt:lpstr>
      <vt:lpstr>CONFORMACIÓN GRUPO DE CONTRATACIÓN</vt:lpstr>
      <vt:lpstr>DETALLE CONFORMACIÓN GRUPO DE CONTRATACIÓN</vt:lpstr>
      <vt:lpstr>GESTIÓN DE TRÁMITES DE CONTRATACIÓN </vt:lpstr>
      <vt:lpstr>CONFORMACIÓN GRUPO DE LIQUIDACIONES</vt:lpstr>
      <vt:lpstr>ESTADO DE LAS  LIQUIDACIONES A 25 DE SEPTIEMBRE </vt:lpstr>
      <vt:lpstr>MESAS DE TRABAJO EJECUTADAS</vt:lpstr>
      <vt:lpstr>APOYO ABOGADOS GRUPO DE GESTIÓN CONTRACTUAL </vt:lpstr>
      <vt:lpstr>LOGROS</vt:lpstr>
      <vt:lpstr>MEJORAS PROCESO DE CONTRATACIÓN </vt:lpstr>
      <vt:lpstr>Presentación de PowerPoint</vt:lpstr>
      <vt:lpstr>Presentación de PowerPoint</vt:lpstr>
      <vt:lpstr>LOGRO</vt:lpstr>
      <vt:lpstr>LOGRO</vt:lpstr>
      <vt:lpstr>Solución: Manual de contratación más corto y claro</vt:lpstr>
      <vt:lpstr>Presentación de PowerPoint</vt:lpstr>
      <vt:lpstr>Presentación de PowerPoint</vt:lpstr>
      <vt:lpstr> MEDICIÓN DE LA APROPIACIÓN DEL CÓDIGO DE INTEGRIDAD 2023  GRUPO DE TALENTO HUMANO </vt:lpstr>
      <vt:lpstr>INFORME DE RESULTADOS  AGOSTO 2023  </vt:lpstr>
      <vt:lpstr>     INTRODUCCIÓN     Como parte del fortalecimiento de las acciones orientadas a prevenir situaciones que lesionen la moralidad en la administración pública y generar una concientización en la defensa de los intereses de los ciudadanos que pudieran ser afectados por comportamientos de los colaboradores del Ministerio, se ha establecido el Código de Integridad, que ha sido construido sobre principios, valores, creencias y comportamientos, consolidados en la cultura organizacional de la entidad con el fin de constituirlos en acciones inherentes a nuestro actuar diario.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10. Proposiciones y varios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Teresa Patricia Torres Gil</cp:lastModifiedBy>
  <cp:revision>58</cp:revision>
  <dcterms:created xsi:type="dcterms:W3CDTF">2023-05-08T00:34:42Z</dcterms:created>
  <dcterms:modified xsi:type="dcterms:W3CDTF">2024-05-03T15:51:24Z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0x0101000A271B74B680474D88AFB8E7016A171B</vt:lpwstr>
  </property>
  <property fmtid="{D5CDD505-2E9C-101B-9397-08002B2CF9AE}" pid="3" name="_dlc_DocIdItemGuid">
    <vt:lpwstr>50fd6a82-e54d-40e5-adbf-830eb4ee384b</vt:lpwstr>
  </property>
</Properties>
</file>